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37"/>
  </p:normalViewPr>
  <p:slideViewPr>
    <p:cSldViewPr snapToGrid="0">
      <p:cViewPr varScale="1">
        <p:scale>
          <a:sx n="108" d="100"/>
          <a:sy n="108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3B3F-1CFD-8589-FB21-C1793C63F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27456D-2711-AA65-C6D4-BC70192A1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02002-CDC8-6ADD-6C1F-08EC7EBC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1CB49-9831-8271-8CCE-8A89B8279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D7A7A-06F5-BF02-3007-6BE82CA9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4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30E59-1925-921C-35B9-221DEEE2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56C97-5C67-59FF-F510-80367D4AB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31FC-52E8-4BD5-D7A0-C3D4D410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E61E9-6113-EF35-B36B-0AE46E94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ECA40-9E3A-E8A3-114C-C63CF4A2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E33323-F987-22DF-688A-220888D8B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49C21D-A4A6-FBA6-0EF0-D125EE33B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B7F2E-E3C7-56E8-7209-1E6CB0D67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0FF1A-37DE-4B58-242A-520268AB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07FB3-65BB-FF0D-4146-1FECF7975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3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5FCD2-7897-4B28-0AC7-01077AD3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A6D66-501D-DAC3-410E-881626304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489F8-8B59-7021-37A1-ACF60D4F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934CC-DE18-A93F-0EEC-8C167218B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3B850-DE6C-6C6C-E0DC-5CE6607F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3B560-C9A0-C44E-C5C7-312DE883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3DC52-D641-8CDA-60A0-474B0C63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8A030-0ABB-7A84-8FD5-2BCA205A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F4EF1-9273-FAC7-D705-628F5710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08F6B-3DEE-9AAF-D428-8D0ABF261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1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4C84A-D622-1907-649D-F2D14AE2B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ADA2D-6C24-ED27-08DF-C629BB499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90CB6-7A7D-D2A6-4755-24F7221A5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B3829-2463-2396-F481-5DB6B19E4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5FD69-59A3-2F11-322C-0D7B11574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1FBAF-14F3-E4FC-59FB-937D10315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2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3082A-A810-7047-05B8-730B65840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3B9C5-442D-0F07-EB6D-777D365AB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4F1CD-046C-DE4C-53EB-024919F02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03EA19-4656-8F41-8654-8DBA24AA24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A75DB-9669-2273-D742-B8F4AD4848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9EFD-8912-EF0E-D227-5FD2F1E63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F3705B-234A-AB75-57B3-F16281A03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4E0257-DD3A-6370-BE59-62DBF2F1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3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BB422-9E55-FA91-229B-D026FCE5B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D75346-CD4C-9BDF-0637-82C160E3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8A6A2-C5FE-90AA-575F-33F2C542A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9F8CE0-869D-EBBC-7AE4-AF189D80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8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92281C-122C-DD5A-B3E1-39E1D1799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B87446-09A5-DD7C-7F20-7FECAB692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5593B-181D-258A-AB8B-B9D5D395F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9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ADE72-8702-B18D-000D-6431D2A5F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A96D4-9C1F-884A-3CBA-C00D691F3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DBA8F-4152-E803-848F-3858D8A9B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81643-BA4D-ADAA-F3A3-02E8A79F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4329A-0BA9-27AE-1F01-1D1B4C04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442BE-B0AD-D9CF-73ED-81EE229A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C300-CD75-1C07-801B-3550D96E0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F775B-4D7D-4F8D-D49E-E4D3F6EBE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01352-936D-6818-25A3-C8F13CA02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A49FE-7731-7FEB-B45D-BC490801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017BB-C2D4-3649-BECE-266C9DFA2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F7B74-2C29-DC0C-C5C4-6B435486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4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5D5D0F-3A4E-4A4A-515C-BE83D839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D404-6C2D-83E8-53D0-3CFFAD4B5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26CF7-AA1A-8304-7FA1-E3831B46E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03BF-B2A0-BB43-A297-972FBBD4EF0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2FBD7-4467-8DE0-6B86-4AC469EB4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16A54-21BE-EAE5-5FAD-007F22AF5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DA72F-CFEF-7C44-9C9E-DF2F5B9B1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B2E88B-1BDF-F5D9-EDD8-A5C73283B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537007"/>
              </p:ext>
            </p:extLst>
          </p:nvPr>
        </p:nvGraphicFramePr>
        <p:xfrm>
          <a:off x="3859481" y="605642"/>
          <a:ext cx="6068290" cy="5545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456">
                  <a:extLst>
                    <a:ext uri="{9D8B030D-6E8A-4147-A177-3AD203B41FA5}">
                      <a16:colId xmlns:a16="http://schemas.microsoft.com/office/drawing/2014/main" val="941332107"/>
                    </a:ext>
                  </a:extLst>
                </a:gridCol>
                <a:gridCol w="2367834">
                  <a:extLst>
                    <a:ext uri="{9D8B030D-6E8A-4147-A177-3AD203B41FA5}">
                      <a16:colId xmlns:a16="http://schemas.microsoft.com/office/drawing/2014/main" val="1951814436"/>
                    </a:ext>
                  </a:extLst>
                </a:gridCol>
              </a:tblGrid>
              <a:tr h="79225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Variable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Odds Ratio (95% CI)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079747"/>
                  </a:ext>
                </a:extLst>
              </a:tr>
              <a:tr h="39612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Non-Routine </a:t>
                      </a:r>
                      <a:r>
                        <a:rPr lang="en-US" sz="1200" kern="100" dirty="0" err="1">
                          <a:effectLst/>
                        </a:rPr>
                        <a:t>Discharge</a:t>
                      </a:r>
                      <a:r>
                        <a:rPr lang="en-US" sz="1200" kern="100" baseline="30000" dirty="0" err="1">
                          <a:effectLst/>
                        </a:rPr>
                        <a:t>a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1.7 (1.63 – 1.77)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814807"/>
                  </a:ext>
                </a:extLst>
              </a:tr>
              <a:tr h="15845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Primary Expected Payor</a:t>
                      </a:r>
                      <a:r>
                        <a:rPr lang="en-US" sz="1200" kern="100" baseline="30000">
                          <a:effectLst/>
                        </a:rPr>
                        <a:t>b</a:t>
                      </a:r>
                      <a:endParaRPr lang="en-US" sz="1200" kern="10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Medicare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Medicaid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Self-Pay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1.24 (1.2 – 1.29)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1.5 (1.42 – 1.58)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1.2 (1.11 – 1.3)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1720830"/>
                  </a:ext>
                </a:extLst>
              </a:tr>
              <a:tr h="39612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Initial LOS &gt;5 days 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1.4 (1.4 – 1.5)</a:t>
                      </a: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6347310"/>
                  </a:ext>
                </a:extLst>
              </a:tr>
              <a:tr h="23767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Comorbid Conditions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COPD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DM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Renal Failure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Fluid/Electrolyte Disorder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HTN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1.21 (1.16 – 1.26)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1.17 (1.11 – 1.22)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1.37 (1.29 – 1.46)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1.15 (1.11 – 1.2)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1.05 (1.02 – 1.09)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649301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359D91C-956B-D0F1-08EC-3A5CFA2F0DEB}"/>
              </a:ext>
            </a:extLst>
          </p:cNvPr>
          <p:cNvSpPr txBox="1"/>
          <p:nvPr/>
        </p:nvSpPr>
        <p:spPr>
          <a:xfrm>
            <a:off x="5157839" y="111620"/>
            <a:ext cx="3471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Table 2 Predictors of 30-Day Non-Elective Readmission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874EF0-A014-CF72-21C2-B8CE6F5C94DC}"/>
              </a:ext>
            </a:extLst>
          </p:cNvPr>
          <p:cNvSpPr txBox="1"/>
          <p:nvPr/>
        </p:nvSpPr>
        <p:spPr>
          <a:xfrm>
            <a:off x="3859481" y="6192382"/>
            <a:ext cx="54388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1200" b="0" i="1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compared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Routine Discharge; </a:t>
            </a:r>
            <a:r>
              <a:rPr kumimoji="0" lang="en-US" altLang="en-US" sz="1200" b="0" i="1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compared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Private Payor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65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110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Gazzetta</dc:creator>
  <cp:lastModifiedBy>Joshua Gazzetta</cp:lastModifiedBy>
  <cp:revision>1</cp:revision>
  <dcterms:created xsi:type="dcterms:W3CDTF">2024-03-07T11:44:55Z</dcterms:created>
  <dcterms:modified xsi:type="dcterms:W3CDTF">2024-03-07T11:47:26Z</dcterms:modified>
</cp:coreProperties>
</file>