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2"/>
    <p:restoredTop sz="95964"/>
  </p:normalViewPr>
  <p:slideViewPr>
    <p:cSldViewPr snapToGrid="0">
      <p:cViewPr varScale="1">
        <p:scale>
          <a:sx n="93" d="100"/>
          <a:sy n="93" d="100"/>
        </p:scale>
        <p:origin x="216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35C0EA-F62D-784E-9CF4-76AB64C201B8}" type="datetimeFigureOut">
              <a:rPr lang="en-US" smtClean="0"/>
              <a:t>3/7/24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267D7-A936-AF41-B176-7791BE493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664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E4D1B-B8B4-42BE-8E27-936304CB9A17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853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7A4CB-759F-E299-DAC4-A2806A1DE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0EC6A0-FC51-7E7A-CCF1-91C93DD37C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3F040-9FBE-6C85-EF46-B57AAE6FF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BDF02-8600-0E4D-990D-D72295A5B454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C5D0B-16D5-7B90-14DA-76C38518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D230A-D759-24A7-522E-3A2463CB8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6D0-0ADE-DB45-AF11-DCA514429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65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50D9D-3A06-9D65-7D7D-67015FFA2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54454-B567-3C0B-BEF1-F452EBFA8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3D743-AD21-5293-3A2C-0A469A6FB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BDF02-8600-0E4D-990D-D72295A5B454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9C961-14DB-12C5-B12D-9BEBF13FC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B0F62-E166-0CE6-FDD7-795729AC2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6D0-0ADE-DB45-AF11-DCA514429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33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BE313-009E-6E39-E21D-AA494B883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CF7FC-153A-BD35-47B6-1E7A36C9E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2EA9D-A6AC-3E73-A642-6AEF9906C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BDF02-8600-0E4D-990D-D72295A5B454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00294-2C18-860A-DD6E-3ADFC5857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D85BC-B6B7-8866-1A2D-A17332E25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6D0-0ADE-DB45-AF11-DCA514429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72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12763-E826-FFB0-DEDC-529E8DAA3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7CE72-BE07-F62D-CFA3-F16FC734D5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272709-8808-4205-E61D-E1EAC974C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420D8-C648-B14C-B511-4B058363E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BDF02-8600-0E4D-990D-D72295A5B454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0B08C2-F09D-C61B-2EBF-2D2FF2613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6D6D2C-6D6F-9777-8C5D-F1C6B7B9A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6D0-0ADE-DB45-AF11-DCA514429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40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F068F-52F6-9153-C7D2-B5F6856D5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6355E-1993-11FD-EC00-B67F0F0DC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A0EB4-780E-AB90-EF76-0FF6FF788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B628A1-BE30-D7A9-A53B-BBBDDBC747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C72D32-4AE5-7FD1-4C00-AE53A5E1B1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EA4183-2A89-B0E0-7C6D-741FE76C0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BDF02-8600-0E4D-990D-D72295A5B454}" type="datetimeFigureOut">
              <a:rPr lang="en-US" smtClean="0"/>
              <a:t>3/7/24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82CB10-BF3C-8477-F72B-AE44C79BD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E0C952-78DE-513C-1EE8-F48781382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6D0-0ADE-DB45-AF11-DCA514429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57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5A19D-9EBA-9326-2130-B87B7D65A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CF986B-40CF-1CC4-F933-F0E420B91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BDF02-8600-0E4D-990D-D72295A5B454}" type="datetimeFigureOut">
              <a:rPr lang="en-US" smtClean="0"/>
              <a:t>3/7/24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F2A5C7-978B-D3CB-4730-16FB684A9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DCFC1B-7AA4-3400-2257-501796EDC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6D0-0ADE-DB45-AF11-DCA514429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936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108406-43BB-BE62-D863-8DB49879A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BDF02-8600-0E4D-990D-D72295A5B454}" type="datetimeFigureOut">
              <a:rPr lang="en-US" smtClean="0"/>
              <a:t>3/7/24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9A48B7-7ED5-E565-1D54-9044C20F0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E53F54-0096-F194-1E6F-81DEBA1BF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6D0-0ADE-DB45-AF11-DCA514429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361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AE20-2243-75FC-56DE-E39A9974B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D064F-CA11-4A61-C076-D6CDF6877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460F3-B015-4924-5EE1-F38986E78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8D3371-C480-1DC9-47EA-7A6B9F7ED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BDF02-8600-0E4D-990D-D72295A5B454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DB8468-F4F8-BEBC-D50E-E6820E2FE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4650C-BB4B-A27C-E2FE-B783C6C5F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6D0-0ADE-DB45-AF11-DCA514429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331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755A8-DE94-9470-55F8-C97A494FF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EB6A61-A842-6D94-5C11-C6CDD60E04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D3009-E307-D989-4AAB-8E078EB0A5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6B5F0-99E2-AF0A-2C6E-70DD7B21D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BDF02-8600-0E4D-990D-D72295A5B454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169FBF-DC80-81C2-ACBE-BEBACC954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AF1CA-7B50-1241-91D8-CC197FCA5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6D0-0ADE-DB45-AF11-DCA514429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70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CC4C4-68CB-4E21-04F0-52517D44B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C52585-51EE-00A0-2FB6-053F044678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16048-E01D-F93F-F72F-5D27E1503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BDF02-8600-0E4D-990D-D72295A5B454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E03ED-F235-6E87-7F0C-0CC5AE2B2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A48A2-C474-4FCE-E564-724253D70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6D0-0ADE-DB45-AF11-DCA514429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39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6BBD49-583C-8099-3291-6CAEF8E8C6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615003-4742-DDB0-420F-1E023E5EA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1BEE7-DC58-8DB6-98E1-9B2F24B19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BDF02-8600-0E4D-990D-D72295A5B454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374F7-5427-7AC4-1FBD-B79E4DD6F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2D6FD-BF07-1937-323D-8B4AF95D3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486D0-0ADE-DB45-AF11-DCA514429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520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85026F-85BE-A9CD-456F-25959C3C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91C1C-8C40-3B50-B3FD-BFCF769C5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5CCF36-8F57-AE82-4E7E-62331474C4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BDF02-8600-0E4D-990D-D72295A5B454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6B3AD-F12C-8E25-0444-443749A265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74329-8DB8-93DD-4873-B966935B21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486D0-0ADE-DB45-AF11-DCA514429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60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microsoft.com/office/2007/relationships/hdphoto" Target="../media/hdphoto3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svg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5" Type="http://schemas.openxmlformats.org/officeDocument/2006/relationships/image" Target="../media/image10.png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3748" y="113253"/>
            <a:ext cx="12064501" cy="914400"/>
          </a:xfrm>
        </p:spPr>
        <p:txBody>
          <a:bodyPr>
            <a:noAutofit/>
          </a:bodyPr>
          <a:lstStyle/>
          <a:p>
            <a:pPr algn="ctr"/>
            <a:r>
              <a:rPr lang="en-US" sz="18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30-Day Readmissions and the Need for Emergent Surgery Following Nonoperative Management of Perforated Diverticulitis </a:t>
            </a:r>
            <a:endParaRPr lang="en-US" sz="2400" b="1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D3F694C-9EFF-4D42-90E1-21B989410462}"/>
              </a:ext>
            </a:extLst>
          </p:cNvPr>
          <p:cNvSpPr/>
          <p:nvPr/>
        </p:nvSpPr>
        <p:spPr>
          <a:xfrm>
            <a:off x="7719765" y="1241324"/>
            <a:ext cx="4255229" cy="39930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9832DBF-F18B-B74C-B356-0B344CED5D0E}"/>
              </a:ext>
            </a:extLst>
          </p:cNvPr>
          <p:cNvSpPr/>
          <p:nvPr/>
        </p:nvSpPr>
        <p:spPr>
          <a:xfrm>
            <a:off x="246843" y="1241324"/>
            <a:ext cx="4225394" cy="399307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A9BE50-6E69-48B2-88F2-E5DF0FF8579B}"/>
              </a:ext>
            </a:extLst>
          </p:cNvPr>
          <p:cNvSpPr/>
          <p:nvPr/>
        </p:nvSpPr>
        <p:spPr>
          <a:xfrm>
            <a:off x="0" y="960120"/>
            <a:ext cx="12192000" cy="45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F3E3E4F-C5E3-4495-BA55-4F9EC6BB912F}"/>
              </a:ext>
            </a:extLst>
          </p:cNvPr>
          <p:cNvSpPr txBox="1">
            <a:spLocks/>
          </p:cNvSpPr>
          <p:nvPr/>
        </p:nvSpPr>
        <p:spPr>
          <a:xfrm>
            <a:off x="4418156" y="2251762"/>
            <a:ext cx="3376734" cy="18958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300" b="1" dirty="0"/>
              <a:t>12.4% of patients were readmitted within 30 days</a:t>
            </a:r>
          </a:p>
          <a:p>
            <a:endParaRPr lang="en-US" sz="2300" b="1" dirty="0"/>
          </a:p>
          <a:p>
            <a:r>
              <a:rPr lang="en-US" sz="2300" b="1" dirty="0"/>
              <a:t>27.6% required surgery at readmission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21B992-2C50-EC45-93EE-A0DC33220D8B}"/>
              </a:ext>
            </a:extLst>
          </p:cNvPr>
          <p:cNvSpPr/>
          <p:nvPr/>
        </p:nvSpPr>
        <p:spPr>
          <a:xfrm flipV="1">
            <a:off x="0" y="5570957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" name="Bent Arrow 1">
            <a:extLst>
              <a:ext uri="{FF2B5EF4-FFF2-40B4-BE49-F238E27FC236}">
                <a16:creationId xmlns:a16="http://schemas.microsoft.com/office/drawing/2014/main" id="{B4514A8E-39FF-924D-A198-5ECBB3B14A77}"/>
              </a:ext>
            </a:extLst>
          </p:cNvPr>
          <p:cNvSpPr/>
          <p:nvPr/>
        </p:nvSpPr>
        <p:spPr>
          <a:xfrm rot="5400000">
            <a:off x="5113406" y="1176461"/>
            <a:ext cx="738466" cy="1571812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Bent Arrow 15">
            <a:extLst>
              <a:ext uri="{FF2B5EF4-FFF2-40B4-BE49-F238E27FC236}">
                <a16:creationId xmlns:a16="http://schemas.microsoft.com/office/drawing/2014/main" id="{41B9B9F0-BFBD-B34C-9FB5-9AA4C659FE8C}"/>
              </a:ext>
            </a:extLst>
          </p:cNvPr>
          <p:cNvSpPr/>
          <p:nvPr/>
        </p:nvSpPr>
        <p:spPr>
          <a:xfrm rot="10800000" flipH="1">
            <a:off x="6014715" y="3994874"/>
            <a:ext cx="1572768" cy="740664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936A666C-3365-9A7B-5EC4-7B7BD228A14A}"/>
              </a:ext>
            </a:extLst>
          </p:cNvPr>
          <p:cNvSpPr txBox="1">
            <a:spLocks/>
          </p:cNvSpPr>
          <p:nvPr/>
        </p:nvSpPr>
        <p:spPr>
          <a:xfrm>
            <a:off x="471339" y="1389096"/>
            <a:ext cx="3803298" cy="1570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Study Population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</a:endParaRPr>
          </a:p>
          <a:p>
            <a:pPr marL="54864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≥18 years old </a:t>
            </a:r>
          </a:p>
          <a:p>
            <a:pPr marL="54864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Acute perforated diverticulitis</a:t>
            </a:r>
          </a:p>
          <a:p>
            <a:pPr marL="54864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Managed non-operatively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5FA3B7-FBBA-8D0E-1BE0-1BF0AEA0B81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7574" y="3499508"/>
            <a:ext cx="1274433" cy="1274433"/>
          </a:xfrm>
          <a:prstGeom prst="rect">
            <a:avLst/>
          </a:prstGeom>
        </p:spPr>
      </p:pic>
      <p:pic>
        <p:nvPicPr>
          <p:cNvPr id="8" name="Graphic 7" descr="Man outline">
            <a:extLst>
              <a:ext uri="{FF2B5EF4-FFF2-40B4-BE49-F238E27FC236}">
                <a16:creationId xmlns:a16="http://schemas.microsoft.com/office/drawing/2014/main" id="{3DAA1454-0A83-D2D7-22FF-33CF3A4BC3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6843" y="2972126"/>
            <a:ext cx="1350731" cy="1350731"/>
          </a:xfrm>
          <a:prstGeom prst="rect">
            <a:avLst/>
          </a:prstGeom>
        </p:spPr>
      </p:pic>
      <p:pic>
        <p:nvPicPr>
          <p:cNvPr id="10" name="Graphic 9" descr="No sign outline">
            <a:extLst>
              <a:ext uri="{FF2B5EF4-FFF2-40B4-BE49-F238E27FC236}">
                <a16:creationId xmlns:a16="http://schemas.microsoft.com/office/drawing/2014/main" id="{0BBE4EDE-F3AE-78EA-23EB-F046D177E7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59966" y="3939089"/>
            <a:ext cx="1312269" cy="13122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7ADD7A3-6D0F-9153-E182-2BD4325735F5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57047" y="4056334"/>
            <a:ext cx="1083579" cy="1083579"/>
          </a:xfrm>
          <a:prstGeom prst="rect">
            <a:avLst/>
          </a:prstGeom>
        </p:spPr>
      </p:pic>
      <p:sp>
        <p:nvSpPr>
          <p:cNvPr id="20" name="Title 3">
            <a:extLst>
              <a:ext uri="{FF2B5EF4-FFF2-40B4-BE49-F238E27FC236}">
                <a16:creationId xmlns:a16="http://schemas.microsoft.com/office/drawing/2014/main" id="{CA84EC55-4C71-E860-FC5E-623B44629C6C}"/>
              </a:ext>
            </a:extLst>
          </p:cNvPr>
          <p:cNvSpPr txBox="1">
            <a:spLocks/>
          </p:cNvSpPr>
          <p:nvPr/>
        </p:nvSpPr>
        <p:spPr>
          <a:xfrm>
            <a:off x="7875867" y="2174500"/>
            <a:ext cx="3943024" cy="541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u="sng" dirty="0">
                <a:solidFill>
                  <a:schemeClr val="bg1"/>
                </a:solidFill>
              </a:rPr>
              <a:t>Predictors of Readmission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</a:endParaRPr>
          </a:p>
          <a:p>
            <a:pPr marL="82296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Non-routine discharge</a:t>
            </a:r>
          </a:p>
          <a:p>
            <a:pPr marL="82296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Insurance status</a:t>
            </a:r>
          </a:p>
          <a:p>
            <a:pPr marL="82296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LOS&gt;5 days</a:t>
            </a:r>
          </a:p>
          <a:p>
            <a:pPr marL="82296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Medical comorbidities</a:t>
            </a:r>
          </a:p>
          <a:p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41A4FDA-045B-8D85-5E08-3E52DA3D3A6B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04198" y="3562619"/>
            <a:ext cx="1324467" cy="1324467"/>
          </a:xfrm>
          <a:prstGeom prst="rect">
            <a:avLst/>
          </a:prstGeom>
        </p:spPr>
      </p:pic>
      <p:pic>
        <p:nvPicPr>
          <p:cNvPr id="22" name="Graphic 21" descr="Monthly calendar outline">
            <a:extLst>
              <a:ext uri="{FF2B5EF4-FFF2-40B4-BE49-F238E27FC236}">
                <a16:creationId xmlns:a16="http://schemas.microsoft.com/office/drawing/2014/main" id="{04A034D3-36D3-98F9-2586-51FF3EAAF0D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18054" y="3364760"/>
            <a:ext cx="1513013" cy="1513013"/>
          </a:xfrm>
          <a:prstGeom prst="rect">
            <a:avLst/>
          </a:prstGeom>
        </p:spPr>
      </p:pic>
      <p:pic>
        <p:nvPicPr>
          <p:cNvPr id="23" name="Graphic 22" descr="Stopwatch with solid fill">
            <a:extLst>
              <a:ext uri="{FF2B5EF4-FFF2-40B4-BE49-F238E27FC236}">
                <a16:creationId xmlns:a16="http://schemas.microsoft.com/office/drawing/2014/main" id="{C770822E-A89C-D65C-240A-A900A45FE7E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027651" y="4313722"/>
            <a:ext cx="730218" cy="73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584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</Words>
  <Application>Microsoft Macintosh PowerPoint</Application>
  <PresentationFormat>Widescreen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30-Day Readmissions and the Need for Emergent Surgery Following Nonoperative Management of Perforated Diverticulitis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30-Day Readmissions and the Need for Emergent Surgery Following Nonoperative Management of Perforated Diverticulitis </dc:title>
  <dc:creator>Joshua Gazzetta</dc:creator>
  <cp:lastModifiedBy>Joshua Gazzetta</cp:lastModifiedBy>
  <cp:revision>1</cp:revision>
  <dcterms:created xsi:type="dcterms:W3CDTF">2024-03-07T11:50:18Z</dcterms:created>
  <dcterms:modified xsi:type="dcterms:W3CDTF">2024-03-07T11:51:28Z</dcterms:modified>
</cp:coreProperties>
</file>