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47CF-4D01-9A18-3C7F-4E25CA52E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8CA0A-E500-10B1-3CF4-6DDF4DEB4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D622E-58FF-1B6A-1BF0-C35444DFE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48CA0-956C-DC2C-08A7-D9631F88B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57112-9F91-B8B4-4683-7F3C5E16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03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DD07-66D6-46BD-9A2E-7CF54E426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5FC52-A875-CA8F-AB7D-F53208248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FEDA3-C1C6-0672-72EB-5C3E1655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554AD-4F19-ADA8-5F9B-E8EE009B4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FBC04-FC56-4D44-B712-0CDC2BB1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61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74254-947E-A69A-54B8-7EEA9BD1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90F48-AF01-4C2A-0F04-7138DBD1D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480E2-1170-C68A-DD0E-15DA54DE9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20CAB-8079-3318-2E4B-4ABD887EA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8823E-843F-5645-94F2-7ED78935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12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FCDE0-6925-29C8-0894-2A515BCE5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62781-4CF0-E3AE-CB96-B41F03D5F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B5DEF-D257-7D4B-0788-8E0B53432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B65F5-7B8C-6D01-AC03-98C165845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ED1EF-F552-56C3-D343-7A80A502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C2558-09E9-271C-CE7A-14453378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66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463E-5C73-F290-40D5-527F24DF5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9A1CB-87BE-9D66-0C6C-7AC8CF27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126DEA-0CD6-32FB-38F3-29F642C79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0B537A-6345-721B-307D-AAC2E4175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C31BB8-C84C-47FD-8871-E31F93992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3B6CB-00EC-8150-65BC-DC23827AC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E2DDD-9996-3A79-9B5F-B7E49FBA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3F306-651E-B156-B152-746A52860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06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7885-E7B7-9085-8CCE-9FA45D56D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13366D-17CF-F722-EDFE-807ED48CC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02920A-28D4-13B9-0E47-2A648376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C1A8D-B447-8282-3AD1-8242BA53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294B9-A42D-81F9-F0A9-FFE7D7105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E2B17-F47B-7B22-0494-C14B928A0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D11AE-D8D0-BBDA-66E5-00D94D2F2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820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DAE2-931D-6508-5A3B-FDE272E13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AAA7-C8ED-A297-8CB8-D29C15689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90D94-A2AE-95B9-527E-A553D7F55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EF497-A37E-EFB1-7269-9C5EA8578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3248B1-4783-445B-071C-BE83D6CA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D6CAE-2D40-CC6E-2207-59E7B597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25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0C55-7820-E894-AD92-615CB3649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030CFD-15AC-AAF9-6D98-AF62D6A9B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60471-08E7-F985-3FBE-13E0C4531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3A96F-3C00-972B-3CAC-1E324D48B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17AEC-A5A2-FE09-CFDE-D43F9A9E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B12AF-7A1F-9A74-505F-B2747070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530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F699-4C9A-A73E-AD06-AF0D77B49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D7125-40C8-E8C3-BE0B-7D6E989B5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16113-FE0B-F7F6-12CA-3D9FDC0A6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22091-0BC6-4912-D94B-FF09F30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2F153-1D46-44A6-5435-64862AFA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25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30A791-EE83-2359-5A29-4A2209F6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34B721-03C0-EFA6-CBC0-E976A4A9A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7DD2E-B164-523D-FD2C-08722F77F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AF917-D59D-A5B9-4916-4BC776CA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49996-2DE2-D7A8-D5F9-800C2DA4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32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72804-F7CD-8BC7-FE13-270EDA27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587D4-0618-9969-3726-02CE74C07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60450-9F33-B659-B601-E7DE9A6C1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D2B6B-349B-4D8B-B6A4-9BC49328B103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3549D-46A2-FAE6-C62E-A386C170F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EDD96-CDC8-A31C-04EB-B522EC9BF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2764A-70D8-4A88-B959-57EE7826E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94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7BD93F-F844-5CC4-285D-EAF108D41B33}"/>
              </a:ext>
            </a:extLst>
          </p:cNvPr>
          <p:cNvSpPr/>
          <p:nvPr/>
        </p:nvSpPr>
        <p:spPr>
          <a:xfrm>
            <a:off x="1972017" y="1911064"/>
            <a:ext cx="924287" cy="31432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ZmCas9+13int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0F79CD-D9D2-DBF8-9BEB-D12E55EBA5F3}"/>
              </a:ext>
            </a:extLst>
          </p:cNvPr>
          <p:cNvSpPr/>
          <p:nvPr/>
        </p:nvSpPr>
        <p:spPr>
          <a:xfrm>
            <a:off x="1429090" y="1911064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A30B7-5143-9517-409F-C7530B7E74F7}"/>
              </a:ext>
            </a:extLst>
          </p:cNvPr>
          <p:cNvSpPr/>
          <p:nvPr/>
        </p:nvSpPr>
        <p:spPr>
          <a:xfrm>
            <a:off x="1972016" y="1911064"/>
            <a:ext cx="924287" cy="31432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Cas9+13int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FE7438-BC12-BD56-0CA1-E1A875157FE6}"/>
              </a:ext>
            </a:extLst>
          </p:cNvPr>
          <p:cNvSpPr/>
          <p:nvPr/>
        </p:nvSpPr>
        <p:spPr>
          <a:xfrm>
            <a:off x="2893621" y="1911064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P-</a:t>
            </a:r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8" name="Arrow: Bent 7">
            <a:extLst>
              <a:ext uri="{FF2B5EF4-FFF2-40B4-BE49-F238E27FC236}">
                <a16:creationId xmlns:a16="http://schemas.microsoft.com/office/drawing/2014/main" id="{021334F5-3F36-DB35-7889-D4D16C960959}"/>
              </a:ext>
            </a:extLst>
          </p:cNvPr>
          <p:cNvSpPr/>
          <p:nvPr/>
        </p:nvSpPr>
        <p:spPr>
          <a:xfrm flipH="1">
            <a:off x="2475815" y="1575033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4B3CC3-6C55-63CD-FA7F-99A2A88DB1E5}"/>
              </a:ext>
            </a:extLst>
          </p:cNvPr>
          <p:cNvSpPr/>
          <p:nvPr/>
        </p:nvSpPr>
        <p:spPr>
          <a:xfrm>
            <a:off x="4841982" y="191218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91E317-260C-20DB-0737-30CD6AA9F412}"/>
              </a:ext>
            </a:extLst>
          </p:cNvPr>
          <p:cNvSpPr/>
          <p:nvPr/>
        </p:nvSpPr>
        <p:spPr>
          <a:xfrm>
            <a:off x="3879127" y="1912189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EC934E-7CD8-6A35-FF47-F575EEE1A75C}"/>
              </a:ext>
            </a:extLst>
          </p:cNvPr>
          <p:cNvSpPr/>
          <p:nvPr/>
        </p:nvSpPr>
        <p:spPr>
          <a:xfrm>
            <a:off x="4275293" y="191218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RLK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Guide 1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Arrow: Bent 11">
            <a:extLst>
              <a:ext uri="{FF2B5EF4-FFF2-40B4-BE49-F238E27FC236}">
                <a16:creationId xmlns:a16="http://schemas.microsoft.com/office/drawing/2014/main" id="{A0DE53FE-6C13-3E5F-0E7C-B4AC512C871E}"/>
              </a:ext>
            </a:extLst>
          </p:cNvPr>
          <p:cNvSpPr/>
          <p:nvPr/>
        </p:nvSpPr>
        <p:spPr>
          <a:xfrm>
            <a:off x="4246678" y="1573883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BD8FB2-C0BE-B350-8B78-424926695849}"/>
              </a:ext>
            </a:extLst>
          </p:cNvPr>
          <p:cNvSpPr/>
          <p:nvPr/>
        </p:nvSpPr>
        <p:spPr>
          <a:xfrm>
            <a:off x="8172146" y="191218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F51-9415-B38E-C306-B59D51C5A786}"/>
              </a:ext>
            </a:extLst>
          </p:cNvPr>
          <p:cNvSpPr/>
          <p:nvPr/>
        </p:nvSpPr>
        <p:spPr>
          <a:xfrm>
            <a:off x="7209291" y="1912189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0734C9-EE1E-2CA0-EA7E-F046950B3210}"/>
              </a:ext>
            </a:extLst>
          </p:cNvPr>
          <p:cNvSpPr/>
          <p:nvPr/>
        </p:nvSpPr>
        <p:spPr>
          <a:xfrm>
            <a:off x="7605457" y="191218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RLK Guide 4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320789E1-5070-1582-E3EA-46EFBB111981}"/>
              </a:ext>
            </a:extLst>
          </p:cNvPr>
          <p:cNvSpPr/>
          <p:nvPr/>
        </p:nvSpPr>
        <p:spPr>
          <a:xfrm>
            <a:off x="7576842" y="1572449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A7CD01-832B-79D6-D8C8-6E407A33F43B}"/>
              </a:ext>
            </a:extLst>
          </p:cNvPr>
          <p:cNvSpPr/>
          <p:nvPr/>
        </p:nvSpPr>
        <p:spPr>
          <a:xfrm>
            <a:off x="5944591" y="191218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4F0928-D922-DC29-AEE7-B9D02C158CF3}"/>
              </a:ext>
            </a:extLst>
          </p:cNvPr>
          <p:cNvSpPr/>
          <p:nvPr/>
        </p:nvSpPr>
        <p:spPr>
          <a:xfrm>
            <a:off x="4981736" y="1912189"/>
            <a:ext cx="394498" cy="31432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930BCC-27E1-B5E7-1CD5-FC5FB66A3FF8}"/>
              </a:ext>
            </a:extLst>
          </p:cNvPr>
          <p:cNvSpPr/>
          <p:nvPr/>
        </p:nvSpPr>
        <p:spPr>
          <a:xfrm>
            <a:off x="5377902" y="191218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RLK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Guide 2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" name="Arrow: Bent 19">
            <a:extLst>
              <a:ext uri="{FF2B5EF4-FFF2-40B4-BE49-F238E27FC236}">
                <a16:creationId xmlns:a16="http://schemas.microsoft.com/office/drawing/2014/main" id="{C7467B43-45E0-7F6D-215E-8F3E9C55BA75}"/>
              </a:ext>
            </a:extLst>
          </p:cNvPr>
          <p:cNvSpPr/>
          <p:nvPr/>
        </p:nvSpPr>
        <p:spPr>
          <a:xfrm>
            <a:off x="5349287" y="1572449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7D971E-11E8-EA76-988E-55E62B0C0749}"/>
              </a:ext>
            </a:extLst>
          </p:cNvPr>
          <p:cNvSpPr/>
          <p:nvPr/>
        </p:nvSpPr>
        <p:spPr>
          <a:xfrm>
            <a:off x="7057541" y="1912189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2C0E11-9FF2-B812-5985-9FECD5365F94}"/>
              </a:ext>
            </a:extLst>
          </p:cNvPr>
          <p:cNvSpPr/>
          <p:nvPr/>
        </p:nvSpPr>
        <p:spPr>
          <a:xfrm>
            <a:off x="6094686" y="1912189"/>
            <a:ext cx="394498" cy="314325"/>
          </a:xfrm>
          <a:prstGeom prst="rect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i="1" dirty="0">
                <a:solidFill>
                  <a:schemeClr val="tx1"/>
                </a:solidFill>
              </a:rPr>
              <a:t>Hv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3FA1B6-07AB-A5B5-3017-244D528306D2}"/>
              </a:ext>
            </a:extLst>
          </p:cNvPr>
          <p:cNvSpPr/>
          <p:nvPr/>
        </p:nvSpPr>
        <p:spPr>
          <a:xfrm>
            <a:off x="6490852" y="1912189"/>
            <a:ext cx="57424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RLK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Guide 3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4" name="Arrow: Bent 23">
            <a:extLst>
              <a:ext uri="{FF2B5EF4-FFF2-40B4-BE49-F238E27FC236}">
                <a16:creationId xmlns:a16="http://schemas.microsoft.com/office/drawing/2014/main" id="{612D2BA2-BC9D-12B2-D2FC-46D78E1A0CF4}"/>
              </a:ext>
            </a:extLst>
          </p:cNvPr>
          <p:cNvSpPr/>
          <p:nvPr/>
        </p:nvSpPr>
        <p:spPr>
          <a:xfrm>
            <a:off x="6462237" y="1572449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E33247-4266-96EE-D8AF-51B1AD5EAF69}"/>
              </a:ext>
            </a:extLst>
          </p:cNvPr>
          <p:cNvSpPr/>
          <p:nvPr/>
        </p:nvSpPr>
        <p:spPr>
          <a:xfrm>
            <a:off x="8323641" y="1911065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P-</a:t>
            </a:r>
            <a:r>
              <a:rPr lang="en-GB" sz="800" i="1" dirty="0">
                <a:solidFill>
                  <a:schemeClr val="tx1"/>
                </a:solidFill>
              </a:rPr>
              <a:t>Zm</a:t>
            </a:r>
            <a:r>
              <a:rPr lang="en-GB" sz="8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21835B-BAA6-28A6-2999-2B6EE9663217}"/>
              </a:ext>
            </a:extLst>
          </p:cNvPr>
          <p:cNvSpPr/>
          <p:nvPr/>
        </p:nvSpPr>
        <p:spPr>
          <a:xfrm>
            <a:off x="10124487" y="1911064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92C1DA-DDEE-C04E-EF5D-4E2684262233}"/>
              </a:ext>
            </a:extLst>
          </p:cNvPr>
          <p:cNvSpPr/>
          <p:nvPr/>
        </p:nvSpPr>
        <p:spPr>
          <a:xfrm>
            <a:off x="9194559" y="1911064"/>
            <a:ext cx="924287" cy="314325"/>
          </a:xfrm>
          <a:prstGeom prst="rect">
            <a:avLst/>
          </a:prstGeom>
          <a:solidFill>
            <a:srgbClr val="FF99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GRF-GIF</a:t>
            </a:r>
          </a:p>
        </p:txBody>
      </p:sp>
      <p:sp>
        <p:nvSpPr>
          <p:cNvPr id="28" name="Arrow: Bent 27">
            <a:extLst>
              <a:ext uri="{FF2B5EF4-FFF2-40B4-BE49-F238E27FC236}">
                <a16:creationId xmlns:a16="http://schemas.microsoft.com/office/drawing/2014/main" id="{6853C209-59C8-3FB1-48D4-2A748E50B839}"/>
              </a:ext>
            </a:extLst>
          </p:cNvPr>
          <p:cNvSpPr/>
          <p:nvPr/>
        </p:nvSpPr>
        <p:spPr>
          <a:xfrm>
            <a:off x="9152106" y="1571571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EF2932D-9D8A-5F63-F624-3DFB4ADF1ABD}"/>
              </a:ext>
            </a:extLst>
          </p:cNvPr>
          <p:cNvCxnSpPr>
            <a:stCxn id="7" idx="3"/>
            <a:endCxn id="10" idx="1"/>
          </p:cNvCxnSpPr>
          <p:nvPr/>
        </p:nvCxnSpPr>
        <p:spPr>
          <a:xfrm>
            <a:off x="3760396" y="2068227"/>
            <a:ext cx="118731" cy="1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465C07E-DD2B-4CBC-2A6B-285B4C7EB939}"/>
              </a:ext>
            </a:extLst>
          </p:cNvPr>
          <p:cNvCxnSpPr>
            <a:stCxn id="9" idx="3"/>
            <a:endCxn id="18" idx="1"/>
          </p:cNvCxnSpPr>
          <p:nvPr/>
        </p:nvCxnSpPr>
        <p:spPr>
          <a:xfrm>
            <a:off x="4904463" y="2068789"/>
            <a:ext cx="77273" cy="5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7CE8BD-0C37-6074-4690-5DC2A873126E}"/>
              </a:ext>
            </a:extLst>
          </p:cNvPr>
          <p:cNvCxnSpPr>
            <a:stCxn id="17" idx="3"/>
            <a:endCxn id="22" idx="1"/>
          </p:cNvCxnSpPr>
          <p:nvPr/>
        </p:nvCxnSpPr>
        <p:spPr>
          <a:xfrm>
            <a:off x="6007072" y="2068789"/>
            <a:ext cx="87614" cy="5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07C041B-B51C-49CA-E19C-EAE5BBD609A6}"/>
              </a:ext>
            </a:extLst>
          </p:cNvPr>
          <p:cNvCxnSpPr>
            <a:stCxn id="21" idx="3"/>
            <a:endCxn id="14" idx="1"/>
          </p:cNvCxnSpPr>
          <p:nvPr/>
        </p:nvCxnSpPr>
        <p:spPr>
          <a:xfrm>
            <a:off x="7120022" y="2068789"/>
            <a:ext cx="89269" cy="5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7464753-5096-2A67-3C95-C4E1FC2861D5}"/>
              </a:ext>
            </a:extLst>
          </p:cNvPr>
          <p:cNvCxnSpPr>
            <a:stCxn id="13" idx="3"/>
            <a:endCxn id="25" idx="1"/>
          </p:cNvCxnSpPr>
          <p:nvPr/>
        </p:nvCxnSpPr>
        <p:spPr>
          <a:xfrm flipV="1">
            <a:off x="8234627" y="2068228"/>
            <a:ext cx="89014" cy="56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7C4D315-3BC1-B3A4-392D-906BFF30B848}"/>
              </a:ext>
            </a:extLst>
          </p:cNvPr>
          <p:cNvSpPr txBox="1"/>
          <p:nvPr/>
        </p:nvSpPr>
        <p:spPr>
          <a:xfrm>
            <a:off x="419449" y="503339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018648-271F-2D9A-490D-9C45600BD177}"/>
              </a:ext>
            </a:extLst>
          </p:cNvPr>
          <p:cNvSpPr txBox="1"/>
          <p:nvPr/>
        </p:nvSpPr>
        <p:spPr>
          <a:xfrm>
            <a:off x="761003" y="3429000"/>
            <a:ext cx="1036717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000" dirty="0"/>
              <a:t>Optimal Cas9 parts identified in barley experiments used to target a receptor like kinase (RLK) gene (TraesCS7A02G264400, TraesCS7B02G162500, TraesCS7D02G265400) in </a:t>
            </a:r>
            <a:r>
              <a:rPr lang="en-GB" sz="1000" dirty="0" err="1"/>
              <a:t>hexaplopid</a:t>
            </a:r>
            <a:r>
              <a:rPr lang="en-GB" sz="1000" dirty="0"/>
              <a:t> wheat. GRF-GIF overexpression was used to boost transformation efficiency. All four guides target A,B &amp; D sub-genomes. P-</a:t>
            </a:r>
            <a:r>
              <a:rPr lang="en-GB" sz="1000" i="1" dirty="0" err="1"/>
              <a:t>Zm</a:t>
            </a:r>
            <a:r>
              <a:rPr lang="en-GB" sz="1000" dirty="0" err="1"/>
              <a:t>Ubi</a:t>
            </a:r>
            <a:r>
              <a:rPr lang="en-GB" sz="1000" dirty="0"/>
              <a:t> = </a:t>
            </a:r>
            <a:r>
              <a:rPr lang="en-GB" sz="1000" i="1" dirty="0" err="1"/>
              <a:t>Zea</a:t>
            </a:r>
            <a:r>
              <a:rPr lang="en-GB" sz="1000" i="1" dirty="0"/>
              <a:t> mays </a:t>
            </a:r>
            <a:r>
              <a:rPr lang="en-GB" sz="1000" dirty="0"/>
              <a:t>ubiquitin promoter, </a:t>
            </a:r>
            <a:r>
              <a:rPr lang="en-GB" sz="1000" i="1" dirty="0"/>
              <a:t>Zm</a:t>
            </a:r>
            <a:r>
              <a:rPr lang="en-GB" sz="1000" dirty="0"/>
              <a:t>Cas9+13int = </a:t>
            </a:r>
            <a:r>
              <a:rPr lang="en-GB" sz="1000" i="1" dirty="0" err="1"/>
              <a:t>Zea</a:t>
            </a:r>
            <a:r>
              <a:rPr lang="en-GB" sz="1000" i="1" dirty="0"/>
              <a:t> mays </a:t>
            </a:r>
            <a:r>
              <a:rPr lang="en-GB" sz="1000" dirty="0"/>
              <a:t>codon optimised Cas9 with thirteen introns, T-Nos = nopaline synthase terminator, </a:t>
            </a:r>
            <a:r>
              <a:rPr lang="en-GB" sz="1000" i="1" dirty="0"/>
              <a:t>Ta</a:t>
            </a:r>
            <a:r>
              <a:rPr lang="en-GB" sz="1000" dirty="0"/>
              <a:t>U6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U6 promoter, </a:t>
            </a:r>
            <a:r>
              <a:rPr lang="en-GB" sz="1000" i="1" dirty="0"/>
              <a:t>Ta</a:t>
            </a:r>
            <a:r>
              <a:rPr lang="en-GB" sz="1000" dirty="0"/>
              <a:t>U3 = </a:t>
            </a:r>
            <a:r>
              <a:rPr lang="en-GB" sz="1000" i="1" dirty="0"/>
              <a:t>Triticum </a:t>
            </a:r>
            <a:r>
              <a:rPr lang="en-GB" sz="1000" i="1" dirty="0" err="1"/>
              <a:t>aestivum</a:t>
            </a:r>
            <a:r>
              <a:rPr lang="en-GB" sz="1000" i="1" dirty="0"/>
              <a:t> </a:t>
            </a:r>
            <a:r>
              <a:rPr lang="en-GB" sz="1000" dirty="0"/>
              <a:t>U3 promoter, </a:t>
            </a:r>
            <a:r>
              <a:rPr lang="en-GB" sz="1000" i="1" dirty="0"/>
              <a:t>Hv</a:t>
            </a:r>
            <a:r>
              <a:rPr lang="en-GB" sz="1000" dirty="0"/>
              <a:t>U3 = </a:t>
            </a:r>
            <a:r>
              <a:rPr lang="en-GB" sz="1000" i="1" dirty="0"/>
              <a:t>Hordeum vulgare </a:t>
            </a:r>
            <a:r>
              <a:rPr lang="en-GB" sz="1000" dirty="0"/>
              <a:t>U3 promoter, t (green block) = seven residues of thymidine terminator, GRF-GIF = Growth-regulating factor 4 (GRF4) and its cofactor GRF interacting factor 1(GRF1) fusion. </a:t>
            </a:r>
            <a:r>
              <a:rPr lang="en-GB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Arrows show direction of transcription.</a:t>
            </a:r>
            <a:endParaRPr lang="en-GB" sz="1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B543E3-23F6-1B93-EEA5-9560DAC43947}"/>
              </a:ext>
            </a:extLst>
          </p:cNvPr>
          <p:cNvSpPr txBox="1"/>
          <p:nvPr/>
        </p:nvSpPr>
        <p:spPr>
          <a:xfrm>
            <a:off x="4125657" y="636736"/>
            <a:ext cx="3478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Testing barley optimised Cas9 parts in wheat </a:t>
            </a:r>
          </a:p>
        </p:txBody>
      </p:sp>
    </p:spTree>
    <p:extLst>
      <p:ext uri="{BB962C8B-B14F-4D97-AF65-F5344CB8AC3E}">
        <p14:creationId xmlns:p14="http://schemas.microsoft.com/office/powerpoint/2010/main" val="1661656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1</cp:revision>
  <dcterms:created xsi:type="dcterms:W3CDTF">2024-02-21T14:44:22Z</dcterms:created>
  <dcterms:modified xsi:type="dcterms:W3CDTF">2024-02-21T14:44:37Z</dcterms:modified>
</cp:coreProperties>
</file>