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24169-E5F8-5D5C-D38C-C358840CF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307AC-6EE9-1123-642F-B67C754F0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576DC-254E-CC16-3D20-25FB860C2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947-3BC1-40DA-A1E1-E30F4D0CD62F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440EF-80B5-8F15-6360-40BAAC2AC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F182E-AA38-E367-D017-8577C952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A4E34-06D8-4184-8749-DA3DA64EE8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780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F1E8-E954-8CB9-5CA1-FD3D9F713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C8E75-0AE4-D31F-771F-C1E6329F4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A60EA-1B67-D0C7-C59D-F93D93E5C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947-3BC1-40DA-A1E1-E30F4D0CD62F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D1F75-DC56-EEA4-59B1-FCF46C322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A1FEF-A602-4447-8052-7DC918CF0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A4E34-06D8-4184-8749-DA3DA64EE8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164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A9DB0-606F-D918-079E-EFD50130F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312E59-909A-D9DB-C5F2-02AC423A2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30350-4150-13F3-2175-833FB01A8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947-3BC1-40DA-A1E1-E30F4D0CD62F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4DCF8-21F7-9394-02F9-FEBF9976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2E503-35AC-7FA2-9CC4-DF1E3D640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A4E34-06D8-4184-8749-DA3DA64EE8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325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48A21-CDF4-F3AD-CA24-F4F2049FA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C2A3-8F1C-CF81-B7D0-979E062AED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6C154-3FF2-43ED-0AAA-73897EA76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699F4B-523D-2ACF-FFA9-D6166A44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947-3BC1-40DA-A1E1-E30F4D0CD62F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A1240-C60F-3E7A-8B0E-B2CF5BC93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6E82B-131A-6D99-FF7D-379136F09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A4E34-06D8-4184-8749-DA3DA64EE8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35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CDCBF-259F-1B13-66AB-DF5A88436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05973-693C-4E8D-EDD4-B90A0D7CD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F22C59-67C1-D930-D76C-6C1E0BFFB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CEB643-9718-8ECF-AEF5-3D5BBE3C36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C50A28-94DD-DDE8-F9F6-BD5751925A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D0F589-8075-FDBC-8E84-ADD5676AA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947-3BC1-40DA-A1E1-E30F4D0CD62F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29641E-D958-5DE0-AF42-0FB5253F3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949A79-18A6-9500-D6CD-89766B186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A4E34-06D8-4184-8749-DA3DA64EE8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111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7661A-EE0E-9AF8-ED08-DE7B715FB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C8EB6E-7713-AAB0-A3B1-36BD95A91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947-3BC1-40DA-A1E1-E30F4D0CD62F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71E8CD-28AE-717B-D856-EC089757A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B5D23A-07C9-CEDC-E98B-24F41507F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A4E34-06D8-4184-8749-DA3DA64EE8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6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E2ADF7-8FF2-485A-97C2-66B995F14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947-3BC1-40DA-A1E1-E30F4D0CD62F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3BEC6-523A-35B9-8236-FD19F948D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DF9E0-6471-4042-3446-1330C4336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A4E34-06D8-4184-8749-DA3DA64EE8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423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589EE-CF55-8617-BF0D-00FE09533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20DE-3FC3-ADD0-01C5-5A13581BD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6EA0B-5B1A-F77C-E988-85DE1B9D2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9D978-2F14-71B2-0749-32BC4E7A8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947-3BC1-40DA-A1E1-E30F4D0CD62F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C29FA-357D-49A6-8BAE-2BB227364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2969B7-A12B-02BA-CB83-CD37ADF50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A4E34-06D8-4184-8749-DA3DA64EE8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816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6E671-2B94-1E3F-8AB2-08E50DFB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7CD515-CBF6-E812-114E-4707EF3D3B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B2D14-5659-DE2F-7F4D-410B7A81D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6A994E-C269-EF72-7A7B-F24D47E35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947-3BC1-40DA-A1E1-E30F4D0CD62F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2038B-F55F-DC71-ABA2-14B0DB685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EC8443-A44B-1CBE-E98E-E5460A69E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A4E34-06D8-4184-8749-DA3DA64EE8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792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2CF6E-2F7A-6880-9257-2062F2331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A2AA63-C556-5AB1-7F19-4C1E6C11DA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44EEA-874A-E843-2FEA-74B5C480C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947-3BC1-40DA-A1E1-E30F4D0CD62F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4DF3E-37EC-3FAC-8FC5-7A38ECC8A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2E3AE-68CA-5F3B-F456-A399FCF1F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A4E34-06D8-4184-8749-DA3DA64EE8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284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30B6D-7E16-D90F-F206-1306A33D02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9E5D36-D0E9-C7A1-2183-97FA72416E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495F3-4C8E-9D40-42EC-52DCE2AF9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3947-3BC1-40DA-A1E1-E30F4D0CD62F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E0C9D-A248-FFEF-644C-77E77A97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ADC25-8701-D5B5-FAB3-4653B2DEE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A4E34-06D8-4184-8749-DA3DA64EE8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728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52A155-F5B1-BEA7-DD49-1FAA14DE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73669-1C58-0189-621E-591258992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18540-3E21-D929-A12D-5F5A065DB1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83947-3BC1-40DA-A1E1-E30F4D0CD62F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67353-FD4A-AF38-B144-B797FB769F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1B495-7183-3D26-E1E3-4F3022C50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A4E34-06D8-4184-8749-DA3DA64EE8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629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F11BF6-FE60-3B7B-E01E-E18FD3AE0B2E}"/>
              </a:ext>
            </a:extLst>
          </p:cNvPr>
          <p:cNvSpPr txBox="1"/>
          <p:nvPr/>
        </p:nvSpPr>
        <p:spPr>
          <a:xfrm>
            <a:off x="223587" y="554120"/>
            <a:ext cx="1782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Additional file 18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F0466D-7724-9D39-5250-B34ADC1CDF81}"/>
              </a:ext>
            </a:extLst>
          </p:cNvPr>
          <p:cNvSpPr/>
          <p:nvPr/>
        </p:nvSpPr>
        <p:spPr>
          <a:xfrm>
            <a:off x="4315803" y="2665941"/>
            <a:ext cx="667740" cy="313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>
                <a:solidFill>
                  <a:schemeClr val="tx1"/>
                </a:solidFill>
              </a:rPr>
              <a:t>Zm</a:t>
            </a:r>
            <a:r>
              <a:rPr lang="en-GB" sz="1100" dirty="0">
                <a:solidFill>
                  <a:schemeClr val="tx1"/>
                </a:solidFill>
              </a:rPr>
              <a:t>Ubi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B76651-11AA-9CD6-971A-E273FF4B707E}"/>
              </a:ext>
            </a:extLst>
          </p:cNvPr>
          <p:cNvSpPr/>
          <p:nvPr/>
        </p:nvSpPr>
        <p:spPr>
          <a:xfrm>
            <a:off x="3195716" y="2665941"/>
            <a:ext cx="1114985" cy="313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tt</a:t>
            </a:r>
            <a:r>
              <a:rPr lang="en-GB" sz="1100" i="1" dirty="0" err="1">
                <a:solidFill>
                  <a:schemeClr val="tx1"/>
                </a:solidFill>
              </a:rPr>
              <a:t>At</a:t>
            </a:r>
            <a:r>
              <a:rPr lang="en-GB" sz="1100" dirty="0" err="1">
                <a:solidFill>
                  <a:schemeClr val="tx1"/>
                </a:solidFill>
              </a:rPr>
              <a:t>Cas12a+8int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6803C8-1993-3D1A-33A2-5276045AC08A}"/>
              </a:ext>
            </a:extLst>
          </p:cNvPr>
          <p:cNvSpPr/>
          <p:nvPr/>
        </p:nvSpPr>
        <p:spPr>
          <a:xfrm>
            <a:off x="2668202" y="2665941"/>
            <a:ext cx="552682" cy="313200"/>
          </a:xfrm>
          <a:prstGeom prst="rect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T-Nos</a:t>
            </a:r>
          </a:p>
        </p:txBody>
      </p:sp>
      <p:sp>
        <p:nvSpPr>
          <p:cNvPr id="8" name="Arrow: Bent 7">
            <a:extLst>
              <a:ext uri="{FF2B5EF4-FFF2-40B4-BE49-F238E27FC236}">
                <a16:creationId xmlns:a16="http://schemas.microsoft.com/office/drawing/2014/main" id="{A4CCD7B2-9958-4844-301B-41A3CB8EB908}"/>
              </a:ext>
            </a:extLst>
          </p:cNvPr>
          <p:cNvSpPr/>
          <p:nvPr/>
        </p:nvSpPr>
        <p:spPr>
          <a:xfrm flipH="1">
            <a:off x="3900434" y="2319817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FFE516-DBFE-40D4-D02A-7B2DCF5A82B0}"/>
              </a:ext>
            </a:extLst>
          </p:cNvPr>
          <p:cNvSpPr/>
          <p:nvPr/>
        </p:nvSpPr>
        <p:spPr>
          <a:xfrm>
            <a:off x="1961783" y="2665941"/>
            <a:ext cx="691008" cy="313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>
                <a:solidFill>
                  <a:schemeClr val="tx1"/>
                </a:solidFill>
              </a:rPr>
              <a:t>Zm</a:t>
            </a:r>
            <a:r>
              <a:rPr lang="en-GB" sz="1100" dirty="0">
                <a:solidFill>
                  <a:schemeClr val="tx1"/>
                </a:solidFill>
              </a:rPr>
              <a:t>Ubi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2413CA-796E-B5A6-19B0-75FF61E9C693}"/>
              </a:ext>
            </a:extLst>
          </p:cNvPr>
          <p:cNvSpPr/>
          <p:nvPr/>
        </p:nvSpPr>
        <p:spPr>
          <a:xfrm>
            <a:off x="948854" y="2665941"/>
            <a:ext cx="1007302" cy="3132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Zm</a:t>
            </a:r>
            <a:r>
              <a:rPr lang="en-GB" sz="1100" dirty="0">
                <a:solidFill>
                  <a:schemeClr val="tx1"/>
                </a:solidFill>
              </a:rPr>
              <a:t>Cas9+13int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335773-1BA6-CD91-49D4-82A046CD793D}"/>
              </a:ext>
            </a:extLst>
          </p:cNvPr>
          <p:cNvSpPr/>
          <p:nvPr/>
        </p:nvSpPr>
        <p:spPr>
          <a:xfrm>
            <a:off x="434988" y="2665941"/>
            <a:ext cx="513866" cy="313200"/>
          </a:xfrm>
          <a:prstGeom prst="rect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T-Nos</a:t>
            </a:r>
          </a:p>
        </p:txBody>
      </p:sp>
      <p:sp>
        <p:nvSpPr>
          <p:cNvPr id="12" name="Arrow: Bent 11">
            <a:extLst>
              <a:ext uri="{FF2B5EF4-FFF2-40B4-BE49-F238E27FC236}">
                <a16:creationId xmlns:a16="http://schemas.microsoft.com/office/drawing/2014/main" id="{112DA7FE-CF1E-010A-E2AF-0322B0F5E973}"/>
              </a:ext>
            </a:extLst>
          </p:cNvPr>
          <p:cNvSpPr/>
          <p:nvPr/>
        </p:nvSpPr>
        <p:spPr>
          <a:xfrm flipH="1">
            <a:off x="1544515" y="2321667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F230E1-BF1F-DE89-EB96-6423D06D434B}"/>
              </a:ext>
            </a:extLst>
          </p:cNvPr>
          <p:cNvSpPr/>
          <p:nvPr/>
        </p:nvSpPr>
        <p:spPr>
          <a:xfrm>
            <a:off x="5985974" y="2178556"/>
            <a:ext cx="348954" cy="31432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T</a:t>
            </a:r>
            <a:r>
              <a:rPr lang="en-GB" sz="1100" dirty="0" err="1">
                <a:solidFill>
                  <a:schemeClr val="tx1"/>
                </a:solidFill>
              </a:rPr>
              <a:t>aU3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4F3A6F-3A24-E188-E8F1-1530B76AFFAC}"/>
              </a:ext>
            </a:extLst>
          </p:cNvPr>
          <p:cNvSpPr/>
          <p:nvPr/>
        </p:nvSpPr>
        <p:spPr>
          <a:xfrm>
            <a:off x="6335333" y="2178556"/>
            <a:ext cx="523583" cy="31432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Guide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005D07-83E0-864A-E48A-583F9B0E8504}"/>
              </a:ext>
            </a:extLst>
          </p:cNvPr>
          <p:cNvSpPr/>
          <p:nvPr/>
        </p:nvSpPr>
        <p:spPr>
          <a:xfrm>
            <a:off x="6865273" y="2178556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8D1446-160A-9CFB-35E9-5F1A36AA73CE}"/>
              </a:ext>
            </a:extLst>
          </p:cNvPr>
          <p:cNvSpPr/>
          <p:nvPr/>
        </p:nvSpPr>
        <p:spPr>
          <a:xfrm>
            <a:off x="6928159" y="2178556"/>
            <a:ext cx="348954" cy="314325"/>
          </a:xfrm>
          <a:prstGeom prst="rect">
            <a:avLst/>
          </a:prstGeom>
          <a:solidFill>
            <a:srgbClr val="CC6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Hv</a:t>
            </a:r>
            <a:r>
              <a:rPr lang="en-GB" sz="1100" dirty="0" err="1">
                <a:solidFill>
                  <a:schemeClr val="tx1"/>
                </a:solidFill>
              </a:rPr>
              <a:t>U3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CDBCBE-655F-EE75-3B9E-B53FB4D64E6A}"/>
              </a:ext>
            </a:extLst>
          </p:cNvPr>
          <p:cNvSpPr/>
          <p:nvPr/>
        </p:nvSpPr>
        <p:spPr>
          <a:xfrm>
            <a:off x="7277518" y="2178556"/>
            <a:ext cx="523583" cy="31432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Guide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AE3EC2-4D07-0CC5-B15A-CF8B581241E9}"/>
              </a:ext>
            </a:extLst>
          </p:cNvPr>
          <p:cNvSpPr/>
          <p:nvPr/>
        </p:nvSpPr>
        <p:spPr>
          <a:xfrm>
            <a:off x="7807458" y="2178556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43C1E6-3C5D-0162-0D21-4C621DEBAAA2}"/>
              </a:ext>
            </a:extLst>
          </p:cNvPr>
          <p:cNvSpPr/>
          <p:nvPr/>
        </p:nvSpPr>
        <p:spPr>
          <a:xfrm>
            <a:off x="5037837" y="2178556"/>
            <a:ext cx="348954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T</a:t>
            </a:r>
            <a:r>
              <a:rPr lang="en-GB" sz="1100" dirty="0" err="1">
                <a:solidFill>
                  <a:schemeClr val="tx1"/>
                </a:solidFill>
              </a:rPr>
              <a:t>aU6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681C14-668F-EE99-A3A8-D50D7782C63A}"/>
              </a:ext>
            </a:extLst>
          </p:cNvPr>
          <p:cNvSpPr/>
          <p:nvPr/>
        </p:nvSpPr>
        <p:spPr>
          <a:xfrm>
            <a:off x="5387196" y="2178556"/>
            <a:ext cx="523583" cy="31432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Guide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62C5F7-600B-DBCC-E78F-0722BEA1C2AD}"/>
              </a:ext>
            </a:extLst>
          </p:cNvPr>
          <p:cNvSpPr/>
          <p:nvPr/>
        </p:nvSpPr>
        <p:spPr>
          <a:xfrm>
            <a:off x="5917136" y="2178556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B515546-066E-C900-EF86-771B26B26C5A}"/>
              </a:ext>
            </a:extLst>
          </p:cNvPr>
          <p:cNvSpPr/>
          <p:nvPr/>
        </p:nvSpPr>
        <p:spPr>
          <a:xfrm>
            <a:off x="5020930" y="3114675"/>
            <a:ext cx="356267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11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1014F4-C0F2-74C3-4AA3-AD22AEF7852B}"/>
              </a:ext>
            </a:extLst>
          </p:cNvPr>
          <p:cNvSpPr/>
          <p:nvPr/>
        </p:nvSpPr>
        <p:spPr>
          <a:xfrm>
            <a:off x="5379312" y="3114675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BADA6A-49E7-AE36-2353-C4EFD7CF5266}"/>
              </a:ext>
            </a:extLst>
          </p:cNvPr>
          <p:cNvSpPr/>
          <p:nvPr/>
        </p:nvSpPr>
        <p:spPr>
          <a:xfrm>
            <a:off x="5793429" y="3114675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7C26BF7-DC18-60D8-C0DF-0BB7E30655A8}"/>
              </a:ext>
            </a:extLst>
          </p:cNvPr>
          <p:cNvSpPr/>
          <p:nvPr/>
        </p:nvSpPr>
        <p:spPr>
          <a:xfrm>
            <a:off x="6117279" y="3113550"/>
            <a:ext cx="54292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Guide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BD06DEE-8381-5C73-500B-6715CD3B8230}"/>
              </a:ext>
            </a:extLst>
          </p:cNvPr>
          <p:cNvCxnSpPr>
            <a:cxnSpLocks/>
          </p:cNvCxnSpPr>
          <p:nvPr/>
        </p:nvCxnSpPr>
        <p:spPr>
          <a:xfrm flipH="1">
            <a:off x="7101587" y="3270151"/>
            <a:ext cx="1023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92D1D239-7079-876F-C531-09377948F9BC}"/>
              </a:ext>
            </a:extLst>
          </p:cNvPr>
          <p:cNvSpPr/>
          <p:nvPr/>
        </p:nvSpPr>
        <p:spPr>
          <a:xfrm>
            <a:off x="7194918" y="3114675"/>
            <a:ext cx="348954" cy="31432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</a:t>
            </a:r>
            <a:r>
              <a:rPr lang="en-GB" sz="1100" dirty="0">
                <a:solidFill>
                  <a:schemeClr val="tx1"/>
                </a:solidFill>
              </a:rPr>
              <a:t>aU3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9D4A8B-7D9A-49F4-9236-0BA2BADAB8CA}"/>
              </a:ext>
            </a:extLst>
          </p:cNvPr>
          <p:cNvSpPr/>
          <p:nvPr/>
        </p:nvSpPr>
        <p:spPr>
          <a:xfrm>
            <a:off x="7554864" y="3114675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5A10F60-FB99-7BBF-6A99-570CAEBC0F36}"/>
              </a:ext>
            </a:extLst>
          </p:cNvPr>
          <p:cNvSpPr/>
          <p:nvPr/>
        </p:nvSpPr>
        <p:spPr>
          <a:xfrm>
            <a:off x="7968981" y="3114675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6C22A7-7804-AA93-D770-20983505570B}"/>
              </a:ext>
            </a:extLst>
          </p:cNvPr>
          <p:cNvSpPr/>
          <p:nvPr/>
        </p:nvSpPr>
        <p:spPr>
          <a:xfrm>
            <a:off x="8292831" y="3113550"/>
            <a:ext cx="54292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Guide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56662EB-2BDC-D664-CE43-1B379C6D34F1}"/>
              </a:ext>
            </a:extLst>
          </p:cNvPr>
          <p:cNvSpPr/>
          <p:nvPr/>
        </p:nvSpPr>
        <p:spPr>
          <a:xfrm>
            <a:off x="9716296" y="3112425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8175068-5A59-69A0-9590-997B39132A95}"/>
              </a:ext>
            </a:extLst>
          </p:cNvPr>
          <p:cNvSpPr/>
          <p:nvPr/>
        </p:nvSpPr>
        <p:spPr>
          <a:xfrm>
            <a:off x="10130413" y="3112425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BA38D32-882F-C74A-F5D7-08BC692FCD9B}"/>
              </a:ext>
            </a:extLst>
          </p:cNvPr>
          <p:cNvSpPr/>
          <p:nvPr/>
        </p:nvSpPr>
        <p:spPr>
          <a:xfrm>
            <a:off x="10454263" y="3111300"/>
            <a:ext cx="54292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Guide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8E1FD4D-CBF8-3F85-E591-70E25C4EEAB4}"/>
              </a:ext>
            </a:extLst>
          </p:cNvPr>
          <p:cNvSpPr/>
          <p:nvPr/>
        </p:nvSpPr>
        <p:spPr>
          <a:xfrm>
            <a:off x="7121185" y="3111301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0DFCC21-166B-7CC0-D634-7464E49F12BA}"/>
              </a:ext>
            </a:extLst>
          </p:cNvPr>
          <p:cNvSpPr/>
          <p:nvPr/>
        </p:nvSpPr>
        <p:spPr>
          <a:xfrm>
            <a:off x="6672026" y="3111301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5528998-4A3E-50E6-1CFE-55FFB0F685C6}"/>
              </a:ext>
            </a:extLst>
          </p:cNvPr>
          <p:cNvSpPr/>
          <p:nvPr/>
        </p:nvSpPr>
        <p:spPr>
          <a:xfrm>
            <a:off x="11455022" y="3111301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5F2585-71B5-8C81-9B30-D65FC06C9CF1}"/>
              </a:ext>
            </a:extLst>
          </p:cNvPr>
          <p:cNvSpPr/>
          <p:nvPr/>
        </p:nvSpPr>
        <p:spPr>
          <a:xfrm>
            <a:off x="11005863" y="3111301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DBFD087-17B1-0F6C-EC78-E41536309300}"/>
              </a:ext>
            </a:extLst>
          </p:cNvPr>
          <p:cNvSpPr/>
          <p:nvPr/>
        </p:nvSpPr>
        <p:spPr>
          <a:xfrm>
            <a:off x="9295255" y="3111297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0E05BC0-7C6C-57AC-A752-81C613250826}"/>
              </a:ext>
            </a:extLst>
          </p:cNvPr>
          <p:cNvSpPr/>
          <p:nvPr/>
        </p:nvSpPr>
        <p:spPr>
          <a:xfrm>
            <a:off x="8846096" y="3111301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0449A4E-72B2-1769-C4A4-B55FFAEBD9EB}"/>
              </a:ext>
            </a:extLst>
          </p:cNvPr>
          <p:cNvSpPr/>
          <p:nvPr/>
        </p:nvSpPr>
        <p:spPr>
          <a:xfrm>
            <a:off x="9370685" y="3111297"/>
            <a:ext cx="348954" cy="314325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Hv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41" name="Arrow: Bent 40">
            <a:extLst>
              <a:ext uri="{FF2B5EF4-FFF2-40B4-BE49-F238E27FC236}">
                <a16:creationId xmlns:a16="http://schemas.microsoft.com/office/drawing/2014/main" id="{9F6AC0CD-B3FF-7BF0-909C-B429F2815E8E}"/>
              </a:ext>
            </a:extLst>
          </p:cNvPr>
          <p:cNvSpPr/>
          <p:nvPr/>
        </p:nvSpPr>
        <p:spPr>
          <a:xfrm>
            <a:off x="5327829" y="2775046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2" name="Arrow: Bent 41">
            <a:extLst>
              <a:ext uri="{FF2B5EF4-FFF2-40B4-BE49-F238E27FC236}">
                <a16:creationId xmlns:a16="http://schemas.microsoft.com/office/drawing/2014/main" id="{B3E10525-84C8-C4CC-C45F-2E0FE0EAED7E}"/>
              </a:ext>
            </a:extLst>
          </p:cNvPr>
          <p:cNvSpPr/>
          <p:nvPr/>
        </p:nvSpPr>
        <p:spPr>
          <a:xfrm>
            <a:off x="7495362" y="2775045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3" name="Arrow: Bent 42">
            <a:extLst>
              <a:ext uri="{FF2B5EF4-FFF2-40B4-BE49-F238E27FC236}">
                <a16:creationId xmlns:a16="http://schemas.microsoft.com/office/drawing/2014/main" id="{70DAA846-68DE-A57B-AEBD-1A2FFDC6F018}"/>
              </a:ext>
            </a:extLst>
          </p:cNvPr>
          <p:cNvSpPr/>
          <p:nvPr/>
        </p:nvSpPr>
        <p:spPr>
          <a:xfrm>
            <a:off x="9659555" y="2774308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4" name="Arrow: Bent 43">
            <a:extLst>
              <a:ext uri="{FF2B5EF4-FFF2-40B4-BE49-F238E27FC236}">
                <a16:creationId xmlns:a16="http://schemas.microsoft.com/office/drawing/2014/main" id="{5CDD2464-86B3-6C6A-090E-2846C2C5F391}"/>
              </a:ext>
            </a:extLst>
          </p:cNvPr>
          <p:cNvSpPr/>
          <p:nvPr/>
        </p:nvSpPr>
        <p:spPr>
          <a:xfrm>
            <a:off x="5354102" y="1835776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5" name="Arrow: Bent 44">
            <a:extLst>
              <a:ext uri="{FF2B5EF4-FFF2-40B4-BE49-F238E27FC236}">
                <a16:creationId xmlns:a16="http://schemas.microsoft.com/office/drawing/2014/main" id="{46178D67-82E1-5D34-50E3-6F8E4F84B065}"/>
              </a:ext>
            </a:extLst>
          </p:cNvPr>
          <p:cNvSpPr/>
          <p:nvPr/>
        </p:nvSpPr>
        <p:spPr>
          <a:xfrm>
            <a:off x="6307457" y="1835775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6" name="Arrow: Bent 45">
            <a:extLst>
              <a:ext uri="{FF2B5EF4-FFF2-40B4-BE49-F238E27FC236}">
                <a16:creationId xmlns:a16="http://schemas.microsoft.com/office/drawing/2014/main" id="{9408E794-838E-60B4-4132-1958740F3681}"/>
              </a:ext>
            </a:extLst>
          </p:cNvPr>
          <p:cNvSpPr/>
          <p:nvPr/>
        </p:nvSpPr>
        <p:spPr>
          <a:xfrm>
            <a:off x="7194783" y="1835774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ED0ECC2-43F6-A9DA-88B6-07FFCD53A654}"/>
              </a:ext>
            </a:extLst>
          </p:cNvPr>
          <p:cNvSpPr txBox="1"/>
          <p:nvPr/>
        </p:nvSpPr>
        <p:spPr>
          <a:xfrm>
            <a:off x="5910779" y="1499542"/>
            <a:ext cx="1045479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/>
              <a:t>Cas9 guides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C07A8B4-A21C-4D58-4BFA-95521202D177}"/>
              </a:ext>
            </a:extLst>
          </p:cNvPr>
          <p:cNvSpPr txBox="1"/>
          <p:nvPr/>
        </p:nvSpPr>
        <p:spPr>
          <a:xfrm>
            <a:off x="5925170" y="2629033"/>
            <a:ext cx="11368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/>
              <a:t>Cas12 guides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C709A05-0A7F-58C8-0574-2B74CDF86ADC}"/>
              </a:ext>
            </a:extLst>
          </p:cNvPr>
          <p:cNvSpPr txBox="1"/>
          <p:nvPr/>
        </p:nvSpPr>
        <p:spPr>
          <a:xfrm>
            <a:off x="911569" y="5611897"/>
            <a:ext cx="97562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Components of four constructs 1,2,3 &amp; 4 simultaneously editing with Cas9 and Cas12a. </a:t>
            </a:r>
            <a:r>
              <a:rPr lang="en-GB" sz="1000" dirty="0">
                <a:latin typeface="Calibri (Body)"/>
              </a:rPr>
              <a:t>P-</a:t>
            </a:r>
            <a:r>
              <a:rPr lang="en-GB" sz="1000" i="1" dirty="0" err="1">
                <a:latin typeface="Calibri (Body)"/>
              </a:rPr>
              <a:t>Zm</a:t>
            </a:r>
            <a:r>
              <a:rPr lang="en-GB" sz="1000" dirty="0" err="1">
                <a:latin typeface="Calibri (Body)"/>
              </a:rPr>
              <a:t>Ubi</a:t>
            </a:r>
            <a:r>
              <a:rPr lang="en-GB" sz="1000" dirty="0">
                <a:latin typeface="Calibri (Body)"/>
              </a:rPr>
              <a:t> = </a:t>
            </a:r>
            <a:r>
              <a:rPr lang="en-GB" sz="1000" i="1" dirty="0" err="1">
                <a:latin typeface="Calibri (Body)"/>
              </a:rPr>
              <a:t>Zea</a:t>
            </a:r>
            <a:r>
              <a:rPr lang="en-GB" sz="1000" i="1" dirty="0">
                <a:latin typeface="Calibri (Body)"/>
              </a:rPr>
              <a:t> mays </a:t>
            </a:r>
            <a:r>
              <a:rPr lang="en-GB" sz="1000" dirty="0">
                <a:latin typeface="Calibri (Body)"/>
              </a:rPr>
              <a:t>ubiquitin promoter, tt</a:t>
            </a:r>
            <a:r>
              <a:rPr lang="en-GB" sz="1000" i="1" dirty="0">
                <a:latin typeface="Calibri (Body)"/>
              </a:rPr>
              <a:t>At</a:t>
            </a:r>
            <a:r>
              <a:rPr lang="en-GB" sz="1000" dirty="0">
                <a:latin typeface="Calibri (Body)"/>
              </a:rPr>
              <a:t>Cas12a+8int = temperature tolerant </a:t>
            </a:r>
            <a:r>
              <a:rPr lang="en-GB" sz="1000" i="1" dirty="0">
                <a:latin typeface="Calibri (Body)"/>
              </a:rPr>
              <a:t>Arabidopsis</a:t>
            </a:r>
            <a:r>
              <a:rPr lang="en-GB" sz="1000" dirty="0">
                <a:latin typeface="Calibri (Body)"/>
              </a:rPr>
              <a:t> codon optimised Cas12a CDS with 8 introns, </a:t>
            </a:r>
            <a:r>
              <a:rPr lang="en-GB" sz="1000" i="1" dirty="0"/>
              <a:t>Zm</a:t>
            </a:r>
            <a:r>
              <a:rPr lang="en-GB" sz="1000" dirty="0"/>
              <a:t>Cas9+13int = </a:t>
            </a:r>
            <a:r>
              <a:rPr lang="en-GB" sz="1000" i="1" dirty="0" err="1"/>
              <a:t>Zea</a:t>
            </a:r>
            <a:r>
              <a:rPr lang="en-GB" sz="1000" i="1" dirty="0"/>
              <a:t> mays </a:t>
            </a:r>
            <a:r>
              <a:rPr lang="en-GB" sz="1000" dirty="0"/>
              <a:t>codon optimised Cas9 with thirteen introns, T-Nos = nopaline synthase terminator, </a:t>
            </a:r>
            <a:r>
              <a:rPr lang="en-GB" sz="1000" i="1" dirty="0"/>
              <a:t>Ta</a:t>
            </a:r>
            <a:r>
              <a:rPr lang="en-GB" sz="1000" dirty="0"/>
              <a:t>U6 = </a:t>
            </a:r>
            <a:r>
              <a:rPr lang="en-GB" sz="1000" i="1" dirty="0"/>
              <a:t>Triticum aestivum </a:t>
            </a:r>
            <a:r>
              <a:rPr lang="en-GB" sz="1000" dirty="0"/>
              <a:t>U6 promoter, </a:t>
            </a:r>
            <a:r>
              <a:rPr lang="en-GB" sz="1000" i="1" dirty="0"/>
              <a:t>Ta</a:t>
            </a:r>
            <a:r>
              <a:rPr lang="en-GB" sz="1000" dirty="0"/>
              <a:t>U3 = </a:t>
            </a:r>
            <a:r>
              <a:rPr lang="en-GB" sz="1000" i="1" dirty="0"/>
              <a:t>Triticum aestivum </a:t>
            </a:r>
            <a:r>
              <a:rPr lang="en-GB" sz="1000" dirty="0"/>
              <a:t>U3 promoter, </a:t>
            </a:r>
            <a:r>
              <a:rPr lang="en-GB" sz="1000" i="1" dirty="0"/>
              <a:t>Hv</a:t>
            </a:r>
            <a:r>
              <a:rPr lang="en-GB" sz="1000" dirty="0"/>
              <a:t>U3 = </a:t>
            </a:r>
            <a:r>
              <a:rPr lang="en-GB" sz="1000" i="1" dirty="0"/>
              <a:t>Hordeum vulgare </a:t>
            </a:r>
            <a:r>
              <a:rPr lang="en-GB" sz="1000" dirty="0"/>
              <a:t>U3 promoter, </a:t>
            </a:r>
            <a:r>
              <a:rPr lang="en-GB" sz="1000" dirty="0">
                <a:latin typeface="Calibri (Body)"/>
              </a:rPr>
              <a:t>HH = Hammerhead ribozyme, HDV = hepatitis delta virus ribozyme, DR =  short invariable 5’ region of Cas12a guide, </a:t>
            </a:r>
            <a:r>
              <a:rPr lang="en-GB" sz="1000" dirty="0"/>
              <a:t>t = seven residues of thymidine terminator. Arrows indicate direction of transcription. The basic guide architectures are shown and not the full length arrays present in constructs 1,2,3 &amp; 4.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0122A09-4467-473B-966C-2DD154028588}"/>
              </a:ext>
            </a:extLst>
          </p:cNvPr>
          <p:cNvSpPr txBox="1"/>
          <p:nvPr/>
        </p:nvSpPr>
        <p:spPr>
          <a:xfrm>
            <a:off x="3982762" y="492846"/>
            <a:ext cx="3945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Cas9 &amp; Cas12a co-mutagenesis in barley</a:t>
            </a:r>
          </a:p>
        </p:txBody>
      </p:sp>
    </p:spTree>
    <p:extLst>
      <p:ext uri="{BB962C8B-B14F-4D97-AF65-F5344CB8AC3E}">
        <p14:creationId xmlns:p14="http://schemas.microsoft.com/office/powerpoint/2010/main" val="3220080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</Words>
  <Application>Microsoft Office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(Body)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Lawrenson (JIC)</dc:creator>
  <cp:lastModifiedBy>Tom Lawrenson (JIC)</cp:lastModifiedBy>
  <cp:revision>3</cp:revision>
  <dcterms:created xsi:type="dcterms:W3CDTF">2024-02-21T15:44:23Z</dcterms:created>
  <dcterms:modified xsi:type="dcterms:W3CDTF">2024-02-27T10:36:10Z</dcterms:modified>
</cp:coreProperties>
</file>