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42D2D-F367-6859-6F57-6F4909D51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4DE3C-C59F-4391-9D2A-F94463232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7FB2A-E3C3-9D48-632B-EB2280EB7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EF94C-5048-5CA2-4569-6B25335E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23BE1-73F4-0293-7D92-B476A2AE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30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A1EB8-2F39-C26C-D4A0-341BFB6C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DAF04-4862-2047-F5A5-36D0CE115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DDAA2-D371-D38C-7848-CF1099113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6CD1C-F755-F5BA-0C57-2EDC64F1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628BF-21F9-89BC-0342-4D4B5BEB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543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B3343-00C7-04C2-00E5-61A647D25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50517-33C0-6CAF-CCB2-60E2D1030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B05E0-E1EC-815D-EDBA-688304546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A3C7A-66B4-A173-3285-CB8A419C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60DAD-53E2-C78D-1912-E5ECD1DE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224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2A586-39BE-4766-F603-1848F43C6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125F1-4A3B-A5DB-4C55-E3F414A7C7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83C9B-2B89-697A-A946-628E1EF96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A58F7-4715-AC48-AA51-B87CC30DC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0510F-054A-4CF1-2342-593025897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ED6F3-7383-3334-2EB2-9A0C7BC1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9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2FE6-4232-71CA-87F2-BDCA9ECF4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DDC26-6C2D-8CCA-DA3E-7C99DF0A6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82BBA-677F-51CF-FE08-C2F7BEB51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25FD4-E5F9-3CE4-81E7-02DE08DC60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983D05-4E3C-63FA-BF18-564D3D7A4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D4F6B6-B1DA-6FF4-F6E8-52177960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C68DA-BAD2-C156-A64A-7CF5D37B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57702E-07E8-93F4-F734-4EC6C144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99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AD183-FD91-3B94-5C43-91C053EC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3BBBF9-DE67-0BEE-BBCE-AAC15C196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B6C3D3-AEBF-2AA1-9BDA-29678D465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738AA9-A0E9-32F9-32E9-57AC61FB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27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DC7E95-6EAA-BEA6-952E-F69690964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FB95F4-789D-901F-9FAE-E3802B05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90BA-11FA-C793-47B2-01A1D71B2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6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23CD-B2A2-0BDF-A07F-CF4C4EECE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8F9D0-D583-1342-18CD-7B02B8F72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1DB61-FD84-B61C-5D6F-6A9BB8C52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E9E32-78E3-F7F1-8366-C63B8381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D05E-1384-695E-6D42-B3F682B7C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3CCB22-EC4F-9FDC-F3D3-2A1722BF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9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2AACD-1BCC-ED07-C6AE-3F47ED8F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0802C-9D71-2DC2-33A8-3BCBA601F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AC941-F607-49D2-52CB-0C3A67479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C73002-84BF-F240-6488-3470E6F24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8E1AE0-180C-9513-6A75-C643104B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239120-40E3-BF1C-B022-AB97C850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985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9688B-309C-6D92-E108-5C3EB93E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A870CC-3389-C8B3-E5CA-5D468574F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61267-1FB3-984D-0767-BC5AE28DD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C7C01-671B-6F1A-6EA9-12072E3A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AA392-B596-DC8B-C26F-A7A90E91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8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DECCFB-D835-1DCA-8820-590ADCF94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1D87E5-54CC-1174-C43C-09F3E795A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DA822-5945-4A3F-217F-AC87E348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52D29-B30B-1C97-E3F4-8ECFECC1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A0E7C-0837-5731-CD48-6F4B3E378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320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7E4C9-1AF5-5A36-3A61-7A1780F9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E3EC0-7168-7F24-E6C0-09CF72EE7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64650-14F6-12E3-9314-BD53ED335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E9A9D-97FF-40CA-8F57-A929BDFCE02B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D3D9E-3A60-EEB8-4CA6-C962EDF14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E9D1F-2284-ACCE-5DD5-729C41E50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2A593-39CD-455F-98F2-C5F333B7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39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9823B7-CBAE-4738-423C-AD1D2B61E316}"/>
              </a:ext>
            </a:extLst>
          </p:cNvPr>
          <p:cNvSpPr/>
          <p:nvPr/>
        </p:nvSpPr>
        <p:spPr>
          <a:xfrm>
            <a:off x="3754293" y="1834306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P-</a:t>
            </a:r>
            <a:r>
              <a:rPr lang="en-GB" sz="800" i="1" dirty="0">
                <a:solidFill>
                  <a:schemeClr val="tx1"/>
                </a:solidFill>
              </a:rPr>
              <a:t>Zm</a:t>
            </a:r>
            <a:r>
              <a:rPr lang="en-GB" sz="8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E71C9-BDC6-041B-D1AD-0E8D20FBD6E3}"/>
              </a:ext>
            </a:extLst>
          </p:cNvPr>
          <p:cNvSpPr/>
          <p:nvPr/>
        </p:nvSpPr>
        <p:spPr>
          <a:xfrm>
            <a:off x="2836155" y="1834306"/>
            <a:ext cx="924287" cy="314325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Hs</a:t>
            </a:r>
            <a:r>
              <a:rPr lang="en-GB" sz="800" dirty="0">
                <a:solidFill>
                  <a:schemeClr val="tx1"/>
                </a:solidFill>
              </a:rPr>
              <a:t>Cas9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3FB63-82FA-78B8-DEC5-3ABF93B47C2D}"/>
              </a:ext>
            </a:extLst>
          </p:cNvPr>
          <p:cNvSpPr/>
          <p:nvPr/>
        </p:nvSpPr>
        <p:spPr>
          <a:xfrm>
            <a:off x="2293230" y="1834306"/>
            <a:ext cx="542925" cy="314325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FB197DFC-9957-7D83-0395-EA32D765107B}"/>
              </a:ext>
            </a:extLst>
          </p:cNvPr>
          <p:cNvSpPr/>
          <p:nvPr/>
        </p:nvSpPr>
        <p:spPr>
          <a:xfrm flipH="1">
            <a:off x="3339119" y="150408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B864F7-B0CC-3F31-F691-BE6734CECC67}"/>
              </a:ext>
            </a:extLst>
          </p:cNvPr>
          <p:cNvSpPr/>
          <p:nvPr/>
        </p:nvSpPr>
        <p:spPr>
          <a:xfrm>
            <a:off x="6737672" y="138278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E667EE-9336-463A-69E0-194F3C860B25}"/>
              </a:ext>
            </a:extLst>
          </p:cNvPr>
          <p:cNvSpPr/>
          <p:nvPr/>
        </p:nvSpPr>
        <p:spPr>
          <a:xfrm>
            <a:off x="5774817" y="1382786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97A901-AECE-0844-C658-D8DAF12A376D}"/>
              </a:ext>
            </a:extLst>
          </p:cNvPr>
          <p:cNvSpPr/>
          <p:nvPr/>
        </p:nvSpPr>
        <p:spPr>
          <a:xfrm>
            <a:off x="6170983" y="1382786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1 Guide 1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D7586A40-0C18-E926-A557-C846426C9A46}"/>
              </a:ext>
            </a:extLst>
          </p:cNvPr>
          <p:cNvSpPr/>
          <p:nvPr/>
        </p:nvSpPr>
        <p:spPr>
          <a:xfrm>
            <a:off x="6142368" y="1036091"/>
            <a:ext cx="461865" cy="314325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D8A82E-6C58-CC9B-9B13-CC5605E863E9}"/>
              </a:ext>
            </a:extLst>
          </p:cNvPr>
          <p:cNvSpPr/>
          <p:nvPr/>
        </p:nvSpPr>
        <p:spPr>
          <a:xfrm>
            <a:off x="2844707" y="2600319"/>
            <a:ext cx="924287" cy="31432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At</a:t>
            </a:r>
            <a:r>
              <a:rPr lang="en-GB" sz="800" dirty="0">
                <a:solidFill>
                  <a:schemeClr val="tx1"/>
                </a:solidFill>
              </a:rPr>
              <a:t>Cas9+1int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D82217-D0E8-747C-DF49-A19E33B3C766}"/>
              </a:ext>
            </a:extLst>
          </p:cNvPr>
          <p:cNvSpPr/>
          <p:nvPr/>
        </p:nvSpPr>
        <p:spPr>
          <a:xfrm>
            <a:off x="2844708" y="3424748"/>
            <a:ext cx="924287" cy="31432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ZmCas9+13int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D720-94E5-2336-D552-09E818E262E0}"/>
              </a:ext>
            </a:extLst>
          </p:cNvPr>
          <p:cNvSpPr/>
          <p:nvPr/>
        </p:nvSpPr>
        <p:spPr>
          <a:xfrm>
            <a:off x="7881863" y="138278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28BDC-2B5A-8146-8B92-10D9E72F4F88}"/>
              </a:ext>
            </a:extLst>
          </p:cNvPr>
          <p:cNvSpPr/>
          <p:nvPr/>
        </p:nvSpPr>
        <p:spPr>
          <a:xfrm>
            <a:off x="6919008" y="1382786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D7C95A-BC0C-B55F-C8F8-03BC705F969E}"/>
              </a:ext>
            </a:extLst>
          </p:cNvPr>
          <p:cNvSpPr/>
          <p:nvPr/>
        </p:nvSpPr>
        <p:spPr>
          <a:xfrm>
            <a:off x="7315174" y="1382786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1 Guide 2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Arrow: Bent 16">
            <a:extLst>
              <a:ext uri="{FF2B5EF4-FFF2-40B4-BE49-F238E27FC236}">
                <a16:creationId xmlns:a16="http://schemas.microsoft.com/office/drawing/2014/main" id="{EEE3E223-76A9-3445-F065-3C770BE643B0}"/>
              </a:ext>
            </a:extLst>
          </p:cNvPr>
          <p:cNvSpPr/>
          <p:nvPr/>
        </p:nvSpPr>
        <p:spPr>
          <a:xfrm>
            <a:off x="7286559" y="1051435"/>
            <a:ext cx="461865" cy="314325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2ABFBC-C90D-398C-3850-7168B943B928}"/>
              </a:ext>
            </a:extLst>
          </p:cNvPr>
          <p:cNvSpPr/>
          <p:nvPr/>
        </p:nvSpPr>
        <p:spPr>
          <a:xfrm>
            <a:off x="8994813" y="138278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A0A538-A5FC-DFB7-6D58-CCCE5E4968E0}"/>
              </a:ext>
            </a:extLst>
          </p:cNvPr>
          <p:cNvSpPr/>
          <p:nvPr/>
        </p:nvSpPr>
        <p:spPr>
          <a:xfrm>
            <a:off x="8040347" y="1382786"/>
            <a:ext cx="394498" cy="314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FA32CC-FC02-02CB-29EC-698FEBF461E5}"/>
              </a:ext>
            </a:extLst>
          </p:cNvPr>
          <p:cNvSpPr/>
          <p:nvPr/>
        </p:nvSpPr>
        <p:spPr>
          <a:xfrm>
            <a:off x="8428124" y="1382786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1 Guide 3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" name="Arrow: Bent 20">
            <a:extLst>
              <a:ext uri="{FF2B5EF4-FFF2-40B4-BE49-F238E27FC236}">
                <a16:creationId xmlns:a16="http://schemas.microsoft.com/office/drawing/2014/main" id="{E0D25543-C1CD-3A90-9DAB-1794554D08CF}"/>
              </a:ext>
            </a:extLst>
          </p:cNvPr>
          <p:cNvSpPr/>
          <p:nvPr/>
        </p:nvSpPr>
        <p:spPr>
          <a:xfrm>
            <a:off x="8399509" y="1051435"/>
            <a:ext cx="461865" cy="314325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0D92CD-918F-58BE-4C27-D89D5261F8CA}"/>
              </a:ext>
            </a:extLst>
          </p:cNvPr>
          <p:cNvSpPr/>
          <p:nvPr/>
        </p:nvSpPr>
        <p:spPr>
          <a:xfrm>
            <a:off x="10107763" y="138278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D654A7-D0E8-F33C-F705-320A7BA71292}"/>
              </a:ext>
            </a:extLst>
          </p:cNvPr>
          <p:cNvSpPr/>
          <p:nvPr/>
        </p:nvSpPr>
        <p:spPr>
          <a:xfrm>
            <a:off x="9144908" y="1382786"/>
            <a:ext cx="394498" cy="314325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Hv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314F84-3134-6494-31B5-8ED316603F92}"/>
              </a:ext>
            </a:extLst>
          </p:cNvPr>
          <p:cNvSpPr/>
          <p:nvPr/>
        </p:nvSpPr>
        <p:spPr>
          <a:xfrm>
            <a:off x="9541074" y="1382786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1 Guide 4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5" name="Arrow: Bent 24">
            <a:extLst>
              <a:ext uri="{FF2B5EF4-FFF2-40B4-BE49-F238E27FC236}">
                <a16:creationId xmlns:a16="http://schemas.microsoft.com/office/drawing/2014/main" id="{10EB9B5A-C13C-CBF3-CAA1-3D3084B902E9}"/>
              </a:ext>
            </a:extLst>
          </p:cNvPr>
          <p:cNvSpPr/>
          <p:nvPr/>
        </p:nvSpPr>
        <p:spPr>
          <a:xfrm>
            <a:off x="9512459" y="1051435"/>
            <a:ext cx="461865" cy="314325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736B6C-2B5A-BAC6-7A6F-45B6F699CA89}"/>
              </a:ext>
            </a:extLst>
          </p:cNvPr>
          <p:cNvSpPr/>
          <p:nvPr/>
        </p:nvSpPr>
        <p:spPr>
          <a:xfrm>
            <a:off x="2300792" y="2600319"/>
            <a:ext cx="542925" cy="314325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89EF55-4ECC-2655-67A8-B475B552E22D}"/>
              </a:ext>
            </a:extLst>
          </p:cNvPr>
          <p:cNvSpPr/>
          <p:nvPr/>
        </p:nvSpPr>
        <p:spPr>
          <a:xfrm>
            <a:off x="2301781" y="3424748"/>
            <a:ext cx="542925" cy="314325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012C04-0ACF-6FBC-5670-DC11A891ABAF}"/>
              </a:ext>
            </a:extLst>
          </p:cNvPr>
          <p:cNvSpPr/>
          <p:nvPr/>
        </p:nvSpPr>
        <p:spPr>
          <a:xfrm>
            <a:off x="3765322" y="2600319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P-</a:t>
            </a:r>
            <a:r>
              <a:rPr lang="en-GB" sz="800" i="1" dirty="0">
                <a:solidFill>
                  <a:schemeClr val="tx1"/>
                </a:solidFill>
              </a:rPr>
              <a:t>Zm</a:t>
            </a:r>
            <a:r>
              <a:rPr lang="en-GB" sz="8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3A226-F505-D83E-BF5C-DF27785E8ECA}"/>
              </a:ext>
            </a:extLst>
          </p:cNvPr>
          <p:cNvSpPr/>
          <p:nvPr/>
        </p:nvSpPr>
        <p:spPr>
          <a:xfrm>
            <a:off x="2844707" y="3424748"/>
            <a:ext cx="924287" cy="31432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Zm</a:t>
            </a:r>
            <a:r>
              <a:rPr lang="en-GB" sz="800" dirty="0">
                <a:solidFill>
                  <a:schemeClr val="tx1"/>
                </a:solidFill>
              </a:rPr>
              <a:t>Cas9+13int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B7B139-7CBF-44A1-9566-3A4C3A988EFD}"/>
              </a:ext>
            </a:extLst>
          </p:cNvPr>
          <p:cNvSpPr/>
          <p:nvPr/>
        </p:nvSpPr>
        <p:spPr>
          <a:xfrm>
            <a:off x="3766312" y="3424748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P-</a:t>
            </a:r>
            <a:r>
              <a:rPr lang="en-GB" sz="800" i="1" dirty="0">
                <a:solidFill>
                  <a:schemeClr val="tx1"/>
                </a:solidFill>
              </a:rPr>
              <a:t>Zm</a:t>
            </a:r>
            <a:r>
              <a:rPr lang="en-GB" sz="8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EB98A9-4192-B4D7-8394-D9E59F9320E2}"/>
              </a:ext>
            </a:extLst>
          </p:cNvPr>
          <p:cNvSpPr/>
          <p:nvPr/>
        </p:nvSpPr>
        <p:spPr>
          <a:xfrm>
            <a:off x="6735851" y="202383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6E9154-B307-B951-56C5-5D63D589C599}"/>
              </a:ext>
            </a:extLst>
          </p:cNvPr>
          <p:cNvSpPr/>
          <p:nvPr/>
        </p:nvSpPr>
        <p:spPr>
          <a:xfrm>
            <a:off x="5772996" y="2023839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0E1027-224F-B6D7-D95C-FFA1102E6988}"/>
              </a:ext>
            </a:extLst>
          </p:cNvPr>
          <p:cNvSpPr/>
          <p:nvPr/>
        </p:nvSpPr>
        <p:spPr>
          <a:xfrm>
            <a:off x="6169162" y="202383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2 Guide 1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4" name="Arrow: Bent 33">
            <a:extLst>
              <a:ext uri="{FF2B5EF4-FFF2-40B4-BE49-F238E27FC236}">
                <a16:creationId xmlns:a16="http://schemas.microsoft.com/office/drawing/2014/main" id="{FDF29A49-A0EB-7764-F853-BB72777F43D0}"/>
              </a:ext>
            </a:extLst>
          </p:cNvPr>
          <p:cNvSpPr/>
          <p:nvPr/>
        </p:nvSpPr>
        <p:spPr>
          <a:xfrm>
            <a:off x="6140547" y="167714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A97630-1F6A-8600-AC30-8F500B0FB110}"/>
              </a:ext>
            </a:extLst>
          </p:cNvPr>
          <p:cNvSpPr/>
          <p:nvPr/>
        </p:nvSpPr>
        <p:spPr>
          <a:xfrm>
            <a:off x="7880042" y="202383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EBB162D-13C8-67AB-66D3-25BB42C238BB}"/>
              </a:ext>
            </a:extLst>
          </p:cNvPr>
          <p:cNvSpPr/>
          <p:nvPr/>
        </p:nvSpPr>
        <p:spPr>
          <a:xfrm>
            <a:off x="6917187" y="2023839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C155248-A389-C766-5F0B-85BCCB1EE3B7}"/>
              </a:ext>
            </a:extLst>
          </p:cNvPr>
          <p:cNvSpPr/>
          <p:nvPr/>
        </p:nvSpPr>
        <p:spPr>
          <a:xfrm>
            <a:off x="7313353" y="202383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2 Guide 2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8" name="Arrow: Bent 37">
            <a:extLst>
              <a:ext uri="{FF2B5EF4-FFF2-40B4-BE49-F238E27FC236}">
                <a16:creationId xmlns:a16="http://schemas.microsoft.com/office/drawing/2014/main" id="{B9CBF070-74AD-5D01-5AEA-A0CE31BA6094}"/>
              </a:ext>
            </a:extLst>
          </p:cNvPr>
          <p:cNvSpPr/>
          <p:nvPr/>
        </p:nvSpPr>
        <p:spPr>
          <a:xfrm>
            <a:off x="7284738" y="169248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77ECC37-FD9B-3CF9-7238-F6947780477D}"/>
              </a:ext>
            </a:extLst>
          </p:cNvPr>
          <p:cNvSpPr/>
          <p:nvPr/>
        </p:nvSpPr>
        <p:spPr>
          <a:xfrm>
            <a:off x="8992992" y="202383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4131DB-EC17-0086-2D24-92FDF0F77567}"/>
              </a:ext>
            </a:extLst>
          </p:cNvPr>
          <p:cNvSpPr/>
          <p:nvPr/>
        </p:nvSpPr>
        <p:spPr>
          <a:xfrm>
            <a:off x="8030137" y="2023839"/>
            <a:ext cx="394498" cy="314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DB542E2-9A28-A4AF-1C8A-359E60E3C2A5}"/>
              </a:ext>
            </a:extLst>
          </p:cNvPr>
          <p:cNvSpPr/>
          <p:nvPr/>
        </p:nvSpPr>
        <p:spPr>
          <a:xfrm>
            <a:off x="8426303" y="202383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2 Guide 3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2" name="Arrow: Bent 41">
            <a:extLst>
              <a:ext uri="{FF2B5EF4-FFF2-40B4-BE49-F238E27FC236}">
                <a16:creationId xmlns:a16="http://schemas.microsoft.com/office/drawing/2014/main" id="{677E152D-A2A8-78FA-C2CA-172D091E0486}"/>
              </a:ext>
            </a:extLst>
          </p:cNvPr>
          <p:cNvSpPr/>
          <p:nvPr/>
        </p:nvSpPr>
        <p:spPr>
          <a:xfrm>
            <a:off x="8397688" y="169248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394FDD1-5422-1862-77E7-524E257906B5}"/>
              </a:ext>
            </a:extLst>
          </p:cNvPr>
          <p:cNvSpPr/>
          <p:nvPr/>
        </p:nvSpPr>
        <p:spPr>
          <a:xfrm>
            <a:off x="10105942" y="202383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B7631FC-1C75-6D38-F467-B47BA39969CB}"/>
              </a:ext>
            </a:extLst>
          </p:cNvPr>
          <p:cNvSpPr/>
          <p:nvPr/>
        </p:nvSpPr>
        <p:spPr>
          <a:xfrm>
            <a:off x="9143087" y="2023839"/>
            <a:ext cx="394498" cy="314325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Hv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EE53E34-8AB7-6633-BB11-77A077803E34}"/>
              </a:ext>
            </a:extLst>
          </p:cNvPr>
          <p:cNvSpPr/>
          <p:nvPr/>
        </p:nvSpPr>
        <p:spPr>
          <a:xfrm>
            <a:off x="9539253" y="202383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2 Guide 4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6" name="Arrow: Bent 45">
            <a:extLst>
              <a:ext uri="{FF2B5EF4-FFF2-40B4-BE49-F238E27FC236}">
                <a16:creationId xmlns:a16="http://schemas.microsoft.com/office/drawing/2014/main" id="{6E86A3D4-7F27-F20A-AB04-DDFF75B6F23E}"/>
              </a:ext>
            </a:extLst>
          </p:cNvPr>
          <p:cNvSpPr/>
          <p:nvPr/>
        </p:nvSpPr>
        <p:spPr>
          <a:xfrm>
            <a:off x="9510638" y="169248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8DB2473-244C-BE27-BB99-3FEEC8C4F73C}"/>
              </a:ext>
            </a:extLst>
          </p:cNvPr>
          <p:cNvSpPr/>
          <p:nvPr/>
        </p:nvSpPr>
        <p:spPr>
          <a:xfrm>
            <a:off x="6735851" y="270614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D6EA9FF-8ECB-4F5C-C99B-3FBB3D87B9ED}"/>
              </a:ext>
            </a:extLst>
          </p:cNvPr>
          <p:cNvSpPr/>
          <p:nvPr/>
        </p:nvSpPr>
        <p:spPr>
          <a:xfrm>
            <a:off x="5772996" y="2706145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5F3AB81-CE58-46D6-F513-DCCEA8A076BC}"/>
              </a:ext>
            </a:extLst>
          </p:cNvPr>
          <p:cNvSpPr/>
          <p:nvPr/>
        </p:nvSpPr>
        <p:spPr>
          <a:xfrm>
            <a:off x="6169162" y="270614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3 Guide 1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0" name="Arrow: Bent 49">
            <a:extLst>
              <a:ext uri="{FF2B5EF4-FFF2-40B4-BE49-F238E27FC236}">
                <a16:creationId xmlns:a16="http://schemas.microsoft.com/office/drawing/2014/main" id="{B33E685A-853A-6D1F-6BB4-DF95036562DE}"/>
              </a:ext>
            </a:extLst>
          </p:cNvPr>
          <p:cNvSpPr/>
          <p:nvPr/>
        </p:nvSpPr>
        <p:spPr>
          <a:xfrm>
            <a:off x="6140547" y="235945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10D4D5C-EFB1-5AB8-C60D-EA183F1B8AB3}"/>
              </a:ext>
            </a:extLst>
          </p:cNvPr>
          <p:cNvSpPr/>
          <p:nvPr/>
        </p:nvSpPr>
        <p:spPr>
          <a:xfrm>
            <a:off x="7880042" y="270614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5AFB008-E60A-2574-00A9-80940996895C}"/>
              </a:ext>
            </a:extLst>
          </p:cNvPr>
          <p:cNvSpPr/>
          <p:nvPr/>
        </p:nvSpPr>
        <p:spPr>
          <a:xfrm>
            <a:off x="6917187" y="2706145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3586B7-F368-AD8D-5172-A7CFE9443A70}"/>
              </a:ext>
            </a:extLst>
          </p:cNvPr>
          <p:cNvSpPr/>
          <p:nvPr/>
        </p:nvSpPr>
        <p:spPr>
          <a:xfrm>
            <a:off x="7313353" y="270614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3 Guide 2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4" name="Arrow: Bent 53">
            <a:extLst>
              <a:ext uri="{FF2B5EF4-FFF2-40B4-BE49-F238E27FC236}">
                <a16:creationId xmlns:a16="http://schemas.microsoft.com/office/drawing/2014/main" id="{68183AFF-075D-7B49-A7C5-83AA287B33F5}"/>
              </a:ext>
            </a:extLst>
          </p:cNvPr>
          <p:cNvSpPr/>
          <p:nvPr/>
        </p:nvSpPr>
        <p:spPr>
          <a:xfrm>
            <a:off x="7284738" y="237479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AF8EF3-4135-61E2-D8CB-9C277028038E}"/>
              </a:ext>
            </a:extLst>
          </p:cNvPr>
          <p:cNvSpPr/>
          <p:nvPr/>
        </p:nvSpPr>
        <p:spPr>
          <a:xfrm>
            <a:off x="8992992" y="270614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CC9EF4B-9312-3BF1-A75F-AC72CF78C381}"/>
              </a:ext>
            </a:extLst>
          </p:cNvPr>
          <p:cNvSpPr/>
          <p:nvPr/>
        </p:nvSpPr>
        <p:spPr>
          <a:xfrm>
            <a:off x="8030137" y="2706145"/>
            <a:ext cx="394498" cy="314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BA7485-5041-E2DB-E81B-E550566AE8FB}"/>
              </a:ext>
            </a:extLst>
          </p:cNvPr>
          <p:cNvSpPr/>
          <p:nvPr/>
        </p:nvSpPr>
        <p:spPr>
          <a:xfrm>
            <a:off x="8426303" y="270614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3 Guide 3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8" name="Arrow: Bent 57">
            <a:extLst>
              <a:ext uri="{FF2B5EF4-FFF2-40B4-BE49-F238E27FC236}">
                <a16:creationId xmlns:a16="http://schemas.microsoft.com/office/drawing/2014/main" id="{B4AA216F-A4CB-5BD1-0A51-E3E20CAB77D5}"/>
              </a:ext>
            </a:extLst>
          </p:cNvPr>
          <p:cNvSpPr/>
          <p:nvPr/>
        </p:nvSpPr>
        <p:spPr>
          <a:xfrm>
            <a:off x="8397688" y="237479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416716E-9E9E-2FBD-B074-5E85F7F3C5B2}"/>
              </a:ext>
            </a:extLst>
          </p:cNvPr>
          <p:cNvSpPr/>
          <p:nvPr/>
        </p:nvSpPr>
        <p:spPr>
          <a:xfrm>
            <a:off x="10105942" y="270614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16F9670-F2FD-C7A2-6523-D9D79C6C1188}"/>
              </a:ext>
            </a:extLst>
          </p:cNvPr>
          <p:cNvSpPr/>
          <p:nvPr/>
        </p:nvSpPr>
        <p:spPr>
          <a:xfrm>
            <a:off x="9143087" y="2706145"/>
            <a:ext cx="394498" cy="314325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Hv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A5502B8-CBDB-3A8D-D451-0C1F6BE075AA}"/>
              </a:ext>
            </a:extLst>
          </p:cNvPr>
          <p:cNvSpPr/>
          <p:nvPr/>
        </p:nvSpPr>
        <p:spPr>
          <a:xfrm>
            <a:off x="9539253" y="270614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3 Guide 4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2" name="Arrow: Bent 61">
            <a:extLst>
              <a:ext uri="{FF2B5EF4-FFF2-40B4-BE49-F238E27FC236}">
                <a16:creationId xmlns:a16="http://schemas.microsoft.com/office/drawing/2014/main" id="{9617C840-BF82-D873-3D5D-71F08F6646F0}"/>
              </a:ext>
            </a:extLst>
          </p:cNvPr>
          <p:cNvSpPr/>
          <p:nvPr/>
        </p:nvSpPr>
        <p:spPr>
          <a:xfrm>
            <a:off x="9510638" y="237479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2B5A7F5-F13E-CE1C-AB86-2449F757780B}"/>
              </a:ext>
            </a:extLst>
          </p:cNvPr>
          <p:cNvSpPr/>
          <p:nvPr/>
        </p:nvSpPr>
        <p:spPr>
          <a:xfrm>
            <a:off x="6735851" y="336973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04828DE-57D5-70F9-B294-DEB36AEC833E}"/>
              </a:ext>
            </a:extLst>
          </p:cNvPr>
          <p:cNvSpPr/>
          <p:nvPr/>
        </p:nvSpPr>
        <p:spPr>
          <a:xfrm>
            <a:off x="5772996" y="3369733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B161E91-5196-A039-3C54-8CD42C372CCF}"/>
              </a:ext>
            </a:extLst>
          </p:cNvPr>
          <p:cNvSpPr/>
          <p:nvPr/>
        </p:nvSpPr>
        <p:spPr>
          <a:xfrm>
            <a:off x="6169162" y="3369733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4 Guide 1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6" name="Arrow: Bent 65">
            <a:extLst>
              <a:ext uri="{FF2B5EF4-FFF2-40B4-BE49-F238E27FC236}">
                <a16:creationId xmlns:a16="http://schemas.microsoft.com/office/drawing/2014/main" id="{A8C1C0AD-837B-D0AB-86FB-9B3718FF4409}"/>
              </a:ext>
            </a:extLst>
          </p:cNvPr>
          <p:cNvSpPr/>
          <p:nvPr/>
        </p:nvSpPr>
        <p:spPr>
          <a:xfrm>
            <a:off x="6140547" y="302303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1071343-38BB-A1B2-7FBB-E3E3CA7C15E3}"/>
              </a:ext>
            </a:extLst>
          </p:cNvPr>
          <p:cNvSpPr/>
          <p:nvPr/>
        </p:nvSpPr>
        <p:spPr>
          <a:xfrm>
            <a:off x="7880042" y="336973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87CB466-2508-56D0-870B-0AACA4CEB657}"/>
              </a:ext>
            </a:extLst>
          </p:cNvPr>
          <p:cNvSpPr/>
          <p:nvPr/>
        </p:nvSpPr>
        <p:spPr>
          <a:xfrm>
            <a:off x="6917187" y="3369733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B6F5FAF-48F8-572B-DBE2-B4A141AC05EC}"/>
              </a:ext>
            </a:extLst>
          </p:cNvPr>
          <p:cNvSpPr/>
          <p:nvPr/>
        </p:nvSpPr>
        <p:spPr>
          <a:xfrm>
            <a:off x="7313353" y="3369733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4 Guide 2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0" name="Arrow: Bent 69">
            <a:extLst>
              <a:ext uri="{FF2B5EF4-FFF2-40B4-BE49-F238E27FC236}">
                <a16:creationId xmlns:a16="http://schemas.microsoft.com/office/drawing/2014/main" id="{0C7C7101-6155-F09A-D4A5-8968D567F967}"/>
              </a:ext>
            </a:extLst>
          </p:cNvPr>
          <p:cNvSpPr/>
          <p:nvPr/>
        </p:nvSpPr>
        <p:spPr>
          <a:xfrm>
            <a:off x="7284738" y="303838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7266C31-BAEA-0B10-CB7F-18813BBE55B8}"/>
              </a:ext>
            </a:extLst>
          </p:cNvPr>
          <p:cNvSpPr/>
          <p:nvPr/>
        </p:nvSpPr>
        <p:spPr>
          <a:xfrm>
            <a:off x="8992992" y="336973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E788CDF-B3BD-416F-97E9-5B1634FB5F1D}"/>
              </a:ext>
            </a:extLst>
          </p:cNvPr>
          <p:cNvSpPr/>
          <p:nvPr/>
        </p:nvSpPr>
        <p:spPr>
          <a:xfrm>
            <a:off x="8030137" y="3369733"/>
            <a:ext cx="394498" cy="314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54F84B-28DC-0367-AD6B-76325CBD4C8E}"/>
              </a:ext>
            </a:extLst>
          </p:cNvPr>
          <p:cNvSpPr/>
          <p:nvPr/>
        </p:nvSpPr>
        <p:spPr>
          <a:xfrm>
            <a:off x="8426303" y="3369733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4 Guide 3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4" name="Arrow: Bent 73">
            <a:extLst>
              <a:ext uri="{FF2B5EF4-FFF2-40B4-BE49-F238E27FC236}">
                <a16:creationId xmlns:a16="http://schemas.microsoft.com/office/drawing/2014/main" id="{72FE97E0-6D4C-BA20-1926-26ED74A3F9E4}"/>
              </a:ext>
            </a:extLst>
          </p:cNvPr>
          <p:cNvSpPr/>
          <p:nvPr/>
        </p:nvSpPr>
        <p:spPr>
          <a:xfrm>
            <a:off x="8397688" y="303838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00502AE-F036-CBD3-E6C0-4C29E13E9CAA}"/>
              </a:ext>
            </a:extLst>
          </p:cNvPr>
          <p:cNvSpPr/>
          <p:nvPr/>
        </p:nvSpPr>
        <p:spPr>
          <a:xfrm>
            <a:off x="10105942" y="336973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589A284-D685-0DF9-073A-CAC30D55D6D7}"/>
              </a:ext>
            </a:extLst>
          </p:cNvPr>
          <p:cNvSpPr/>
          <p:nvPr/>
        </p:nvSpPr>
        <p:spPr>
          <a:xfrm>
            <a:off x="9143087" y="3369733"/>
            <a:ext cx="394498" cy="314325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Hv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5BB9BD0-370B-FF88-5AEF-1D47DB657BCB}"/>
              </a:ext>
            </a:extLst>
          </p:cNvPr>
          <p:cNvSpPr/>
          <p:nvPr/>
        </p:nvSpPr>
        <p:spPr>
          <a:xfrm>
            <a:off x="9539253" y="3369733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4 Guide 4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8" name="Arrow: Bent 77">
            <a:extLst>
              <a:ext uri="{FF2B5EF4-FFF2-40B4-BE49-F238E27FC236}">
                <a16:creationId xmlns:a16="http://schemas.microsoft.com/office/drawing/2014/main" id="{54BB6AB2-8368-2706-8A8C-D11AFECD905F}"/>
              </a:ext>
            </a:extLst>
          </p:cNvPr>
          <p:cNvSpPr/>
          <p:nvPr/>
        </p:nvSpPr>
        <p:spPr>
          <a:xfrm>
            <a:off x="9510638" y="303838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6022628-620E-7CA4-5DF9-E5A84C200F4B}"/>
              </a:ext>
            </a:extLst>
          </p:cNvPr>
          <p:cNvSpPr/>
          <p:nvPr/>
        </p:nvSpPr>
        <p:spPr>
          <a:xfrm>
            <a:off x="6735851" y="403669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F3D1F58-9BCE-E05B-083F-7345758B2D8F}"/>
              </a:ext>
            </a:extLst>
          </p:cNvPr>
          <p:cNvSpPr/>
          <p:nvPr/>
        </p:nvSpPr>
        <p:spPr>
          <a:xfrm>
            <a:off x="5772996" y="4036695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67A5CBE-22EC-5B55-F101-886D28738E08}"/>
              </a:ext>
            </a:extLst>
          </p:cNvPr>
          <p:cNvSpPr/>
          <p:nvPr/>
        </p:nvSpPr>
        <p:spPr>
          <a:xfrm>
            <a:off x="6169162" y="403669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5 Guide 1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2" name="Arrow: Bent 81">
            <a:extLst>
              <a:ext uri="{FF2B5EF4-FFF2-40B4-BE49-F238E27FC236}">
                <a16:creationId xmlns:a16="http://schemas.microsoft.com/office/drawing/2014/main" id="{E10E95B2-D1B6-B71B-E626-769FEFDE9FF2}"/>
              </a:ext>
            </a:extLst>
          </p:cNvPr>
          <p:cNvSpPr/>
          <p:nvPr/>
        </p:nvSpPr>
        <p:spPr>
          <a:xfrm>
            <a:off x="6140547" y="369000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3EC1E02-00D2-A3F9-3032-0E9A954F741C}"/>
              </a:ext>
            </a:extLst>
          </p:cNvPr>
          <p:cNvSpPr/>
          <p:nvPr/>
        </p:nvSpPr>
        <p:spPr>
          <a:xfrm>
            <a:off x="7880042" y="403669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09E6535-EF6E-B564-57F7-C4372E9999C5}"/>
              </a:ext>
            </a:extLst>
          </p:cNvPr>
          <p:cNvSpPr/>
          <p:nvPr/>
        </p:nvSpPr>
        <p:spPr>
          <a:xfrm>
            <a:off x="6917187" y="4036695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A00D16C-C15A-88C5-9407-29327AA3EA98}"/>
              </a:ext>
            </a:extLst>
          </p:cNvPr>
          <p:cNvSpPr/>
          <p:nvPr/>
        </p:nvSpPr>
        <p:spPr>
          <a:xfrm>
            <a:off x="7313353" y="403669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5 Guide 2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6" name="Arrow: Bent 85">
            <a:extLst>
              <a:ext uri="{FF2B5EF4-FFF2-40B4-BE49-F238E27FC236}">
                <a16:creationId xmlns:a16="http://schemas.microsoft.com/office/drawing/2014/main" id="{250F4CD1-401E-DBC3-0F51-CEFFD8A23F83}"/>
              </a:ext>
            </a:extLst>
          </p:cNvPr>
          <p:cNvSpPr/>
          <p:nvPr/>
        </p:nvSpPr>
        <p:spPr>
          <a:xfrm>
            <a:off x="7284738" y="370534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87AA019-AD83-202C-2508-4EFA38F159DF}"/>
              </a:ext>
            </a:extLst>
          </p:cNvPr>
          <p:cNvSpPr/>
          <p:nvPr/>
        </p:nvSpPr>
        <p:spPr>
          <a:xfrm>
            <a:off x="8992992" y="403669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8E35DEF-8F15-C693-3178-E6F7547EC714}"/>
              </a:ext>
            </a:extLst>
          </p:cNvPr>
          <p:cNvSpPr/>
          <p:nvPr/>
        </p:nvSpPr>
        <p:spPr>
          <a:xfrm>
            <a:off x="8030137" y="4036695"/>
            <a:ext cx="394498" cy="314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7DFDE4-F502-E8E3-C048-A639F34358B5}"/>
              </a:ext>
            </a:extLst>
          </p:cNvPr>
          <p:cNvSpPr/>
          <p:nvPr/>
        </p:nvSpPr>
        <p:spPr>
          <a:xfrm>
            <a:off x="8426303" y="403669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5 Guide 3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0" name="Arrow: Bent 89">
            <a:extLst>
              <a:ext uri="{FF2B5EF4-FFF2-40B4-BE49-F238E27FC236}">
                <a16:creationId xmlns:a16="http://schemas.microsoft.com/office/drawing/2014/main" id="{94C000B1-60AF-5FEF-0E8A-256F12A2A824}"/>
              </a:ext>
            </a:extLst>
          </p:cNvPr>
          <p:cNvSpPr/>
          <p:nvPr/>
        </p:nvSpPr>
        <p:spPr>
          <a:xfrm>
            <a:off x="8397688" y="370534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944923C-5301-2A5A-A320-272C64296B5C}"/>
              </a:ext>
            </a:extLst>
          </p:cNvPr>
          <p:cNvSpPr/>
          <p:nvPr/>
        </p:nvSpPr>
        <p:spPr>
          <a:xfrm>
            <a:off x="10105942" y="4036695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AE62C2D-4D1E-1AF7-99A6-53FCDDF22E65}"/>
              </a:ext>
            </a:extLst>
          </p:cNvPr>
          <p:cNvSpPr/>
          <p:nvPr/>
        </p:nvSpPr>
        <p:spPr>
          <a:xfrm>
            <a:off x="9143087" y="4036695"/>
            <a:ext cx="394498" cy="314325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Hv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C1178D1-62D4-1882-C649-B21608868374}"/>
              </a:ext>
            </a:extLst>
          </p:cNvPr>
          <p:cNvSpPr/>
          <p:nvPr/>
        </p:nvSpPr>
        <p:spPr>
          <a:xfrm>
            <a:off x="9539253" y="4036695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Gene 5 Guide 4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4" name="Arrow: Bent 93">
            <a:extLst>
              <a:ext uri="{FF2B5EF4-FFF2-40B4-BE49-F238E27FC236}">
                <a16:creationId xmlns:a16="http://schemas.microsoft.com/office/drawing/2014/main" id="{EEE987D8-8A16-DFC8-BF6A-2C297D432A09}"/>
              </a:ext>
            </a:extLst>
          </p:cNvPr>
          <p:cNvSpPr/>
          <p:nvPr/>
        </p:nvSpPr>
        <p:spPr>
          <a:xfrm>
            <a:off x="9510638" y="370534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5" name="Arrow: Bent 94">
            <a:extLst>
              <a:ext uri="{FF2B5EF4-FFF2-40B4-BE49-F238E27FC236}">
                <a16:creationId xmlns:a16="http://schemas.microsoft.com/office/drawing/2014/main" id="{6B1878F1-0C93-3B07-D357-404905FC0DB6}"/>
              </a:ext>
            </a:extLst>
          </p:cNvPr>
          <p:cNvSpPr/>
          <p:nvPr/>
        </p:nvSpPr>
        <p:spPr>
          <a:xfrm flipH="1">
            <a:off x="3346682" y="226121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6" name="Arrow: Bent 95">
            <a:extLst>
              <a:ext uri="{FF2B5EF4-FFF2-40B4-BE49-F238E27FC236}">
                <a16:creationId xmlns:a16="http://schemas.microsoft.com/office/drawing/2014/main" id="{1C372441-153F-9ED0-755A-8A3F7DF52EBC}"/>
              </a:ext>
            </a:extLst>
          </p:cNvPr>
          <p:cNvSpPr/>
          <p:nvPr/>
        </p:nvSpPr>
        <p:spPr>
          <a:xfrm flipH="1">
            <a:off x="3382062" y="306355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9694536-D56B-0954-E13B-09326B863214}"/>
              </a:ext>
            </a:extLst>
          </p:cNvPr>
          <p:cNvSpPr txBox="1"/>
          <p:nvPr/>
        </p:nvSpPr>
        <p:spPr>
          <a:xfrm>
            <a:off x="4894396" y="2166195"/>
            <a:ext cx="663964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7200" dirty="0"/>
              <a:t>X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4D1DA02-4E80-217C-D147-776CD7287BD5}"/>
              </a:ext>
            </a:extLst>
          </p:cNvPr>
          <p:cNvSpPr txBox="1"/>
          <p:nvPr/>
        </p:nvSpPr>
        <p:spPr>
          <a:xfrm>
            <a:off x="5605836" y="4848663"/>
            <a:ext cx="1266501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2800" dirty="0"/>
              <a:t>     </a:t>
            </a:r>
            <a:r>
              <a:rPr lang="en-GB" sz="2000" dirty="0"/>
              <a:t>15 </a:t>
            </a:r>
          </a:p>
          <a:p>
            <a:r>
              <a:rPr lang="en-GB" sz="2000" dirty="0"/>
              <a:t>constructs</a:t>
            </a:r>
          </a:p>
        </p:txBody>
      </p:sp>
      <p:sp>
        <p:nvSpPr>
          <p:cNvPr id="99" name="Right Brace 98">
            <a:extLst>
              <a:ext uri="{FF2B5EF4-FFF2-40B4-BE49-F238E27FC236}">
                <a16:creationId xmlns:a16="http://schemas.microsoft.com/office/drawing/2014/main" id="{7CB0B51D-2940-EE32-9B33-4C9266D76FBF}"/>
              </a:ext>
            </a:extLst>
          </p:cNvPr>
          <p:cNvSpPr/>
          <p:nvPr/>
        </p:nvSpPr>
        <p:spPr>
          <a:xfrm>
            <a:off x="10442727" y="1365760"/>
            <a:ext cx="379502" cy="2999479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31CD9C6-FD4F-8EA7-8507-6878F955CB85}"/>
              </a:ext>
            </a:extLst>
          </p:cNvPr>
          <p:cNvSpPr txBox="1"/>
          <p:nvPr/>
        </p:nvSpPr>
        <p:spPr>
          <a:xfrm>
            <a:off x="93964" y="90225"/>
            <a:ext cx="166584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/>
              <a:t>Additional file 1</a:t>
            </a:r>
          </a:p>
        </p:txBody>
      </p:sp>
      <p:sp>
        <p:nvSpPr>
          <p:cNvPr id="101" name="Right Brace 100">
            <a:extLst>
              <a:ext uri="{FF2B5EF4-FFF2-40B4-BE49-F238E27FC236}">
                <a16:creationId xmlns:a16="http://schemas.microsoft.com/office/drawing/2014/main" id="{AAA42BD2-BC1B-ED03-429F-CFD8EEA77C67}"/>
              </a:ext>
            </a:extLst>
          </p:cNvPr>
          <p:cNvSpPr/>
          <p:nvPr/>
        </p:nvSpPr>
        <p:spPr>
          <a:xfrm rot="16200000">
            <a:off x="7781931" y="-1363918"/>
            <a:ext cx="379502" cy="439348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CF4E857-1522-47BB-DA59-7F87E7B64D42}"/>
              </a:ext>
            </a:extLst>
          </p:cNvPr>
          <p:cNvSpPr txBox="1"/>
          <p:nvPr/>
        </p:nvSpPr>
        <p:spPr>
          <a:xfrm>
            <a:off x="5959047" y="179292"/>
            <a:ext cx="42342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     </a:t>
            </a:r>
            <a:r>
              <a:rPr lang="en-GB" sz="2000" dirty="0"/>
              <a:t>4 guides for each target gene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DDD3B0F-3FB4-EB1D-E1CC-6A916C46C5A5}"/>
              </a:ext>
            </a:extLst>
          </p:cNvPr>
          <p:cNvSpPr txBox="1"/>
          <p:nvPr/>
        </p:nvSpPr>
        <p:spPr>
          <a:xfrm>
            <a:off x="10818523" y="2508802"/>
            <a:ext cx="118867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5 target </a:t>
            </a:r>
          </a:p>
          <a:p>
            <a:r>
              <a:rPr lang="en-GB" sz="2000" dirty="0"/>
              <a:t>genes</a:t>
            </a:r>
          </a:p>
        </p:txBody>
      </p:sp>
      <p:sp>
        <p:nvSpPr>
          <p:cNvPr id="104" name="Right Brace 103">
            <a:extLst>
              <a:ext uri="{FF2B5EF4-FFF2-40B4-BE49-F238E27FC236}">
                <a16:creationId xmlns:a16="http://schemas.microsoft.com/office/drawing/2014/main" id="{F549B3A9-BE1D-209A-0FAB-687CEB69133A}"/>
              </a:ext>
            </a:extLst>
          </p:cNvPr>
          <p:cNvSpPr/>
          <p:nvPr/>
        </p:nvSpPr>
        <p:spPr>
          <a:xfrm flipH="1">
            <a:off x="1730705" y="1839196"/>
            <a:ext cx="379502" cy="1904767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42C2A48-C823-098C-2A89-D03B42DF2FBA}"/>
              </a:ext>
            </a:extLst>
          </p:cNvPr>
          <p:cNvSpPr txBox="1"/>
          <p:nvPr/>
        </p:nvSpPr>
        <p:spPr>
          <a:xfrm>
            <a:off x="450807" y="2472314"/>
            <a:ext cx="1390124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2000" dirty="0"/>
              <a:t>3 Cas9 CDS </a:t>
            </a:r>
          </a:p>
          <a:p>
            <a:r>
              <a:rPr lang="en-GB" sz="2000" dirty="0"/>
              <a:t>variants</a:t>
            </a:r>
          </a:p>
        </p:txBody>
      </p:sp>
      <p:sp>
        <p:nvSpPr>
          <p:cNvPr id="106" name="Right Brace 105">
            <a:extLst>
              <a:ext uri="{FF2B5EF4-FFF2-40B4-BE49-F238E27FC236}">
                <a16:creationId xmlns:a16="http://schemas.microsoft.com/office/drawing/2014/main" id="{7A657FC4-9E81-C88A-764B-65E69A596937}"/>
              </a:ext>
            </a:extLst>
          </p:cNvPr>
          <p:cNvSpPr/>
          <p:nvPr/>
        </p:nvSpPr>
        <p:spPr>
          <a:xfrm rot="5400000" flipV="1">
            <a:off x="6049336" y="379897"/>
            <a:ext cx="379502" cy="879631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7488304-B14A-D206-90C3-F8E796202E69}"/>
              </a:ext>
            </a:extLst>
          </p:cNvPr>
          <p:cNvSpPr txBox="1"/>
          <p:nvPr/>
        </p:nvSpPr>
        <p:spPr>
          <a:xfrm>
            <a:off x="314245" y="5951554"/>
            <a:ext cx="11563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Fifteen constructs were made to compare the efficiency of mutagenesis by three Cas9 CDS variants in barley across five target genes. P-</a:t>
            </a:r>
            <a:r>
              <a:rPr lang="en-GB" sz="1000" i="1" dirty="0" err="1"/>
              <a:t>Zm</a:t>
            </a:r>
            <a:r>
              <a:rPr lang="en-GB" sz="1000" dirty="0" err="1"/>
              <a:t>Ubi</a:t>
            </a:r>
            <a:r>
              <a:rPr lang="en-GB" sz="1000" dirty="0"/>
              <a:t> = </a:t>
            </a:r>
            <a:r>
              <a:rPr lang="en-GB" sz="1000" i="1" dirty="0" err="1"/>
              <a:t>Zea</a:t>
            </a:r>
            <a:r>
              <a:rPr lang="en-GB" sz="1000" i="1" dirty="0"/>
              <a:t> mays </a:t>
            </a:r>
            <a:r>
              <a:rPr lang="en-GB" sz="1000" dirty="0"/>
              <a:t>ubiquitin promoter, </a:t>
            </a:r>
            <a:r>
              <a:rPr lang="en-GB" sz="1000" i="1" dirty="0"/>
              <a:t>Hs</a:t>
            </a:r>
            <a:r>
              <a:rPr lang="en-GB" sz="1000" dirty="0"/>
              <a:t>Cas9 = Human codon optimised Cas9 CDS, </a:t>
            </a:r>
            <a:r>
              <a:rPr lang="en-GB" sz="1000" i="1" dirty="0"/>
              <a:t>At</a:t>
            </a:r>
            <a:r>
              <a:rPr lang="en-GB" sz="1000" dirty="0"/>
              <a:t>Cas9+1int = </a:t>
            </a:r>
            <a:r>
              <a:rPr lang="en-GB" sz="1000" i="1" dirty="0"/>
              <a:t>Arabidopsis</a:t>
            </a:r>
            <a:r>
              <a:rPr lang="en-GB" sz="1000" dirty="0"/>
              <a:t> codon optimised Cas9 with one intron, </a:t>
            </a:r>
            <a:r>
              <a:rPr lang="en-GB" sz="1000" i="1" dirty="0"/>
              <a:t>Zm</a:t>
            </a:r>
            <a:r>
              <a:rPr lang="en-GB" sz="1000" dirty="0"/>
              <a:t>Cas9+13int = </a:t>
            </a:r>
            <a:r>
              <a:rPr lang="en-GB" sz="1000" i="1" dirty="0" err="1"/>
              <a:t>Zea</a:t>
            </a:r>
            <a:r>
              <a:rPr lang="en-GB" sz="1000" i="1" dirty="0"/>
              <a:t> mays </a:t>
            </a:r>
            <a:r>
              <a:rPr lang="en-GB" sz="1000" dirty="0"/>
              <a:t>codon optimised Cas9 with thirteen introns, T-Nos = nopaline synthase terminator, </a:t>
            </a:r>
            <a:r>
              <a:rPr lang="en-GB" sz="1000" i="1" dirty="0"/>
              <a:t>Ta</a:t>
            </a:r>
            <a:r>
              <a:rPr lang="en-GB" sz="1000" dirty="0"/>
              <a:t>U6 = </a:t>
            </a:r>
            <a:r>
              <a:rPr lang="en-GB" sz="1000" i="1" dirty="0"/>
              <a:t>Triticum </a:t>
            </a:r>
            <a:r>
              <a:rPr lang="en-GB" sz="1000" i="1" dirty="0" err="1"/>
              <a:t>aestivum</a:t>
            </a:r>
            <a:r>
              <a:rPr lang="en-GB" sz="1000" i="1" dirty="0"/>
              <a:t> </a:t>
            </a:r>
            <a:r>
              <a:rPr lang="en-GB" sz="1000" dirty="0"/>
              <a:t>U6 promoter, </a:t>
            </a:r>
            <a:r>
              <a:rPr lang="en-GB" sz="1000" i="1" dirty="0"/>
              <a:t>Ta</a:t>
            </a:r>
            <a:r>
              <a:rPr lang="en-GB" sz="1000" dirty="0"/>
              <a:t>U3 = </a:t>
            </a:r>
            <a:r>
              <a:rPr lang="en-GB" sz="1000" i="1" dirty="0"/>
              <a:t>Triticum </a:t>
            </a:r>
            <a:r>
              <a:rPr lang="en-GB" sz="1000" i="1" dirty="0" err="1"/>
              <a:t>aestivum</a:t>
            </a:r>
            <a:r>
              <a:rPr lang="en-GB" sz="1000" i="1" dirty="0"/>
              <a:t> </a:t>
            </a:r>
            <a:r>
              <a:rPr lang="en-GB" sz="1000" dirty="0"/>
              <a:t>U3 promoter, </a:t>
            </a:r>
            <a:r>
              <a:rPr lang="en-GB" sz="1000" i="1" dirty="0"/>
              <a:t>Hv</a:t>
            </a:r>
            <a:r>
              <a:rPr lang="en-GB" sz="1000" dirty="0"/>
              <a:t>U3 = </a:t>
            </a:r>
            <a:r>
              <a:rPr lang="en-GB" sz="1000" i="1" dirty="0"/>
              <a:t>Hordeum vulgare </a:t>
            </a:r>
            <a:r>
              <a:rPr lang="en-GB" sz="1000" dirty="0"/>
              <a:t>U3 promoter, t = seven residues of thymidine terminator. The five barley genes targeted = </a:t>
            </a:r>
            <a:r>
              <a:rPr lang="en-GB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chr7Hg0693091, chr5Hg0460461, chr2Hg0110011, chr5Hg0454731, chr4Hg0361381. Arrows show direction of transcription.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4124024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306</Words>
  <Application>Microsoft Office PowerPoint</Application>
  <PresentationFormat>Widescreen</PresentationFormat>
  <Paragraphs>140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1</cp:revision>
  <dcterms:created xsi:type="dcterms:W3CDTF">2024-02-21T14:28:32Z</dcterms:created>
  <dcterms:modified xsi:type="dcterms:W3CDTF">2024-02-21T14:30:14Z</dcterms:modified>
</cp:coreProperties>
</file>