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Ex2.xml" ContentType="application/vnd.ms-office.chartex+xml"/>
  <Override PartName="/ppt/charts/style2.xml" ContentType="application/vnd.ms-office.chartstyle+xml"/>
  <Override PartName="/ppt/charts/colors2.xml" ContentType="application/vnd.ms-office.chartcolorstyle+xml"/>
  <Override PartName="/ppt/charts/chartEx3.xml" ContentType="application/vnd.ms-office.chartex+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60"/>
  </p:normalViewPr>
  <p:slideViewPr>
    <p:cSldViewPr snapToGrid="0">
      <p:cViewPr varScale="1">
        <p:scale>
          <a:sx n="84" d="100"/>
          <a:sy n="84" d="100"/>
        </p:scale>
        <p:origin x="43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Users\lawrenso\Desktop\New_figures.xlsx"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C:\Users\lawrenso\Desktop\New_figures.xlsx" TargetMode="External"/></Relationships>
</file>

<file path=ppt/charts/_rels/chartEx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C:\Users\lawrenso\Desktop\New_figures.xlsx" TargetMode="External"/></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Sheet2!$K$4:$K$143</cx:f>
        <cx:lvl ptCount="140">
          <cx:pt idx="0">OsCas12a</cx:pt>
          <cx:pt idx="1">OsCas12a</cx:pt>
          <cx:pt idx="2">OsCas12a</cx:pt>
          <cx:pt idx="3">OsCas12a</cx:pt>
          <cx:pt idx="4">OsCas12a</cx:pt>
          <cx:pt idx="5">OsCas12a</cx:pt>
          <cx:pt idx="6">OsCas12a</cx:pt>
          <cx:pt idx="7">OsCas12a</cx:pt>
          <cx:pt idx="8">OsCas12a</cx:pt>
          <cx:pt idx="9">OsCas12a</cx:pt>
          <cx:pt idx="10">OsCas12a</cx:pt>
          <cx:pt idx="11">OsCas12a</cx:pt>
          <cx:pt idx="12">OsCas12a</cx:pt>
          <cx:pt idx="13">OsCas12a</cx:pt>
          <cx:pt idx="14">OsCas12a</cx:pt>
          <cx:pt idx="15">OsCas12a</cx:pt>
          <cx:pt idx="16">OsCas12a</cx:pt>
          <cx:pt idx="17">OsCas12a</cx:pt>
          <cx:pt idx="18">OsCas12a</cx:pt>
          <cx:pt idx="19">OsCas12a</cx:pt>
          <cx:pt idx="20">HsCas12a</cx:pt>
          <cx:pt idx="21">HsCas12a</cx:pt>
          <cx:pt idx="22">HsCas12a</cx:pt>
          <cx:pt idx="23">HsCas12a</cx:pt>
          <cx:pt idx="24">HsCas12a</cx:pt>
          <cx:pt idx="25">HsCas12a</cx:pt>
          <cx:pt idx="26">HsCas12a</cx:pt>
          <cx:pt idx="27">HsCas12a</cx:pt>
          <cx:pt idx="28">HsCas12a</cx:pt>
          <cx:pt idx="29">HsCas12a</cx:pt>
          <cx:pt idx="30">HsCas12a</cx:pt>
          <cx:pt idx="31">HsCas12a</cx:pt>
          <cx:pt idx="32">HsCas12a</cx:pt>
          <cx:pt idx="33">HsCas12a</cx:pt>
          <cx:pt idx="34">HsCas12a</cx:pt>
          <cx:pt idx="35">HsCas12a</cx:pt>
          <cx:pt idx="36">HsCas12a</cx:pt>
          <cx:pt idx="37">HsCas12a</cx:pt>
          <cx:pt idx="38">HsCas12a</cx:pt>
          <cx:pt idx="39">HsCas12a</cx:pt>
          <cx:pt idx="40">ttHsCas12a</cx:pt>
          <cx:pt idx="41">ttHsCas12a</cx:pt>
          <cx:pt idx="42">ttHsCas12a</cx:pt>
          <cx:pt idx="43">ttHsCas12a</cx:pt>
          <cx:pt idx="44">ttHsCas12a</cx:pt>
          <cx:pt idx="45">ttHsCas12a</cx:pt>
          <cx:pt idx="46">ttHsCas12a</cx:pt>
          <cx:pt idx="47">ttHsCas12a</cx:pt>
          <cx:pt idx="48">ttHsCas12a</cx:pt>
          <cx:pt idx="49">ttHsCas12a</cx:pt>
          <cx:pt idx="50">ttHsCas12a</cx:pt>
          <cx:pt idx="51">ttHsCas12a</cx:pt>
          <cx:pt idx="52">ttHsCas12a</cx:pt>
          <cx:pt idx="53">ttHsCas12a</cx:pt>
          <cx:pt idx="54">ttHsCas12a</cx:pt>
          <cx:pt idx="55">ttHsCas12a</cx:pt>
          <cx:pt idx="56">ttHsCas12a</cx:pt>
          <cx:pt idx="57">ttHsCas12a</cx:pt>
          <cx:pt idx="58">ttHsCas12a</cx:pt>
          <cx:pt idx="59">ttHsCas12a</cx:pt>
          <cx:pt idx="60">AtCas12a</cx:pt>
          <cx:pt idx="61">AtCas12a</cx:pt>
          <cx:pt idx="62">AtCas12a</cx:pt>
          <cx:pt idx="63">AtCas12a</cx:pt>
          <cx:pt idx="64">AtCas12a</cx:pt>
          <cx:pt idx="65">AtCas12a</cx:pt>
          <cx:pt idx="66">AtCas12a</cx:pt>
          <cx:pt idx="67">AtCas12a</cx:pt>
          <cx:pt idx="68">AtCas12a</cx:pt>
          <cx:pt idx="69">AtCas12a</cx:pt>
          <cx:pt idx="70">AtCas12a</cx:pt>
          <cx:pt idx="71">AtCas12a</cx:pt>
          <cx:pt idx="72">AtCas12a</cx:pt>
          <cx:pt idx="73">AtCas12a</cx:pt>
          <cx:pt idx="74">AtCas12a</cx:pt>
          <cx:pt idx="75">AtCas12a</cx:pt>
          <cx:pt idx="76">AtCas12a</cx:pt>
          <cx:pt idx="77">AtCas12a</cx:pt>
          <cx:pt idx="78">AtCas12a</cx:pt>
          <cx:pt idx="79">AtCas12a</cx:pt>
          <cx:pt idx="80">ttAtCas12a</cx:pt>
          <cx:pt idx="81">ttAtCas12a</cx:pt>
          <cx:pt idx="82">ttAtCas12a</cx:pt>
          <cx:pt idx="83">ttAtCas12a</cx:pt>
          <cx:pt idx="84">ttAtCas12a</cx:pt>
          <cx:pt idx="85">ttAtCas12a</cx:pt>
          <cx:pt idx="86">ttAtCas12a</cx:pt>
          <cx:pt idx="87">ttAtCas12a</cx:pt>
          <cx:pt idx="88">ttAtCas12a</cx:pt>
          <cx:pt idx="89">ttAtCas12a</cx:pt>
          <cx:pt idx="90">ttAtCas12a</cx:pt>
          <cx:pt idx="91">ttAtCas12a</cx:pt>
          <cx:pt idx="92">ttAtCas12a</cx:pt>
          <cx:pt idx="93">ttAtCas12a</cx:pt>
          <cx:pt idx="94">ttAtCas12a</cx:pt>
          <cx:pt idx="95">ttAtCas12a</cx:pt>
          <cx:pt idx="96">ttAtCas12a</cx:pt>
          <cx:pt idx="97">ttAtCas12a</cx:pt>
          <cx:pt idx="98">ttAtCas12a</cx:pt>
          <cx:pt idx="99">ttAtCas12a</cx:pt>
          <cx:pt idx="100">ttAtCas12a+8int</cx:pt>
          <cx:pt idx="101">ttAtCas12a+8int</cx:pt>
          <cx:pt idx="102">ttAtCas12a+8int</cx:pt>
          <cx:pt idx="103">ttAtCas12a+8int</cx:pt>
          <cx:pt idx="104">ttAtCas12a+8int</cx:pt>
          <cx:pt idx="105">ttAtCas12a+8int</cx:pt>
          <cx:pt idx="106">ttAtCas12a+8int</cx:pt>
          <cx:pt idx="107">ttAtCas12a+8int</cx:pt>
          <cx:pt idx="108">ttAtCas12a+8int</cx:pt>
          <cx:pt idx="109">ttAtCas12a+8int</cx:pt>
          <cx:pt idx="110">ttAtCas12a+8int</cx:pt>
          <cx:pt idx="111">ttAtCas12a+8int</cx:pt>
          <cx:pt idx="112">ttAtCas12a+8int</cx:pt>
          <cx:pt idx="113">ttAtCas12a+8int</cx:pt>
          <cx:pt idx="114">ttAtCas12a+8int</cx:pt>
          <cx:pt idx="115">ttAtCas12a+8int</cx:pt>
          <cx:pt idx="116">ttAtCas12a+8int</cx:pt>
          <cx:pt idx="117">ttAtCas12a+8int</cx:pt>
          <cx:pt idx="118">ttAtCas12a+8int</cx:pt>
          <cx:pt idx="119">ttAtCas12a+8int</cx:pt>
          <cx:pt idx="120">Wt</cx:pt>
          <cx:pt idx="121">Wt</cx:pt>
          <cx:pt idx="122">Wt</cx:pt>
          <cx:pt idx="123">Wt</cx:pt>
          <cx:pt idx="124">Wt</cx:pt>
          <cx:pt idx="125">Wt</cx:pt>
          <cx:pt idx="126">Wt</cx:pt>
          <cx:pt idx="127">Wt</cx:pt>
          <cx:pt idx="128">Wt</cx:pt>
          <cx:pt idx="129">Wt</cx:pt>
          <cx:pt idx="130">Wt</cx:pt>
          <cx:pt idx="131">Wt</cx:pt>
          <cx:pt idx="132">Wt</cx:pt>
          <cx:pt idx="133">Wt</cx:pt>
          <cx:pt idx="134">Wt</cx:pt>
          <cx:pt idx="135">Wt</cx:pt>
          <cx:pt idx="136">Wt</cx:pt>
          <cx:pt idx="137">Wt</cx:pt>
          <cx:pt idx="138">Wt</cx:pt>
          <cx:pt idx="139">Wt</cx:pt>
        </cx:lvl>
      </cx:strDim>
      <cx:numDim type="val">
        <cx:f>Sheet2!$L$4:$L$143</cx:f>
        <cx:lvl ptCount="140" formatCode="General">
          <cx:pt idx="0">3</cx:pt>
          <cx:pt idx="1">2.5799999999999983</cx:pt>
          <cx:pt idx="2">3.2600000000000051</cx:pt>
          <cx:pt idx="3">2.3400000000000034</cx:pt>
          <cx:pt idx="4">3.2000000000000028</cx:pt>
          <cx:pt idx="5">3.4000000000000057</cx:pt>
          <cx:pt idx="6">2.730000000000004</cx:pt>
          <cx:pt idx="7">2.9000000000000057</cx:pt>
          <cx:pt idx="8">2.6500000000000057</cx:pt>
          <cx:pt idx="9">2.8799999999999955</cx:pt>
          <cx:pt idx="10">2.769999999999996</cx:pt>
          <cx:pt idx="11">2.5799999999999983</cx:pt>
          <cx:pt idx="12">2.6800000000000068</cx:pt>
          <cx:pt idx="13">3.0999999999999943</cx:pt>
          <cx:pt idx="14">2.8299999999999983</cx:pt>
          <cx:pt idx="15">2.5100000000000051</cx:pt>
          <cx:pt idx="16">3.1899999999999977</cx:pt>
          <cx:pt idx="17">2.480000000000004</cx:pt>
          <cx:pt idx="18">2.4899999999999949</cx:pt>
          <cx:pt idx="19">2.4699999999999989</cx:pt>
          <cx:pt idx="20">100</cx:pt>
          <cx:pt idx="21">100</cx:pt>
          <cx:pt idx="22">83.980000000000004</cx:pt>
          <cx:pt idx="23">60.539999999999999</cx:pt>
          <cx:pt idx="24">99.939999999999998</cx:pt>
          <cx:pt idx="25">100</cx:pt>
          <cx:pt idx="26">83.099999999999994</cx:pt>
          <cx:pt idx="27">93.079999999999998</cx:pt>
          <cx:pt idx="28">84.420000000000002</cx:pt>
          <cx:pt idx="29">96.890000000000001</cx:pt>
          <cx:pt idx="30">93.049999999999997</cx:pt>
          <cx:pt idx="31">96.939999999999998</cx:pt>
          <cx:pt idx="32">99.879999999999995</cx:pt>
          <cx:pt idx="33">97.489999999999995</cx:pt>
          <cx:pt idx="34">92.829999999999998</cx:pt>
          <cx:pt idx="35">100</cx:pt>
          <cx:pt idx="36">100</cx:pt>
          <cx:pt idx="37">54.490000000000002</cx:pt>
          <cx:pt idx="38">69.789999999999992</cx:pt>
          <cx:pt idx="39">82.530000000000001</cx:pt>
          <cx:pt idx="40">99.25</cx:pt>
          <cx:pt idx="41">99.890000000000001</cx:pt>
          <cx:pt idx="42">2.7000000000000028</cx:pt>
          <cx:pt idx="43">99.670000000000002</cx:pt>
          <cx:pt idx="44">100</cx:pt>
          <cx:pt idx="45">100</cx:pt>
          <cx:pt idx="46">99.969999999999999</cx:pt>
          <cx:pt idx="47">99.989999999999995</cx:pt>
          <cx:pt idx="48">100</cx:pt>
          <cx:pt idx="49">99.930000000000007</cx:pt>
          <cx:pt idx="50">100</cx:pt>
          <cx:pt idx="51">99.969999999999999</cx:pt>
          <cx:pt idx="52">99.989999999999995</cx:pt>
          <cx:pt idx="53">99.939999999999998</cx:pt>
          <cx:pt idx="54">94.859999999999999</cx:pt>
          <cx:pt idx="55">99.989999999999995</cx:pt>
          <cx:pt idx="56">100</cx:pt>
          <cx:pt idx="57">99.969999999999999</cx:pt>
          <cx:pt idx="58">99.980000000000004</cx:pt>
          <cx:pt idx="59">100</cx:pt>
          <cx:pt idx="60">1.6099999999999994</cx:pt>
          <cx:pt idx="61">77.930000000000007</cx:pt>
          <cx:pt idx="62">2.8499999999999943</cx:pt>
          <cx:pt idx="63">74.019999999999996</cx:pt>
          <cx:pt idx="64">70.879999999999995</cx:pt>
          <cx:pt idx="65">20.969999999999999</cx:pt>
          <cx:pt idx="66">16.329999999999998</cx:pt>
          <cx:pt idx="67">2.8599999999999994</cx:pt>
          <cx:pt idx="68">75.010000000000005</cx:pt>
          <cx:pt idx="69">59.399999999999999</cx:pt>
          <cx:pt idx="70">79.609999999999999</cx:pt>
          <cx:pt idx="71">2.980000000000004</cx:pt>
          <cx:pt idx="72">12.349999999999994</cx:pt>
          <cx:pt idx="73">99.879999999999995</cx:pt>
          <cx:pt idx="74">74.680000000000007</cx:pt>
          <cx:pt idx="75">99.969999999999999</cx:pt>
          <cx:pt idx="76">79.129999999999995</cx:pt>
          <cx:pt idx="77">51.979999999999997</cx:pt>
          <cx:pt idx="78">100</cx:pt>
          <cx:pt idx="79">2.75</cx:pt>
          <cx:pt idx="80">99.980000000000004</cx:pt>
          <cx:pt idx="81">2.4899999999999949</cx:pt>
          <cx:pt idx="82">99.370000000000005</cx:pt>
          <cx:pt idx="83">98.569999999999993</cx:pt>
          <cx:pt idx="84">41.630000000000003</cx:pt>
          <cx:pt idx="85">99.409999999999997</cx:pt>
          <cx:pt idx="86">100</cx:pt>
          <cx:pt idx="87">99.879999999999995</cx:pt>
          <cx:pt idx="88">99.989999999999995</cx:pt>
          <cx:pt idx="89">99.900000000000006</cx:pt>
          <cx:pt idx="90">100</cx:pt>
          <cx:pt idx="91">99.769999999999996</cx:pt>
          <cx:pt idx="92">99.469999999999999</cx:pt>
          <cx:pt idx="93">99.959999999999994</cx:pt>
          <cx:pt idx="94">99.939999999999998</cx:pt>
          <cx:pt idx="95">99.989999999999995</cx:pt>
          <cx:pt idx="96">2.25</cx:pt>
          <cx:pt idx="97">100</cx:pt>
          <cx:pt idx="98">2.4599999999999937</cx:pt>
          <cx:pt idx="99">99.730000000000004</cx:pt>
          <cx:pt idx="100">92.379999999999995</cx:pt>
          <cx:pt idx="101">99.939999999999998</cx:pt>
          <cx:pt idx="102">99.920000000000002</cx:pt>
          <cx:pt idx="103">99.980000000000004</cx:pt>
          <cx:pt idx="104">100</cx:pt>
          <cx:pt idx="105">100</cx:pt>
          <cx:pt idx="106">100</cx:pt>
          <cx:pt idx="107">100</cx:pt>
          <cx:pt idx="108">99.989999999999995</cx:pt>
          <cx:pt idx="109">99.989999999999995</cx:pt>
          <cx:pt idx="110">99.890000000000001</cx:pt>
          <cx:pt idx="111">100</cx:pt>
          <cx:pt idx="112">99.980000000000004</cx:pt>
          <cx:pt idx="113">100</cx:pt>
          <cx:pt idx="114">53.700000000000003</cx:pt>
          <cx:pt idx="115">100</cx:pt>
          <cx:pt idx="116">99.909999999999997</cx:pt>
          <cx:pt idx="117">90.140000000000001</cx:pt>
          <cx:pt idx="118">100</cx:pt>
          <cx:pt idx="119">100</cx:pt>
          <cx:pt idx="120">2.8799999999999955</cx:pt>
          <cx:pt idx="121">2.8199999999999932</cx:pt>
          <cx:pt idx="122">2.8900000000000006</cx:pt>
          <cx:pt idx="123">2.8900000000000006</cx:pt>
          <cx:pt idx="124">2.5900000000000034</cx:pt>
          <cx:pt idx="125">2.9200000000000017</cx:pt>
          <cx:pt idx="126">3.2900000000000063</cx:pt>
          <cx:pt idx="127">2.8199999999999932</cx:pt>
          <cx:pt idx="128">2.5799999999999983</cx:pt>
          <cx:pt idx="129">2.8599999999999994</cx:pt>
          <cx:pt idx="130">2.4699999999999989</cx:pt>
          <cx:pt idx="131">2.9000000000000057</cx:pt>
          <cx:pt idx="132">2.8299999999999983</cx:pt>
          <cx:pt idx="133">2.8400000000000034</cx:pt>
          <cx:pt idx="134">3.1400000000000006</cx:pt>
          <cx:pt idx="135">2.9599999999999937</cx:pt>
          <cx:pt idx="136">3.0400000000000063</cx:pt>
          <cx:pt idx="137">2.9000000000000057</cx:pt>
          <cx:pt idx="138">2.6599999999999966</cx:pt>
          <cx:pt idx="139">3.1800000000000068</cx:pt>
        </cx:lvl>
      </cx:numDim>
    </cx:data>
  </cx:chartData>
  <cx:chart>
    <cx:title pos="t" align="ctr" overlay="0">
      <cx:tx>
        <cx:txData>
          <cx:v>chr6Hg0653951 </cx:v>
        </cx:txData>
      </cx:tx>
      <cx:txPr>
        <a:bodyPr spcFirstLastPara="1" vertOverflow="ellipsis" horzOverflow="overflow" wrap="square" lIns="0" tIns="0" rIns="0" bIns="0" anchor="ctr" anchorCtr="1"/>
        <a:lstStyle/>
        <a:p>
          <a:pPr algn="ctr" rtl="0">
            <a:defRPr/>
          </a:pPr>
          <a:r>
            <a:rPr lang="en-US" sz="1400" b="0" i="0" u="none" strike="noStrike" baseline="0" dirty="0">
              <a:solidFill>
                <a:sysClr val="windowText" lastClr="000000">
                  <a:lumMod val="65000"/>
                  <a:lumOff val="35000"/>
                </a:sysClr>
              </a:solidFill>
              <a:latin typeface="Calibri" panose="020F0502020204030204"/>
            </a:rPr>
            <a:t>chr6Hg0653951 </a:t>
          </a:r>
        </a:p>
      </cx:txPr>
    </cx:title>
    <cx:plotArea>
      <cx:plotAreaRegion>
        <cx:series layoutId="boxWhisker" uniqueId="{C5BEEDAC-DEB8-4D95-A0CD-EEBA0B6D9F8B}">
          <cx:dataId val="0"/>
          <cx:layoutPr>
            <cx:visibility meanLine="0" meanMarker="1" nonoutliers="0" outliers="1"/>
            <cx:statistics quartileMethod="exclusive"/>
          </cx:layoutPr>
        </cx:series>
      </cx:plotAreaRegion>
      <cx:axis id="0">
        <cx:catScaling gapWidth="1"/>
        <cx:tickLabels/>
        <cx:txPr>
          <a:bodyPr spcFirstLastPara="1" vertOverflow="ellipsis" horzOverflow="overflow" wrap="square" lIns="0" tIns="0" rIns="0" bIns="0" anchor="ctr" anchorCtr="1"/>
          <a:lstStyle/>
          <a:p>
            <a:pPr algn="ctr" rtl="0">
              <a:defRPr sz="700"/>
            </a:pPr>
            <a:endParaRPr lang="en-US" sz="700" b="0" i="0" u="none" strike="noStrike" baseline="0">
              <a:solidFill>
                <a:sysClr val="windowText" lastClr="000000">
                  <a:lumMod val="65000"/>
                  <a:lumOff val="35000"/>
                </a:sysClr>
              </a:solidFill>
              <a:latin typeface="Calibri" panose="020F0502020204030204"/>
            </a:endParaRPr>
          </a:p>
        </cx:txPr>
      </cx:axis>
      <cx:axis id="1">
        <cx:valScaling max="100"/>
        <cx:majorGridlines/>
        <cx:tickLabels/>
      </cx:axis>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Sheet2!$T$4:$T$143</cx:f>
        <cx:lvl ptCount="140">
          <cx:pt idx="0">OsCas12a</cx:pt>
          <cx:pt idx="1">OsCas12a</cx:pt>
          <cx:pt idx="2">OsCas12a</cx:pt>
          <cx:pt idx="3">OsCas12a</cx:pt>
          <cx:pt idx="4">OsCas12a</cx:pt>
          <cx:pt idx="5">OsCas12a</cx:pt>
          <cx:pt idx="6">OsCas12a</cx:pt>
          <cx:pt idx="7">OsCas12a</cx:pt>
          <cx:pt idx="8">OsCas12a</cx:pt>
          <cx:pt idx="9">OsCas12a</cx:pt>
          <cx:pt idx="10">OsCas12a</cx:pt>
          <cx:pt idx="11">OsCas12a</cx:pt>
          <cx:pt idx="12">OsCas12a</cx:pt>
          <cx:pt idx="13">OsCas12a</cx:pt>
          <cx:pt idx="14">OsCas12a</cx:pt>
          <cx:pt idx="15">OsCas12a</cx:pt>
          <cx:pt idx="16">OsCas12a</cx:pt>
          <cx:pt idx="17">OsCas12a</cx:pt>
          <cx:pt idx="18">OsCas12a</cx:pt>
          <cx:pt idx="19">OsCas12a</cx:pt>
          <cx:pt idx="20">HsCas12a</cx:pt>
          <cx:pt idx="21">HsCas12a</cx:pt>
          <cx:pt idx="22">HsCas12a</cx:pt>
          <cx:pt idx="23">HsCas12a</cx:pt>
          <cx:pt idx="24">HsCas12a</cx:pt>
          <cx:pt idx="25">HsCas12a</cx:pt>
          <cx:pt idx="26">HsCas12a</cx:pt>
          <cx:pt idx="27">HsCas12a</cx:pt>
          <cx:pt idx="28">HsCas12a</cx:pt>
          <cx:pt idx="29">HsCas12a</cx:pt>
          <cx:pt idx="30">HsCas12a</cx:pt>
          <cx:pt idx="31">HsCas12a</cx:pt>
          <cx:pt idx="32">HsCas12a</cx:pt>
          <cx:pt idx="33">HsCas12a</cx:pt>
          <cx:pt idx="34">HsCas12a</cx:pt>
          <cx:pt idx="35">HsCas12a</cx:pt>
          <cx:pt idx="36">HsCas12a</cx:pt>
          <cx:pt idx="37">HsCas12a</cx:pt>
          <cx:pt idx="38">HsCas12a</cx:pt>
          <cx:pt idx="39">HsCas12a</cx:pt>
          <cx:pt idx="40">ttHsCas12a</cx:pt>
          <cx:pt idx="41">ttHsCas12a</cx:pt>
          <cx:pt idx="42">ttHsCas12a</cx:pt>
          <cx:pt idx="43">ttHsCas12a</cx:pt>
          <cx:pt idx="44">ttHsCas12a</cx:pt>
          <cx:pt idx="45">ttHsCas12a</cx:pt>
          <cx:pt idx="46">ttHsCas12a</cx:pt>
          <cx:pt idx="47">ttHsCas12a</cx:pt>
          <cx:pt idx="48">ttHsCas12a</cx:pt>
          <cx:pt idx="49">ttHsCas12a</cx:pt>
          <cx:pt idx="50">ttHsCas12a</cx:pt>
          <cx:pt idx="51">ttHsCas12a</cx:pt>
          <cx:pt idx="52">ttHsCas12a</cx:pt>
          <cx:pt idx="53">ttHsCas12a</cx:pt>
          <cx:pt idx="54">ttHsCas12a</cx:pt>
          <cx:pt idx="55">ttHsCas12a</cx:pt>
          <cx:pt idx="56">ttHsCas12a</cx:pt>
          <cx:pt idx="57">ttHsCas12a</cx:pt>
          <cx:pt idx="58">ttHsCas12a</cx:pt>
          <cx:pt idx="59">ttHsCas12a</cx:pt>
          <cx:pt idx="60">AtCas12a</cx:pt>
          <cx:pt idx="61">AtCas12a</cx:pt>
          <cx:pt idx="62">AtCas12a</cx:pt>
          <cx:pt idx="63">AtCas12a</cx:pt>
          <cx:pt idx="64">AtCas12a</cx:pt>
          <cx:pt idx="65">AtCas12a</cx:pt>
          <cx:pt idx="66">AtCas12a</cx:pt>
          <cx:pt idx="67">AtCas12a</cx:pt>
          <cx:pt idx="68">AtCas12a</cx:pt>
          <cx:pt idx="69">AtCas12a</cx:pt>
          <cx:pt idx="70">AtCas12a</cx:pt>
          <cx:pt idx="71">AtCas12a</cx:pt>
          <cx:pt idx="72">AtCas12a</cx:pt>
          <cx:pt idx="73">AtCas12a</cx:pt>
          <cx:pt idx="74">AtCas12a</cx:pt>
          <cx:pt idx="75">AtCas12a</cx:pt>
          <cx:pt idx="76">AtCas12a</cx:pt>
          <cx:pt idx="77">AtCas12a</cx:pt>
          <cx:pt idx="78">AtCas12a</cx:pt>
          <cx:pt idx="79">AtCas12a</cx:pt>
          <cx:pt idx="80">ttAtCas12a</cx:pt>
          <cx:pt idx="81">ttAtCas12a</cx:pt>
          <cx:pt idx="82">ttAtCas12a</cx:pt>
          <cx:pt idx="83">ttAtCas12a</cx:pt>
          <cx:pt idx="84">ttAtCas12a</cx:pt>
          <cx:pt idx="85">ttAtCas12a</cx:pt>
          <cx:pt idx="86">ttAtCas12a</cx:pt>
          <cx:pt idx="87">ttAtCas12a</cx:pt>
          <cx:pt idx="88">ttAtCas12a</cx:pt>
          <cx:pt idx="89">ttAtCas12a</cx:pt>
          <cx:pt idx="90">ttAtCas12a</cx:pt>
          <cx:pt idx="91">ttAtCas12a</cx:pt>
          <cx:pt idx="92">ttAtCas12a</cx:pt>
          <cx:pt idx="93">ttAtCas12a</cx:pt>
          <cx:pt idx="94">ttAtCas12a</cx:pt>
          <cx:pt idx="95">ttAtCas12a</cx:pt>
          <cx:pt idx="96">ttAtCas12a</cx:pt>
          <cx:pt idx="97">ttAtCas12a</cx:pt>
          <cx:pt idx="98">ttAtCas12a</cx:pt>
          <cx:pt idx="99">ttAtCas12a</cx:pt>
          <cx:pt idx="100">ttAtCas12a+8int</cx:pt>
          <cx:pt idx="101">ttAtCas12a+8int</cx:pt>
          <cx:pt idx="102">ttAtCas12a+8int</cx:pt>
          <cx:pt idx="103">ttAtCas12a+8int</cx:pt>
          <cx:pt idx="104">ttAtCas12a+8int</cx:pt>
          <cx:pt idx="105">ttAtCas12a+8int</cx:pt>
          <cx:pt idx="106">ttAtCas12a+8int</cx:pt>
          <cx:pt idx="107">ttAtCas12a+8int</cx:pt>
          <cx:pt idx="108">ttAtCas12a+8int</cx:pt>
          <cx:pt idx="109">ttAtCas12a+8int</cx:pt>
          <cx:pt idx="110">ttAtCas12a+8int</cx:pt>
          <cx:pt idx="111">ttAtCas12a+8int</cx:pt>
          <cx:pt idx="112">ttAtCas12a+8int</cx:pt>
          <cx:pt idx="113">ttAtCas12a+8int</cx:pt>
          <cx:pt idx="114">ttAtCas12a+8int</cx:pt>
          <cx:pt idx="115">ttAtCas12a+8int</cx:pt>
          <cx:pt idx="116">ttAtCas12a+8int</cx:pt>
          <cx:pt idx="117">ttAtCas12a+8int</cx:pt>
          <cx:pt idx="118">ttAtCas12a+8int</cx:pt>
          <cx:pt idx="119">ttAtCas12a+8int</cx:pt>
          <cx:pt idx="120">Wt</cx:pt>
          <cx:pt idx="121">Wt</cx:pt>
          <cx:pt idx="122">Wt</cx:pt>
          <cx:pt idx="123">Wt</cx:pt>
          <cx:pt idx="124">Wt</cx:pt>
          <cx:pt idx="125">Wt</cx:pt>
          <cx:pt idx="126">Wt</cx:pt>
          <cx:pt idx="127">Wt</cx:pt>
          <cx:pt idx="128">Wt</cx:pt>
          <cx:pt idx="129">Wt</cx:pt>
          <cx:pt idx="130">Wt</cx:pt>
          <cx:pt idx="131">Wt</cx:pt>
          <cx:pt idx="132">Wt</cx:pt>
          <cx:pt idx="133">Wt</cx:pt>
          <cx:pt idx="134">Wt</cx:pt>
          <cx:pt idx="135">Wt</cx:pt>
          <cx:pt idx="136">Wt</cx:pt>
          <cx:pt idx="137">Wt</cx:pt>
          <cx:pt idx="138">Wt</cx:pt>
          <cx:pt idx="139">Wt</cx:pt>
        </cx:lvl>
      </cx:strDim>
      <cx:numDim type="val">
        <cx:f>Sheet2!$U$4:$U$143</cx:f>
        <cx:lvl ptCount="140" formatCode="General">
          <cx:pt idx="0">4.6899999999999977</cx:pt>
          <cx:pt idx="1">4.8900000000000006</cx:pt>
          <cx:pt idx="2">4.5999999999999943</cx:pt>
          <cx:pt idx="3">4.6599999999999966</cx:pt>
          <cx:pt idx="4">4.9099999999999966</cx:pt>
          <cx:pt idx="5">5.3900000000000006</cx:pt>
          <cx:pt idx="6">5.6500000000000057</cx:pt>
          <cx:pt idx="7">4.5100000000000051</cx:pt>
          <cx:pt idx="8">5.0499999999999972</cx:pt>
          <cx:pt idx="9">4.9200000000000017</cx:pt>
          <cx:pt idx="10">5.1700000000000017</cx:pt>
          <cx:pt idx="11">5.1599999999999966</cx:pt>
          <cx:pt idx="12">4.8400000000000034</cx:pt>
          <cx:pt idx="13">4.9699999999999989</cx:pt>
          <cx:pt idx="14">5.2999999999999972</cx:pt>
          <cx:pt idx="15">4.7399999999999949</cx:pt>
          <cx:pt idx="16">4.6400000000000006</cx:pt>
          <cx:pt idx="17">5.1599999999999966</cx:pt>
          <cx:pt idx="18">4.6599999999999966</cx:pt>
          <cx:pt idx="19">5.019999999999996</cx:pt>
          <cx:pt idx="20">5.4200000000000017</cx:pt>
          <cx:pt idx="21">4.9500000000000028</cx:pt>
          <cx:pt idx="22">5.1800000000000068</cx:pt>
          <cx:pt idx="23">4.9000000000000057</cx:pt>
          <cx:pt idx="24">4.769999999999996</cx:pt>
          <cx:pt idx="25">5.3599999999999994</cx:pt>
          <cx:pt idx="26">4.9699999999999989</cx:pt>
          <cx:pt idx="27">5.230000000000004</cx:pt>
          <cx:pt idx="28">4.6200000000000045</cx:pt>
          <cx:pt idx="29">5.019999999999996</cx:pt>
          <cx:pt idx="30">4.9099999999999966</cx:pt>
          <cx:pt idx="31">5.1299999999999955</cx:pt>
          <cx:pt idx="32">4.8100000000000023</cx:pt>
          <cx:pt idx="33">5.4500000000000028</cx:pt>
          <cx:pt idx="34">5.0499999999999972</cx:pt>
          <cx:pt idx="35">5.1899999999999977</cx:pt>
          <cx:pt idx="36">4.5999999999999943</cx:pt>
          <cx:pt idx="37">4.769999999999996</cx:pt>
          <cx:pt idx="38">5.0799999999999983</cx:pt>
          <cx:pt idx="39">4.7900000000000063</cx:pt>
          <cx:pt idx="40">58.880000000000003</cx:pt>
          <cx:pt idx="41">11.230000000000004</cx:pt>
          <cx:pt idx="42">4.9300000000000068</cx:pt>
          <cx:pt idx="43">59.93</cx:pt>
          <cx:pt idx="44">8.4300000000000068</cx:pt>
          <cx:pt idx="45">68.049999999999997</cx:pt>
          <cx:pt idx="46">6.5499999999999972</cx:pt>
          <cx:pt idx="47">36.030000000000001</cx:pt>
          <cx:pt idx="48">99.760000000000005</cx:pt>
          <cx:pt idx="49">63.880000000000003</cx:pt>
          <cx:pt idx="50">21.230000000000004</cx:pt>
          <cx:pt idx="51">57.700000000000003</cx:pt>
          <cx:pt idx="52">8.3799999999999955</cx:pt>
          <cx:pt idx="53">14.75</cx:pt>
          <cx:pt idx="54">10.319999999999993</cx:pt>
          <cx:pt idx="55">64.030000000000001</cx:pt>
          <cx:pt idx="56">15.010000000000005</cx:pt>
          <cx:pt idx="57">33.400000000000006</cx:pt>
          <cx:pt idx="58">7.4899999999999949</cx:pt>
          <cx:pt idx="59">17.170000000000002</cx:pt>
          <cx:pt idx="60">4.9599999999999937</cx:pt>
          <cx:pt idx="61">4.8100000000000023</cx:pt>
          <cx:pt idx="62">4.8400000000000034</cx:pt>
          <cx:pt idx="63">5.1200000000000045</cx:pt>
          <cx:pt idx="64">4.4899999999999949</cx:pt>
          <cx:pt idx="65">5.1700000000000017</cx:pt>
          <cx:pt idx="66">4.7199999999999989</cx:pt>
          <cx:pt idx="67">4.6800000000000068</cx:pt>
          <cx:pt idx="68">4.8499999999999943</cx:pt>
          <cx:pt idx="69">5</cx:pt>
          <cx:pt idx="70">4.730000000000004</cx:pt>
          <cx:pt idx="71">4.519999999999996</cx:pt>
          <cx:pt idx="72">4.6500000000000057</cx:pt>
          <cx:pt idx="73">4.7800000000000011</cx:pt>
          <cx:pt idx="74">4.8700000000000045</cx:pt>
          <cx:pt idx="75">5</cx:pt>
          <cx:pt idx="76">4.9300000000000068</cx:pt>
          <cx:pt idx="77">4.6299999999999955</cx:pt>
          <cx:pt idx="78">4.9200000000000017</cx:pt>
          <cx:pt idx="79">4.8499999999999943</cx:pt>
          <cx:pt idx="80">12.969999999999999</cx:pt>
          <cx:pt idx="81">4.9399999999999977</cx:pt>
          <cx:pt idx="82">10.5</cx:pt>
          <cx:pt idx="83">24.560000000000002</cx:pt>
          <cx:pt idx="84">11.709999999999994</cx:pt>
          <cx:pt idx="85">10.670000000000002</cx:pt>
          <cx:pt idx="86">26.969999999999999</cx:pt>
          <cx:pt idx="87">28.819999999999993</cx:pt>
          <cx:pt idx="88">26.319999999999993</cx:pt>
          <cx:pt idx="89">13.219999999999999</cx:pt>
          <cx:pt idx="90">7.6400000000000006</cx:pt>
          <cx:pt idx="91">30.519999999999996</cx:pt>
          <cx:pt idx="92">12.280000000000001</cx:pt>
          <cx:pt idx="93">52.530000000000001</cx:pt>
          <cx:pt idx="94">15.450000000000003</cx:pt>
          <cx:pt idx="95">10.900000000000006</cx:pt>
          <cx:pt idx="96">4.9099999999999966</cx:pt>
          <cx:pt idx="97">13.599999999999994</cx:pt>
          <cx:pt idx="98">4.0600000000000023</cx:pt>
          <cx:pt idx="99">13.099999999999994</cx:pt>
          <cx:pt idx="100">92.790000000000006</cx:pt>
          <cx:pt idx="101">96.689999999999998</cx:pt>
          <cx:pt idx="102">11.409999999999997</cx:pt>
          <cx:pt idx="103">4.5300000000000011</cx:pt>
          <cx:pt idx="104">99.390000000000001</cx:pt>
          <cx:pt idx="105">95.060000000000002</cx:pt>
          <cx:pt idx="106">0</cx:pt>
          <cx:pt idx="107">92.5</cx:pt>
          <cx:pt idx="108">100</cx:pt>
          <cx:pt idx="109">60.670000000000002</cx:pt>
          <cx:pt idx="110">78.629999999999995</cx:pt>
          <cx:pt idx="111">73.310000000000002</cx:pt>
          <cx:pt idx="112">93.959999999999994</cx:pt>
          <cx:pt idx="113">80.25</cx:pt>
          <cx:pt idx="114">38.590000000000003</cx:pt>
          <cx:pt idx="115">10.329999999999998</cx:pt>
          <cx:pt idx="116">99.859999999999999</cx:pt>
          <cx:pt idx="117">55.329999999999998</cx:pt>
          <cx:pt idx="118">99.920000000000002</cx:pt>
          <cx:pt idx="119">75.189999999999998</cx:pt>
          <cx:pt idx="120">4.7800000000000011</cx:pt>
          <cx:pt idx="121">4.4599999999999937</cx:pt>
          <cx:pt idx="122">4.4200000000000017</cx:pt>
          <cx:pt idx="123">4.5999999999999943</cx:pt>
          <cx:pt idx="124">4.3799999999999955</cx:pt>
          <cx:pt idx="125">4.5100000000000051</cx:pt>
          <cx:pt idx="126">4.5</cx:pt>
          <cx:pt idx="127">4.0100000000000051</cx:pt>
          <cx:pt idx="128">4.5900000000000034</cx:pt>
          <cx:pt idx="129">4.4899999999999949</cx:pt>
          <cx:pt idx="130">4.4300000000000068</cx:pt>
          <cx:pt idx="131">4.5</cx:pt>
          <cx:pt idx="132">4.2800000000000011</cx:pt>
          <cx:pt idx="133">4.4500000000000028</cx:pt>
          <cx:pt idx="134">4.5600000000000023</cx:pt>
          <cx:pt idx="135">4.6400000000000006</cx:pt>
          <cx:pt idx="136">4.4899999999999949</cx:pt>
          <cx:pt idx="137">4.4200000000000017</cx:pt>
          <cx:pt idx="138">4.7199999999999989</cx:pt>
          <cx:pt idx="139">4.6500000000000057</cx:pt>
        </cx:lvl>
      </cx:numDim>
    </cx:data>
  </cx:chartData>
  <cx:chart>
    <cx:title pos="t" align="ctr" overlay="0">
      <cx:tx>
        <cx:txData>
          <cx:v>chr7Hg0684671</cx:v>
        </cx:txData>
      </cx:tx>
      <cx:txPr>
        <a:bodyPr spcFirstLastPara="1" vertOverflow="ellipsis" horzOverflow="overflow" wrap="square" lIns="0" tIns="0" rIns="0" bIns="0" anchor="ctr" anchorCtr="1"/>
        <a:lstStyle/>
        <a:p>
          <a:pPr algn="ctr" rtl="0">
            <a:defRPr/>
          </a:pPr>
          <a:r>
            <a:rPr lang="en-US" sz="1400" b="0" i="0" u="none" strike="noStrike" baseline="0" dirty="0">
              <a:solidFill>
                <a:sysClr val="windowText" lastClr="000000">
                  <a:lumMod val="65000"/>
                  <a:lumOff val="35000"/>
                </a:sysClr>
              </a:solidFill>
              <a:latin typeface="Calibri" panose="020F0502020204030204"/>
            </a:rPr>
            <a:t>chr7Hg0684671</a:t>
          </a:r>
        </a:p>
      </cx:txPr>
    </cx:title>
    <cx:plotArea>
      <cx:plotAreaRegion>
        <cx:series layoutId="boxWhisker" uniqueId="{CE6840A6-AF57-4022-947F-ADAE10339A4A}">
          <cx:dataId val="0"/>
          <cx:layoutPr>
            <cx:visibility meanLine="0" meanMarker="1" nonoutliers="0" outliers="1"/>
            <cx:statistics quartileMethod="exclusive"/>
          </cx:layoutPr>
        </cx:series>
      </cx:plotAreaRegion>
      <cx:axis id="0">
        <cx:catScaling gapWidth="1"/>
        <cx:tickLabels/>
        <cx:txPr>
          <a:bodyPr spcFirstLastPara="1" vertOverflow="ellipsis" horzOverflow="overflow" wrap="square" lIns="0" tIns="0" rIns="0" bIns="0" anchor="ctr" anchorCtr="1"/>
          <a:lstStyle/>
          <a:p>
            <a:pPr algn="ctr" rtl="0">
              <a:defRPr sz="700"/>
            </a:pPr>
            <a:endParaRPr lang="en-US" sz="700" b="0" i="0" u="none" strike="noStrike" baseline="0">
              <a:solidFill>
                <a:sysClr val="windowText" lastClr="000000">
                  <a:lumMod val="65000"/>
                  <a:lumOff val="35000"/>
                </a:sysClr>
              </a:solidFill>
              <a:latin typeface="Calibri" panose="020F0502020204030204"/>
            </a:endParaRPr>
          </a:p>
        </cx:txPr>
      </cx:axis>
      <cx:axis id="1">
        <cx:valScaling max="100"/>
        <cx:majorGridlines/>
        <cx:tickLabels/>
      </cx:axis>
    </cx:plotArea>
  </cx:chart>
</cx:chartSpace>
</file>

<file path=ppt/charts/chartEx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Sheet2!$AB$4:$AB$143</cx:f>
        <cx:lvl ptCount="140">
          <cx:pt idx="0">OsCas12a</cx:pt>
          <cx:pt idx="1">OsCas12a</cx:pt>
          <cx:pt idx="2">OsCas12a</cx:pt>
          <cx:pt idx="3">OsCas12a</cx:pt>
          <cx:pt idx="4">OsCas12a</cx:pt>
          <cx:pt idx="5">OsCas12a</cx:pt>
          <cx:pt idx="6">OsCas12a</cx:pt>
          <cx:pt idx="7">OsCas12a</cx:pt>
          <cx:pt idx="8">OsCas12a</cx:pt>
          <cx:pt idx="9">OsCas12a</cx:pt>
          <cx:pt idx="10">OsCas12a</cx:pt>
          <cx:pt idx="11">OsCas12a</cx:pt>
          <cx:pt idx="12">OsCas12a</cx:pt>
          <cx:pt idx="13">OsCas12a</cx:pt>
          <cx:pt idx="14">OsCas12a</cx:pt>
          <cx:pt idx="15">OsCas12a</cx:pt>
          <cx:pt idx="16">OsCas12a</cx:pt>
          <cx:pt idx="17">OsCas12a</cx:pt>
          <cx:pt idx="18">OsCas12a</cx:pt>
          <cx:pt idx="19">OsCas12a</cx:pt>
          <cx:pt idx="20">HsCas12a</cx:pt>
          <cx:pt idx="21">HsCas12a</cx:pt>
          <cx:pt idx="22">HsCas12a</cx:pt>
          <cx:pt idx="23">HsCas12a</cx:pt>
          <cx:pt idx="24">HsCas12a</cx:pt>
          <cx:pt idx="25">HsCas12a</cx:pt>
          <cx:pt idx="26">HsCas12a</cx:pt>
          <cx:pt idx="27">HsCas12a</cx:pt>
          <cx:pt idx="28">HsCas12a</cx:pt>
          <cx:pt idx="29">HsCas12a</cx:pt>
          <cx:pt idx="30">HsCas12a</cx:pt>
          <cx:pt idx="31">HsCas12a</cx:pt>
          <cx:pt idx="32">HsCas12a</cx:pt>
          <cx:pt idx="33">HsCas12a</cx:pt>
          <cx:pt idx="34">HsCas12a</cx:pt>
          <cx:pt idx="35">HsCas12a</cx:pt>
          <cx:pt idx="36">HsCas12a</cx:pt>
          <cx:pt idx="37">HsCas12a</cx:pt>
          <cx:pt idx="38">HsCas12a</cx:pt>
          <cx:pt idx="39">HsCas12a</cx:pt>
          <cx:pt idx="40">ttHsCas12a</cx:pt>
          <cx:pt idx="41">ttHsCas12a</cx:pt>
          <cx:pt idx="42">ttHsCas12a</cx:pt>
          <cx:pt idx="43">ttHsCas12a</cx:pt>
          <cx:pt idx="44">ttHsCas12a</cx:pt>
          <cx:pt idx="45">ttHsCas12a</cx:pt>
          <cx:pt idx="46">ttHsCas12a</cx:pt>
          <cx:pt idx="47">ttHsCas12a</cx:pt>
          <cx:pt idx="48">ttHsCas12a</cx:pt>
          <cx:pt idx="49">ttHsCas12a</cx:pt>
          <cx:pt idx="50">ttHsCas12a</cx:pt>
          <cx:pt idx="51">ttHsCas12a</cx:pt>
          <cx:pt idx="52">ttHsCas12a</cx:pt>
          <cx:pt idx="53">ttHsCas12a</cx:pt>
          <cx:pt idx="54">ttHsCas12a</cx:pt>
          <cx:pt idx="55">ttHsCas12a</cx:pt>
          <cx:pt idx="56">ttHsCas12a</cx:pt>
          <cx:pt idx="57">ttHsCas12a</cx:pt>
          <cx:pt idx="58">ttHsCas12a</cx:pt>
          <cx:pt idx="59">ttHsCas12a</cx:pt>
          <cx:pt idx="60">AtCas12a</cx:pt>
          <cx:pt idx="61">AtCas12a</cx:pt>
          <cx:pt idx="62">AtCas12a</cx:pt>
          <cx:pt idx="63">AtCas12a</cx:pt>
          <cx:pt idx="64">AtCas12a</cx:pt>
          <cx:pt idx="65">AtCas12a</cx:pt>
          <cx:pt idx="66">AtCas12a</cx:pt>
          <cx:pt idx="67">AtCas12a</cx:pt>
          <cx:pt idx="68">AtCas12a</cx:pt>
          <cx:pt idx="69">AtCas12a</cx:pt>
          <cx:pt idx="70">AtCas12a</cx:pt>
          <cx:pt idx="71">AtCas12a</cx:pt>
          <cx:pt idx="72">AtCas12a</cx:pt>
          <cx:pt idx="73">AtCas12a</cx:pt>
          <cx:pt idx="74">AtCas12a</cx:pt>
          <cx:pt idx="75">AtCas12a</cx:pt>
          <cx:pt idx="76">AtCas12a</cx:pt>
          <cx:pt idx="77">AtCas12a</cx:pt>
          <cx:pt idx="78">AtCas12a</cx:pt>
          <cx:pt idx="79">AtCas12a</cx:pt>
          <cx:pt idx="80">ttAtCas12a</cx:pt>
          <cx:pt idx="81">ttAtCas12a</cx:pt>
          <cx:pt idx="82">ttAtCas12a</cx:pt>
          <cx:pt idx="83">ttAtCas12a</cx:pt>
          <cx:pt idx="84">ttAtCas12a</cx:pt>
          <cx:pt idx="85">ttAtCas12a</cx:pt>
          <cx:pt idx="86">ttAtCas12a</cx:pt>
          <cx:pt idx="87">ttAtCas12a</cx:pt>
          <cx:pt idx="88">ttAtCas12a</cx:pt>
          <cx:pt idx="89">ttAtCas12a</cx:pt>
          <cx:pt idx="90">ttAtCas12a</cx:pt>
          <cx:pt idx="91">ttAtCas12a</cx:pt>
          <cx:pt idx="92">ttAtCas12a</cx:pt>
          <cx:pt idx="93">ttAtCas12a</cx:pt>
          <cx:pt idx="94">ttAtCas12a</cx:pt>
          <cx:pt idx="95">ttAtCas12a</cx:pt>
          <cx:pt idx="96">ttAtCas12a</cx:pt>
          <cx:pt idx="97">ttAtCas12a</cx:pt>
          <cx:pt idx="98">ttAtCas12a</cx:pt>
          <cx:pt idx="99">ttAtCas12a</cx:pt>
          <cx:pt idx="100">ttAtCas12a+8int</cx:pt>
          <cx:pt idx="101">ttAtCas12a+8int</cx:pt>
          <cx:pt idx="102">ttAtCas12a+8int</cx:pt>
          <cx:pt idx="103">ttAtCas12a+8int</cx:pt>
          <cx:pt idx="104">ttAtCas12a+8int</cx:pt>
          <cx:pt idx="105">ttAtCas12a+8int</cx:pt>
          <cx:pt idx="106">ttAtCas12a+8int</cx:pt>
          <cx:pt idx="107">ttAtCas12a+8int</cx:pt>
          <cx:pt idx="108">ttAtCas12a+8int</cx:pt>
          <cx:pt idx="109">ttAtCas12a+8int</cx:pt>
          <cx:pt idx="110">ttAtCas12a+8int</cx:pt>
          <cx:pt idx="111">ttAtCas12a+8int</cx:pt>
          <cx:pt idx="112">ttAtCas12a+8int</cx:pt>
          <cx:pt idx="113">ttAtCas12a+8int</cx:pt>
          <cx:pt idx="114">ttAtCas12a+8int</cx:pt>
          <cx:pt idx="115">ttAtCas12a+8int</cx:pt>
          <cx:pt idx="116">ttAtCas12a+8int</cx:pt>
          <cx:pt idx="117">ttAtCas12a+8int</cx:pt>
          <cx:pt idx="118">ttAtCas12a+8int</cx:pt>
          <cx:pt idx="119">ttAtCas12a+8int</cx:pt>
          <cx:pt idx="120">Wt</cx:pt>
          <cx:pt idx="121">Wt</cx:pt>
          <cx:pt idx="122">Wt</cx:pt>
          <cx:pt idx="123">Wt</cx:pt>
          <cx:pt idx="124">Wt</cx:pt>
          <cx:pt idx="125">Wt</cx:pt>
          <cx:pt idx="126">Wt</cx:pt>
          <cx:pt idx="127">Wt</cx:pt>
          <cx:pt idx="128">Wt</cx:pt>
          <cx:pt idx="129">Wt</cx:pt>
          <cx:pt idx="130">Wt</cx:pt>
          <cx:pt idx="131">Wt</cx:pt>
          <cx:pt idx="132">Wt</cx:pt>
          <cx:pt idx="133">Wt</cx:pt>
          <cx:pt idx="134">Wt</cx:pt>
          <cx:pt idx="135">Wt</cx:pt>
          <cx:pt idx="136">Wt</cx:pt>
          <cx:pt idx="137">Wt</cx:pt>
          <cx:pt idx="138">Wt</cx:pt>
          <cx:pt idx="139">Wt</cx:pt>
        </cx:lvl>
      </cx:strDim>
      <cx:numDim type="val">
        <cx:f>Sheet2!$AC$4:$AC$143</cx:f>
        <cx:lvl ptCount="140" formatCode="General">
          <cx:pt idx="0">2.9099999999999966</cx:pt>
          <cx:pt idx="1">2.7999999999999972</cx:pt>
          <cx:pt idx="2">2.8700000000000045</cx:pt>
          <cx:pt idx="3">3.0499999999999972</cx:pt>
          <cx:pt idx="4">3.2600000000000051</cx:pt>
          <cx:pt idx="5">3.269999999999996</cx:pt>
          <cx:pt idx="6">3.230000000000004</cx:pt>
          <cx:pt idx="7">2.8499999999999943</cx:pt>
          <cx:pt idx="8">2.9300000000000068</cx:pt>
          <cx:pt idx="9">2.7000000000000028</cx:pt>
          <cx:pt idx="10">2.7399999999999949</cx:pt>
          <cx:pt idx="11">3.3100000000000023</cx:pt>
          <cx:pt idx="12">3.1200000000000045</cx:pt>
          <cx:pt idx="13">3.2099999999999937</cx:pt>
          <cx:pt idx="14">2.8799999999999955</cx:pt>
          <cx:pt idx="15">3.0999999999999943</cx:pt>
          <cx:pt idx="16">3.2600000000000051</cx:pt>
          <cx:pt idx="17">3.269999999999996</cx:pt>
          <cx:pt idx="18">3.3799999999999955</cx:pt>
          <cx:pt idx="19">3.6700000000000017</cx:pt>
          <cx:pt idx="20">52.32</cx:pt>
          <cx:pt idx="21">61.890000000000001</cx:pt>
          <cx:pt idx="22">75.870000000000005</cx:pt>
          <cx:pt idx="23">3.3499999999999943</cx:pt>
          <cx:pt idx="24">3.25</cx:pt>
          <cx:pt idx="25">11.310000000000002</cx:pt>
          <cx:pt idx="26">33.260000000000005</cx:pt>
          <cx:pt idx="27">30.760000000000005</cx:pt>
          <cx:pt idx="28">27.209999999999994</cx:pt>
          <cx:pt idx="29">53.090000000000003</cx:pt>
          <cx:pt idx="30">27.049999999999997</cx:pt>
          <cx:pt idx="31">15.650000000000006</cx:pt>
          <cx:pt idx="32">99.930000000000007</cx:pt>
          <cx:pt idx="33">43.280000000000001</cx:pt>
          <cx:pt idx="34">37.689999999999998</cx:pt>
          <cx:pt idx="35">100</cx:pt>
          <cx:pt idx="36">15.560000000000002</cx:pt>
          <cx:pt idx="37">3.9599999999999937</cx:pt>
          <cx:pt idx="38">19.299999999999997</cx:pt>
          <cx:pt idx="39">30.709999999999994</cx:pt>
          <cx:pt idx="40">99.780000000000001</cx:pt>
          <cx:pt idx="41">99.969999999999999</cx:pt>
          <cx:pt idx="42">3.1899999999999977</cx:pt>
          <cx:pt idx="43">99.909999999999997</cx:pt>
          <cx:pt idx="44">90.539999999999992</cx:pt>
          <cx:pt idx="45">99.989999999999995</cx:pt>
          <cx:pt idx="46">99.950000000000003</cx:pt>
          <cx:pt idx="47">99.980000000000004</cx:pt>
          <cx:pt idx="48">99.989999999999995</cx:pt>
          <cx:pt idx="49">99.969999999999999</cx:pt>
          <cx:pt idx="50">89.980000000000004</cx:pt>
          <cx:pt idx="51">75.730000000000004</cx:pt>
          <cx:pt idx="52">82.950000000000003</cx:pt>
          <cx:pt idx="53">98.129999999999995</cx:pt>
          <cx:pt idx="54">68.129999999999995</cx:pt>
          <cx:pt idx="55">99.790000000000006</cx:pt>
          <cx:pt idx="56">86.230000000000004</cx:pt>
          <cx:pt idx="57">79.5</cx:pt>
          <cx:pt idx="58">87.120000000000005</cx:pt>
          <cx:pt idx="59">92.640000000000001</cx:pt>
          <cx:pt idx="60">45.359999999999999</cx:pt>
          <cx:pt idx="61">14.590000000000003</cx:pt>
          <cx:pt idx="62">2.9899999999999949</cx:pt>
          <cx:pt idx="63">8.519999999999996</cx:pt>
          <cx:pt idx="64">23.819999999999993</cx:pt>
          <cx:pt idx="65">14.430000000000007</cx:pt>
          <cx:pt idx="66">5.0699999999999932</cx:pt>
          <cx:pt idx="67">2.769999999999996</cx:pt>
          <cx:pt idx="68">40.75</cx:pt>
          <cx:pt idx="69">18.709999999999994</cx:pt>
          <cx:pt idx="70">41.759999999999998</cx:pt>
          <cx:pt idx="71">3.3599999999999994</cx:pt>
          <cx:pt idx="72">8.3400000000000034</cx:pt>
          <cx:pt idx="73">19.049999999999997</cx:pt>
          <cx:pt idx="74">52.729999999999997</cx:pt>
          <cx:pt idx="75">99.959999999999994</cx:pt>
          <cx:pt idx="76">38.609999999999999</cx:pt>
          <cx:pt idx="77">53.579999999999998</cx:pt>
          <cx:pt idx="78">13.129999999999995</cx:pt>
          <cx:pt idx="79">2.7000000000000028</cx:pt>
          <cx:pt idx="80">48.369999999999997</cx:pt>
          <cx:pt idx="81">3.230000000000004</cx:pt>
          <cx:pt idx="82">72.530000000000001</cx:pt>
          <cx:pt idx="83">6.2399999999999949</cx:pt>
          <cx:pt idx="84">77.900000000000006</cx:pt>
          <cx:pt idx="85">76.980000000000004</cx:pt>
          <cx:pt idx="86">96.980000000000004</cx:pt>
          <cx:pt idx="87">95.909999999999997</cx:pt>
          <cx:pt idx="88">88.379999999999995</cx:pt>
          <cx:pt idx="89">76.909999999999997</cx:pt>
          <cx:pt idx="90">47.630000000000003</cx:pt>
          <cx:pt idx="91">76.120000000000005</cx:pt>
          <cx:pt idx="92">54.509999999999998</cx:pt>
          <cx:pt idx="93">45.630000000000003</cx:pt>
          <cx:pt idx="94">91.519999999999996</cx:pt>
          <cx:pt idx="95">49.380000000000003</cx:pt>
          <cx:pt idx="96">2.9599999999999937</cx:pt>
          <cx:pt idx="97">99.989999999999995</cx:pt>
          <cx:pt idx="98">49.009999999999998</cx:pt>
          <cx:pt idx="99">62.18</cx:pt>
          <cx:pt idx="100">92.349999999999994</cx:pt>
          <cx:pt idx="101">99.989999999999995</cx:pt>
          <cx:pt idx="102">99.950000000000003</cx:pt>
          <cx:pt idx="103">99.989999999999995</cx:pt>
          <cx:pt idx="104">99.969999999999999</cx:pt>
          <cx:pt idx="105">100</cx:pt>
          <cx:pt idx="106">100</cx:pt>
          <cx:pt idx="107">99.989999999999995</cx:pt>
          <cx:pt idx="108">100</cx:pt>
          <cx:pt idx="109">84.129999999999995</cx:pt>
          <cx:pt idx="110">99.870000000000005</cx:pt>
          <cx:pt idx="111">100</cx:pt>
          <cx:pt idx="112">99.980000000000004</cx:pt>
          <cx:pt idx="113">99.980000000000004</cx:pt>
          <cx:pt idx="114">55.409999999999997</cx:pt>
          <cx:pt idx="115">99.969999999999999</cx:pt>
          <cx:pt idx="116">100</cx:pt>
          <cx:pt idx="117">99.959999999999994</cx:pt>
          <cx:pt idx="118">99.849999999999994</cx:pt>
          <cx:pt idx="119">99.969999999999999</cx:pt>
          <cx:pt idx="120">3.2800000000000011</cx:pt>
          <cx:pt idx="121">3.2900000000000063</cx:pt>
          <cx:pt idx="122">2.980000000000004</cx:pt>
          <cx:pt idx="123">3.0600000000000023</cx:pt>
          <cx:pt idx="124">3.230000000000004</cx:pt>
          <cx:pt idx="125">2.980000000000004</cx:pt>
          <cx:pt idx="126">2.980000000000004</cx:pt>
          <cx:pt idx="127">2.9099999999999966</cx:pt>
          <cx:pt idx="128">3.0699999999999932</cx:pt>
          <cx:pt idx="129">3.0900000000000034</cx:pt>
          <cx:pt idx="130">3.4599999999999937</cx:pt>
          <cx:pt idx="131">3.1400000000000006</cx:pt>
          <cx:pt idx="132">2.8700000000000045</cx:pt>
          <cx:pt idx="133">3.269999999999996</cx:pt>
          <cx:pt idx="134">3.1700000000000017</cx:pt>
          <cx:pt idx="135">3.0499999999999972</cx:pt>
          <cx:pt idx="136">3.2099999999999937</cx:pt>
          <cx:pt idx="137">3.1099999999999994</cx:pt>
          <cx:pt idx="138">3.0900000000000034</cx:pt>
          <cx:pt idx="139">3.2999999999999972</cx:pt>
        </cx:lvl>
      </cx:numDim>
    </cx:data>
  </cx:chartData>
  <cx:chart>
    <cx:title pos="t" align="ctr" overlay="0">
      <cx:tx>
        <cx:txData>
          <cx:v>chr2Hg0138701</cx:v>
        </cx:txData>
      </cx:tx>
      <cx:txPr>
        <a:bodyPr spcFirstLastPara="1" vertOverflow="ellipsis" horzOverflow="overflow" wrap="square" lIns="0" tIns="0" rIns="0" bIns="0" anchor="ctr" anchorCtr="1"/>
        <a:lstStyle/>
        <a:p>
          <a:pPr algn="ctr" rtl="0">
            <a:defRPr/>
          </a:pPr>
          <a:r>
            <a:rPr lang="en-US" sz="1400" b="0" i="0" u="none" strike="noStrike" baseline="0" dirty="0">
              <a:solidFill>
                <a:sysClr val="windowText" lastClr="000000">
                  <a:lumMod val="65000"/>
                  <a:lumOff val="35000"/>
                </a:sysClr>
              </a:solidFill>
              <a:latin typeface="Calibri" panose="020F0502020204030204"/>
            </a:rPr>
            <a:t>chr2Hg0138701</a:t>
          </a:r>
        </a:p>
      </cx:txPr>
    </cx:title>
    <cx:plotArea>
      <cx:plotAreaRegion>
        <cx:series layoutId="boxWhisker" uniqueId="{19F26F26-377D-4A35-86C4-9CADCF70907D}">
          <cx:dataId val="0"/>
          <cx:layoutPr>
            <cx:visibility meanLine="0" meanMarker="1" nonoutliers="0" outliers="1"/>
            <cx:statistics quartileMethod="exclusive"/>
          </cx:layoutPr>
        </cx:series>
      </cx:plotAreaRegion>
      <cx:axis id="0">
        <cx:catScaling gapWidth="1"/>
        <cx:tickLabels/>
        <cx:txPr>
          <a:bodyPr spcFirstLastPara="1" vertOverflow="ellipsis" horzOverflow="overflow" wrap="square" lIns="0" tIns="0" rIns="0" bIns="0" anchor="ctr" anchorCtr="1"/>
          <a:lstStyle/>
          <a:p>
            <a:pPr algn="ctr" rtl="0">
              <a:defRPr sz="700"/>
            </a:pPr>
            <a:endParaRPr lang="en-US" sz="700" b="0" i="0" u="none" strike="noStrike" baseline="0">
              <a:solidFill>
                <a:sysClr val="windowText" lastClr="000000">
                  <a:lumMod val="65000"/>
                  <a:lumOff val="35000"/>
                </a:sysClr>
              </a:solidFill>
              <a:latin typeface="Calibri" panose="020F0502020204030204"/>
            </a:endParaRPr>
          </a:p>
        </cx:txPr>
      </cx:axis>
      <cx:axis id="1">
        <cx:valScaling max="100"/>
        <cx:majorGridlines/>
        <cx:tickLabels/>
      </cx:axis>
    </cx:plotArea>
  </cx:chart>
</cx: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98EFF-6A82-5D3D-AB82-A15DA83A6E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CB49EF3-2D01-89C3-775F-4190C2A0CC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AD1D5CD-59F8-107A-814B-574874AD5E74}"/>
              </a:ext>
            </a:extLst>
          </p:cNvPr>
          <p:cNvSpPr>
            <a:spLocks noGrp="1"/>
          </p:cNvSpPr>
          <p:nvPr>
            <p:ph type="dt" sz="half" idx="10"/>
          </p:nvPr>
        </p:nvSpPr>
        <p:spPr/>
        <p:txBody>
          <a:bodyPr/>
          <a:lstStyle/>
          <a:p>
            <a:fld id="{F18D502C-0A0E-4ECA-8FE5-B791451E8F56}" type="datetimeFigureOut">
              <a:rPr lang="en-GB" smtClean="0"/>
              <a:t>21/02/2024</a:t>
            </a:fld>
            <a:endParaRPr lang="en-GB"/>
          </a:p>
        </p:txBody>
      </p:sp>
      <p:sp>
        <p:nvSpPr>
          <p:cNvPr id="5" name="Footer Placeholder 4">
            <a:extLst>
              <a:ext uri="{FF2B5EF4-FFF2-40B4-BE49-F238E27FC236}">
                <a16:creationId xmlns:a16="http://schemas.microsoft.com/office/drawing/2014/main" id="{B53211F1-E28D-4C7A-E2B4-0654FE6A36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58783A-E384-7869-6BFF-0083230E1DF6}"/>
              </a:ext>
            </a:extLst>
          </p:cNvPr>
          <p:cNvSpPr>
            <a:spLocks noGrp="1"/>
          </p:cNvSpPr>
          <p:nvPr>
            <p:ph type="sldNum" sz="quarter" idx="12"/>
          </p:nvPr>
        </p:nvSpPr>
        <p:spPr/>
        <p:txBody>
          <a:bodyPr/>
          <a:lstStyle/>
          <a:p>
            <a:fld id="{6AE6AA5B-9A2E-454F-8016-56B31CFB6C32}" type="slidenum">
              <a:rPr lang="en-GB" smtClean="0"/>
              <a:t>‹#›</a:t>
            </a:fld>
            <a:endParaRPr lang="en-GB"/>
          </a:p>
        </p:txBody>
      </p:sp>
    </p:spTree>
    <p:extLst>
      <p:ext uri="{BB962C8B-B14F-4D97-AF65-F5344CB8AC3E}">
        <p14:creationId xmlns:p14="http://schemas.microsoft.com/office/powerpoint/2010/main" val="3296289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6E728-684F-61B8-119C-F705817E713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47926B7-D07D-FA52-355E-99B51DEBCB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2A5D48A-A5FB-9B3F-4D23-FF1E2358FF7A}"/>
              </a:ext>
            </a:extLst>
          </p:cNvPr>
          <p:cNvSpPr>
            <a:spLocks noGrp="1"/>
          </p:cNvSpPr>
          <p:nvPr>
            <p:ph type="dt" sz="half" idx="10"/>
          </p:nvPr>
        </p:nvSpPr>
        <p:spPr/>
        <p:txBody>
          <a:bodyPr/>
          <a:lstStyle/>
          <a:p>
            <a:fld id="{F18D502C-0A0E-4ECA-8FE5-B791451E8F56}" type="datetimeFigureOut">
              <a:rPr lang="en-GB" smtClean="0"/>
              <a:t>21/02/2024</a:t>
            </a:fld>
            <a:endParaRPr lang="en-GB"/>
          </a:p>
        </p:txBody>
      </p:sp>
      <p:sp>
        <p:nvSpPr>
          <p:cNvPr id="5" name="Footer Placeholder 4">
            <a:extLst>
              <a:ext uri="{FF2B5EF4-FFF2-40B4-BE49-F238E27FC236}">
                <a16:creationId xmlns:a16="http://schemas.microsoft.com/office/drawing/2014/main" id="{C529FCDD-1954-CBF3-7446-F922088D8F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52D642-0778-F797-3C30-194C73477770}"/>
              </a:ext>
            </a:extLst>
          </p:cNvPr>
          <p:cNvSpPr>
            <a:spLocks noGrp="1"/>
          </p:cNvSpPr>
          <p:nvPr>
            <p:ph type="sldNum" sz="quarter" idx="12"/>
          </p:nvPr>
        </p:nvSpPr>
        <p:spPr/>
        <p:txBody>
          <a:bodyPr/>
          <a:lstStyle/>
          <a:p>
            <a:fld id="{6AE6AA5B-9A2E-454F-8016-56B31CFB6C32}" type="slidenum">
              <a:rPr lang="en-GB" smtClean="0"/>
              <a:t>‹#›</a:t>
            </a:fld>
            <a:endParaRPr lang="en-GB"/>
          </a:p>
        </p:txBody>
      </p:sp>
    </p:spTree>
    <p:extLst>
      <p:ext uri="{BB962C8B-B14F-4D97-AF65-F5344CB8AC3E}">
        <p14:creationId xmlns:p14="http://schemas.microsoft.com/office/powerpoint/2010/main" val="4023007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21905-EE98-97A4-FD4C-E5481D9C4E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E0E6E78-2056-B503-04D6-3D9CBFFF98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1A87B4-1FAA-41D5-986A-380E132C325E}"/>
              </a:ext>
            </a:extLst>
          </p:cNvPr>
          <p:cNvSpPr>
            <a:spLocks noGrp="1"/>
          </p:cNvSpPr>
          <p:nvPr>
            <p:ph type="dt" sz="half" idx="10"/>
          </p:nvPr>
        </p:nvSpPr>
        <p:spPr/>
        <p:txBody>
          <a:bodyPr/>
          <a:lstStyle/>
          <a:p>
            <a:fld id="{F18D502C-0A0E-4ECA-8FE5-B791451E8F56}" type="datetimeFigureOut">
              <a:rPr lang="en-GB" smtClean="0"/>
              <a:t>21/02/2024</a:t>
            </a:fld>
            <a:endParaRPr lang="en-GB"/>
          </a:p>
        </p:txBody>
      </p:sp>
      <p:sp>
        <p:nvSpPr>
          <p:cNvPr id="5" name="Footer Placeholder 4">
            <a:extLst>
              <a:ext uri="{FF2B5EF4-FFF2-40B4-BE49-F238E27FC236}">
                <a16:creationId xmlns:a16="http://schemas.microsoft.com/office/drawing/2014/main" id="{95E6E3C5-7944-F313-B607-31040303C6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529D5E-751B-DBE1-3B5A-2C5A5923A2EB}"/>
              </a:ext>
            </a:extLst>
          </p:cNvPr>
          <p:cNvSpPr>
            <a:spLocks noGrp="1"/>
          </p:cNvSpPr>
          <p:nvPr>
            <p:ph type="sldNum" sz="quarter" idx="12"/>
          </p:nvPr>
        </p:nvSpPr>
        <p:spPr/>
        <p:txBody>
          <a:bodyPr/>
          <a:lstStyle/>
          <a:p>
            <a:fld id="{6AE6AA5B-9A2E-454F-8016-56B31CFB6C32}" type="slidenum">
              <a:rPr lang="en-GB" smtClean="0"/>
              <a:t>‹#›</a:t>
            </a:fld>
            <a:endParaRPr lang="en-GB"/>
          </a:p>
        </p:txBody>
      </p:sp>
    </p:spTree>
    <p:extLst>
      <p:ext uri="{BB962C8B-B14F-4D97-AF65-F5344CB8AC3E}">
        <p14:creationId xmlns:p14="http://schemas.microsoft.com/office/powerpoint/2010/main" val="2124542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C6B6-8877-CAA5-24AA-43426B7D834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7A2B963-FDDC-A8C7-6971-C1BB6A905D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FB1EE8E-1701-C529-C813-AE41C188BAD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304D7D6-9357-40A6-1A73-E038502D35C3}"/>
              </a:ext>
            </a:extLst>
          </p:cNvPr>
          <p:cNvSpPr>
            <a:spLocks noGrp="1"/>
          </p:cNvSpPr>
          <p:nvPr>
            <p:ph type="dt" sz="half" idx="10"/>
          </p:nvPr>
        </p:nvSpPr>
        <p:spPr/>
        <p:txBody>
          <a:bodyPr/>
          <a:lstStyle/>
          <a:p>
            <a:fld id="{F18D502C-0A0E-4ECA-8FE5-B791451E8F56}" type="datetimeFigureOut">
              <a:rPr lang="en-GB" smtClean="0"/>
              <a:t>21/02/2024</a:t>
            </a:fld>
            <a:endParaRPr lang="en-GB"/>
          </a:p>
        </p:txBody>
      </p:sp>
      <p:sp>
        <p:nvSpPr>
          <p:cNvPr id="6" name="Footer Placeholder 5">
            <a:extLst>
              <a:ext uri="{FF2B5EF4-FFF2-40B4-BE49-F238E27FC236}">
                <a16:creationId xmlns:a16="http://schemas.microsoft.com/office/drawing/2014/main" id="{BDF46E81-4F7D-DCED-CE7B-FA409FAABC7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3E8BF4-396A-3E62-97E5-12DB902A9CC2}"/>
              </a:ext>
            </a:extLst>
          </p:cNvPr>
          <p:cNvSpPr>
            <a:spLocks noGrp="1"/>
          </p:cNvSpPr>
          <p:nvPr>
            <p:ph type="sldNum" sz="quarter" idx="12"/>
          </p:nvPr>
        </p:nvSpPr>
        <p:spPr/>
        <p:txBody>
          <a:bodyPr/>
          <a:lstStyle/>
          <a:p>
            <a:fld id="{6AE6AA5B-9A2E-454F-8016-56B31CFB6C32}" type="slidenum">
              <a:rPr lang="en-GB" smtClean="0"/>
              <a:t>‹#›</a:t>
            </a:fld>
            <a:endParaRPr lang="en-GB"/>
          </a:p>
        </p:txBody>
      </p:sp>
    </p:spTree>
    <p:extLst>
      <p:ext uri="{BB962C8B-B14F-4D97-AF65-F5344CB8AC3E}">
        <p14:creationId xmlns:p14="http://schemas.microsoft.com/office/powerpoint/2010/main" val="4264864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E8032-E252-5F29-DE9D-454CB1C20E2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3662CE9-BC1C-2BAA-AF19-242023EA06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41D43A-DC48-7CFE-65D2-A66CF793FD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BB3F089-2459-9C11-C542-660127F704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7D2A42A-088D-A5A0-6E2E-9672E696B7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E1C33F3-719D-CBF5-BFB5-F4E82C249501}"/>
              </a:ext>
            </a:extLst>
          </p:cNvPr>
          <p:cNvSpPr>
            <a:spLocks noGrp="1"/>
          </p:cNvSpPr>
          <p:nvPr>
            <p:ph type="dt" sz="half" idx="10"/>
          </p:nvPr>
        </p:nvSpPr>
        <p:spPr/>
        <p:txBody>
          <a:bodyPr/>
          <a:lstStyle/>
          <a:p>
            <a:fld id="{F18D502C-0A0E-4ECA-8FE5-B791451E8F56}" type="datetimeFigureOut">
              <a:rPr lang="en-GB" smtClean="0"/>
              <a:t>21/02/2024</a:t>
            </a:fld>
            <a:endParaRPr lang="en-GB"/>
          </a:p>
        </p:txBody>
      </p:sp>
      <p:sp>
        <p:nvSpPr>
          <p:cNvPr id="8" name="Footer Placeholder 7">
            <a:extLst>
              <a:ext uri="{FF2B5EF4-FFF2-40B4-BE49-F238E27FC236}">
                <a16:creationId xmlns:a16="http://schemas.microsoft.com/office/drawing/2014/main" id="{959BBFB3-BEA4-261B-AF30-4ED4E3CCDD3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76B8911-7E63-9B96-C9FD-D93609E728AF}"/>
              </a:ext>
            </a:extLst>
          </p:cNvPr>
          <p:cNvSpPr>
            <a:spLocks noGrp="1"/>
          </p:cNvSpPr>
          <p:nvPr>
            <p:ph type="sldNum" sz="quarter" idx="12"/>
          </p:nvPr>
        </p:nvSpPr>
        <p:spPr/>
        <p:txBody>
          <a:bodyPr/>
          <a:lstStyle/>
          <a:p>
            <a:fld id="{6AE6AA5B-9A2E-454F-8016-56B31CFB6C32}" type="slidenum">
              <a:rPr lang="en-GB" smtClean="0"/>
              <a:t>‹#›</a:t>
            </a:fld>
            <a:endParaRPr lang="en-GB"/>
          </a:p>
        </p:txBody>
      </p:sp>
    </p:spTree>
    <p:extLst>
      <p:ext uri="{BB962C8B-B14F-4D97-AF65-F5344CB8AC3E}">
        <p14:creationId xmlns:p14="http://schemas.microsoft.com/office/powerpoint/2010/main" val="4027288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4CFC5-40BB-59A9-0F62-044A141FF41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7261538-8EA1-21B1-4F68-90F08B69B216}"/>
              </a:ext>
            </a:extLst>
          </p:cNvPr>
          <p:cNvSpPr>
            <a:spLocks noGrp="1"/>
          </p:cNvSpPr>
          <p:nvPr>
            <p:ph type="dt" sz="half" idx="10"/>
          </p:nvPr>
        </p:nvSpPr>
        <p:spPr/>
        <p:txBody>
          <a:bodyPr/>
          <a:lstStyle/>
          <a:p>
            <a:fld id="{F18D502C-0A0E-4ECA-8FE5-B791451E8F56}" type="datetimeFigureOut">
              <a:rPr lang="en-GB" smtClean="0"/>
              <a:t>21/02/2024</a:t>
            </a:fld>
            <a:endParaRPr lang="en-GB"/>
          </a:p>
        </p:txBody>
      </p:sp>
      <p:sp>
        <p:nvSpPr>
          <p:cNvPr id="4" name="Footer Placeholder 3">
            <a:extLst>
              <a:ext uri="{FF2B5EF4-FFF2-40B4-BE49-F238E27FC236}">
                <a16:creationId xmlns:a16="http://schemas.microsoft.com/office/drawing/2014/main" id="{727576A5-751B-4F97-67A0-D7CFB4D8082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F54F09D-E053-4A06-7FAD-F378276E092D}"/>
              </a:ext>
            </a:extLst>
          </p:cNvPr>
          <p:cNvSpPr>
            <a:spLocks noGrp="1"/>
          </p:cNvSpPr>
          <p:nvPr>
            <p:ph type="sldNum" sz="quarter" idx="12"/>
          </p:nvPr>
        </p:nvSpPr>
        <p:spPr/>
        <p:txBody>
          <a:bodyPr/>
          <a:lstStyle/>
          <a:p>
            <a:fld id="{6AE6AA5B-9A2E-454F-8016-56B31CFB6C32}" type="slidenum">
              <a:rPr lang="en-GB" smtClean="0"/>
              <a:t>‹#›</a:t>
            </a:fld>
            <a:endParaRPr lang="en-GB"/>
          </a:p>
        </p:txBody>
      </p:sp>
    </p:spTree>
    <p:extLst>
      <p:ext uri="{BB962C8B-B14F-4D97-AF65-F5344CB8AC3E}">
        <p14:creationId xmlns:p14="http://schemas.microsoft.com/office/powerpoint/2010/main" val="728507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DB9707-B335-1825-97C1-55B21CF76F36}"/>
              </a:ext>
            </a:extLst>
          </p:cNvPr>
          <p:cNvSpPr>
            <a:spLocks noGrp="1"/>
          </p:cNvSpPr>
          <p:nvPr>
            <p:ph type="dt" sz="half" idx="10"/>
          </p:nvPr>
        </p:nvSpPr>
        <p:spPr/>
        <p:txBody>
          <a:bodyPr/>
          <a:lstStyle/>
          <a:p>
            <a:fld id="{F18D502C-0A0E-4ECA-8FE5-B791451E8F56}" type="datetimeFigureOut">
              <a:rPr lang="en-GB" smtClean="0"/>
              <a:t>21/02/2024</a:t>
            </a:fld>
            <a:endParaRPr lang="en-GB"/>
          </a:p>
        </p:txBody>
      </p:sp>
      <p:sp>
        <p:nvSpPr>
          <p:cNvPr id="3" name="Footer Placeholder 2">
            <a:extLst>
              <a:ext uri="{FF2B5EF4-FFF2-40B4-BE49-F238E27FC236}">
                <a16:creationId xmlns:a16="http://schemas.microsoft.com/office/drawing/2014/main" id="{C891125C-9D1D-99D4-96B1-4026242D92D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9A66B9B-9DCD-BF7B-6D7E-6FCAEAA9AD56}"/>
              </a:ext>
            </a:extLst>
          </p:cNvPr>
          <p:cNvSpPr>
            <a:spLocks noGrp="1"/>
          </p:cNvSpPr>
          <p:nvPr>
            <p:ph type="sldNum" sz="quarter" idx="12"/>
          </p:nvPr>
        </p:nvSpPr>
        <p:spPr/>
        <p:txBody>
          <a:bodyPr/>
          <a:lstStyle/>
          <a:p>
            <a:fld id="{6AE6AA5B-9A2E-454F-8016-56B31CFB6C32}" type="slidenum">
              <a:rPr lang="en-GB" smtClean="0"/>
              <a:t>‹#›</a:t>
            </a:fld>
            <a:endParaRPr lang="en-GB"/>
          </a:p>
        </p:txBody>
      </p:sp>
    </p:spTree>
    <p:extLst>
      <p:ext uri="{BB962C8B-B14F-4D97-AF65-F5344CB8AC3E}">
        <p14:creationId xmlns:p14="http://schemas.microsoft.com/office/powerpoint/2010/main" val="829851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36225-B0D4-53DA-5AB6-FEC43986ED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6ECCFAF-EBF0-EEE4-3923-80D0A3AB36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B243337-CDB3-5C91-5CFD-FAEC837FD5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A03162-B26A-3E1C-A5F5-F90FA6852625}"/>
              </a:ext>
            </a:extLst>
          </p:cNvPr>
          <p:cNvSpPr>
            <a:spLocks noGrp="1"/>
          </p:cNvSpPr>
          <p:nvPr>
            <p:ph type="dt" sz="half" idx="10"/>
          </p:nvPr>
        </p:nvSpPr>
        <p:spPr/>
        <p:txBody>
          <a:bodyPr/>
          <a:lstStyle/>
          <a:p>
            <a:fld id="{F18D502C-0A0E-4ECA-8FE5-B791451E8F56}" type="datetimeFigureOut">
              <a:rPr lang="en-GB" smtClean="0"/>
              <a:t>21/02/2024</a:t>
            </a:fld>
            <a:endParaRPr lang="en-GB"/>
          </a:p>
        </p:txBody>
      </p:sp>
      <p:sp>
        <p:nvSpPr>
          <p:cNvPr id="6" name="Footer Placeholder 5">
            <a:extLst>
              <a:ext uri="{FF2B5EF4-FFF2-40B4-BE49-F238E27FC236}">
                <a16:creationId xmlns:a16="http://schemas.microsoft.com/office/drawing/2014/main" id="{7050343F-DBAE-3475-AA77-EB6B252CEB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0212578-BF96-2659-C624-EB2A75E5C74B}"/>
              </a:ext>
            </a:extLst>
          </p:cNvPr>
          <p:cNvSpPr>
            <a:spLocks noGrp="1"/>
          </p:cNvSpPr>
          <p:nvPr>
            <p:ph type="sldNum" sz="quarter" idx="12"/>
          </p:nvPr>
        </p:nvSpPr>
        <p:spPr/>
        <p:txBody>
          <a:bodyPr/>
          <a:lstStyle/>
          <a:p>
            <a:fld id="{6AE6AA5B-9A2E-454F-8016-56B31CFB6C32}" type="slidenum">
              <a:rPr lang="en-GB" smtClean="0"/>
              <a:t>‹#›</a:t>
            </a:fld>
            <a:endParaRPr lang="en-GB"/>
          </a:p>
        </p:txBody>
      </p:sp>
    </p:spTree>
    <p:extLst>
      <p:ext uri="{BB962C8B-B14F-4D97-AF65-F5344CB8AC3E}">
        <p14:creationId xmlns:p14="http://schemas.microsoft.com/office/powerpoint/2010/main" val="1614817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22048-48FD-0C32-3741-EA3D89F29F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226620A-7472-6E84-3944-EBE0292CB4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96F6378-3E1E-0593-2F1B-661B47A816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8C5C89-C960-73A5-070E-514918955D6F}"/>
              </a:ext>
            </a:extLst>
          </p:cNvPr>
          <p:cNvSpPr>
            <a:spLocks noGrp="1"/>
          </p:cNvSpPr>
          <p:nvPr>
            <p:ph type="dt" sz="half" idx="10"/>
          </p:nvPr>
        </p:nvSpPr>
        <p:spPr/>
        <p:txBody>
          <a:bodyPr/>
          <a:lstStyle/>
          <a:p>
            <a:fld id="{F18D502C-0A0E-4ECA-8FE5-B791451E8F56}" type="datetimeFigureOut">
              <a:rPr lang="en-GB" smtClean="0"/>
              <a:t>21/02/2024</a:t>
            </a:fld>
            <a:endParaRPr lang="en-GB"/>
          </a:p>
        </p:txBody>
      </p:sp>
      <p:sp>
        <p:nvSpPr>
          <p:cNvPr id="6" name="Footer Placeholder 5">
            <a:extLst>
              <a:ext uri="{FF2B5EF4-FFF2-40B4-BE49-F238E27FC236}">
                <a16:creationId xmlns:a16="http://schemas.microsoft.com/office/drawing/2014/main" id="{67F0F52C-0598-9C79-DA9D-0247F1005C9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A7940A-5A37-23D0-03F4-2E4FD0E02735}"/>
              </a:ext>
            </a:extLst>
          </p:cNvPr>
          <p:cNvSpPr>
            <a:spLocks noGrp="1"/>
          </p:cNvSpPr>
          <p:nvPr>
            <p:ph type="sldNum" sz="quarter" idx="12"/>
          </p:nvPr>
        </p:nvSpPr>
        <p:spPr/>
        <p:txBody>
          <a:bodyPr/>
          <a:lstStyle/>
          <a:p>
            <a:fld id="{6AE6AA5B-9A2E-454F-8016-56B31CFB6C32}" type="slidenum">
              <a:rPr lang="en-GB" smtClean="0"/>
              <a:t>‹#›</a:t>
            </a:fld>
            <a:endParaRPr lang="en-GB"/>
          </a:p>
        </p:txBody>
      </p:sp>
    </p:spTree>
    <p:extLst>
      <p:ext uri="{BB962C8B-B14F-4D97-AF65-F5344CB8AC3E}">
        <p14:creationId xmlns:p14="http://schemas.microsoft.com/office/powerpoint/2010/main" val="2237761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EF44-8B6E-557B-E733-455F64ED1CA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C9E01E1-7C69-5EE6-CB67-6DD6AF1A6B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DE0F244-05E7-3FE8-D823-2D8FD17C9F7F}"/>
              </a:ext>
            </a:extLst>
          </p:cNvPr>
          <p:cNvSpPr>
            <a:spLocks noGrp="1"/>
          </p:cNvSpPr>
          <p:nvPr>
            <p:ph type="dt" sz="half" idx="10"/>
          </p:nvPr>
        </p:nvSpPr>
        <p:spPr/>
        <p:txBody>
          <a:bodyPr/>
          <a:lstStyle/>
          <a:p>
            <a:fld id="{F18D502C-0A0E-4ECA-8FE5-B791451E8F56}" type="datetimeFigureOut">
              <a:rPr lang="en-GB" smtClean="0"/>
              <a:t>21/02/2024</a:t>
            </a:fld>
            <a:endParaRPr lang="en-GB"/>
          </a:p>
        </p:txBody>
      </p:sp>
      <p:sp>
        <p:nvSpPr>
          <p:cNvPr id="5" name="Footer Placeholder 4">
            <a:extLst>
              <a:ext uri="{FF2B5EF4-FFF2-40B4-BE49-F238E27FC236}">
                <a16:creationId xmlns:a16="http://schemas.microsoft.com/office/drawing/2014/main" id="{533B8969-D6C9-47CD-7103-5F790A33DC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C10882-0EF0-EAD1-977F-D5604D397723}"/>
              </a:ext>
            </a:extLst>
          </p:cNvPr>
          <p:cNvSpPr>
            <a:spLocks noGrp="1"/>
          </p:cNvSpPr>
          <p:nvPr>
            <p:ph type="sldNum" sz="quarter" idx="12"/>
          </p:nvPr>
        </p:nvSpPr>
        <p:spPr/>
        <p:txBody>
          <a:bodyPr/>
          <a:lstStyle/>
          <a:p>
            <a:fld id="{6AE6AA5B-9A2E-454F-8016-56B31CFB6C32}" type="slidenum">
              <a:rPr lang="en-GB" smtClean="0"/>
              <a:t>‹#›</a:t>
            </a:fld>
            <a:endParaRPr lang="en-GB"/>
          </a:p>
        </p:txBody>
      </p:sp>
    </p:spTree>
    <p:extLst>
      <p:ext uri="{BB962C8B-B14F-4D97-AF65-F5344CB8AC3E}">
        <p14:creationId xmlns:p14="http://schemas.microsoft.com/office/powerpoint/2010/main" val="3704083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E250AA-6592-510F-FBF4-BA4B106B043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B5C286B-7BC7-B334-90BE-6D70872FBBE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2C85BFF-90F2-2745-3E15-B0811DA7AE74}"/>
              </a:ext>
            </a:extLst>
          </p:cNvPr>
          <p:cNvSpPr>
            <a:spLocks noGrp="1"/>
          </p:cNvSpPr>
          <p:nvPr>
            <p:ph type="dt" sz="half" idx="10"/>
          </p:nvPr>
        </p:nvSpPr>
        <p:spPr/>
        <p:txBody>
          <a:bodyPr/>
          <a:lstStyle/>
          <a:p>
            <a:fld id="{F18D502C-0A0E-4ECA-8FE5-B791451E8F56}" type="datetimeFigureOut">
              <a:rPr lang="en-GB" smtClean="0"/>
              <a:t>21/02/2024</a:t>
            </a:fld>
            <a:endParaRPr lang="en-GB"/>
          </a:p>
        </p:txBody>
      </p:sp>
      <p:sp>
        <p:nvSpPr>
          <p:cNvPr id="5" name="Footer Placeholder 4">
            <a:extLst>
              <a:ext uri="{FF2B5EF4-FFF2-40B4-BE49-F238E27FC236}">
                <a16:creationId xmlns:a16="http://schemas.microsoft.com/office/drawing/2014/main" id="{D4BFD248-BC2C-E882-9D79-63D8C7168F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A3D72E-5A74-EF82-48B1-36106F2E191B}"/>
              </a:ext>
            </a:extLst>
          </p:cNvPr>
          <p:cNvSpPr>
            <a:spLocks noGrp="1"/>
          </p:cNvSpPr>
          <p:nvPr>
            <p:ph type="sldNum" sz="quarter" idx="12"/>
          </p:nvPr>
        </p:nvSpPr>
        <p:spPr/>
        <p:txBody>
          <a:bodyPr/>
          <a:lstStyle/>
          <a:p>
            <a:fld id="{6AE6AA5B-9A2E-454F-8016-56B31CFB6C32}" type="slidenum">
              <a:rPr lang="en-GB" smtClean="0"/>
              <a:t>‹#›</a:t>
            </a:fld>
            <a:endParaRPr lang="en-GB"/>
          </a:p>
        </p:txBody>
      </p:sp>
    </p:spTree>
    <p:extLst>
      <p:ext uri="{BB962C8B-B14F-4D97-AF65-F5344CB8AC3E}">
        <p14:creationId xmlns:p14="http://schemas.microsoft.com/office/powerpoint/2010/main" val="3426914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A984C3-A054-42B7-9C51-A622CCA243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6406CF0-77DF-BAEB-5231-AF465DCE33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8C2849-21C8-AC90-BED1-3CE5E1C106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8D502C-0A0E-4ECA-8FE5-B791451E8F56}" type="datetimeFigureOut">
              <a:rPr lang="en-GB" smtClean="0"/>
              <a:t>21/02/2024</a:t>
            </a:fld>
            <a:endParaRPr lang="en-GB"/>
          </a:p>
        </p:txBody>
      </p:sp>
      <p:sp>
        <p:nvSpPr>
          <p:cNvPr id="5" name="Footer Placeholder 4">
            <a:extLst>
              <a:ext uri="{FF2B5EF4-FFF2-40B4-BE49-F238E27FC236}">
                <a16:creationId xmlns:a16="http://schemas.microsoft.com/office/drawing/2014/main" id="{C7A8D0D0-FCDD-D143-9749-5F5B264449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16CE996-96F4-69E4-D82E-7709879D45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E6AA5B-9A2E-454F-8016-56B31CFB6C32}" type="slidenum">
              <a:rPr lang="en-GB" smtClean="0"/>
              <a:t>‹#›</a:t>
            </a:fld>
            <a:endParaRPr lang="en-GB"/>
          </a:p>
        </p:txBody>
      </p:sp>
    </p:spTree>
    <p:extLst>
      <p:ext uri="{BB962C8B-B14F-4D97-AF65-F5344CB8AC3E}">
        <p14:creationId xmlns:p14="http://schemas.microsoft.com/office/powerpoint/2010/main" val="2065677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microsoft.com/office/2014/relationships/chartEx" Target="../charts/chartEx1.xml"/><Relationship Id="rId1" Type="http://schemas.openxmlformats.org/officeDocument/2006/relationships/slideLayout" Target="../slideLayouts/slideLayout1.xml"/><Relationship Id="rId6" Type="http://schemas.microsoft.com/office/2014/relationships/chartEx" Target="../charts/chartEx3.xml"/><Relationship Id="rId5" Type="http://schemas.openxmlformats.org/officeDocument/2006/relationships/image" Target="../media/image2.png"/><Relationship Id="rId4" Type="http://schemas.microsoft.com/office/2014/relationships/chartEx" Target="../charts/chartEx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585DE13-9965-AB33-0CE6-D5BEC1052136}"/>
              </a:ext>
            </a:extLst>
          </p:cNvPr>
          <p:cNvSpPr txBox="1"/>
          <p:nvPr/>
        </p:nvSpPr>
        <p:spPr>
          <a:xfrm>
            <a:off x="124273" y="209124"/>
            <a:ext cx="1665841" cy="369332"/>
          </a:xfrm>
          <a:prstGeom prst="rect">
            <a:avLst/>
          </a:prstGeom>
          <a:noFill/>
        </p:spPr>
        <p:txBody>
          <a:bodyPr wrap="none" rtlCol="0">
            <a:spAutoFit/>
          </a:bodyPr>
          <a:lstStyle/>
          <a:p>
            <a:r>
              <a:rPr lang="en-GB" dirty="0"/>
              <a:t>Additional file 9</a:t>
            </a:r>
          </a:p>
        </p:txBody>
      </p:sp>
      <mc:AlternateContent xmlns:mc="http://schemas.openxmlformats.org/markup-compatibility/2006">
        <mc:Choice xmlns:cx1="http://schemas.microsoft.com/office/drawing/2015/9/8/chartex" Requires="cx1">
          <p:graphicFrame>
            <p:nvGraphicFramePr>
              <p:cNvPr id="5" name="Chart 4">
                <a:extLst>
                  <a:ext uri="{FF2B5EF4-FFF2-40B4-BE49-F238E27FC236}">
                    <a16:creationId xmlns:a16="http://schemas.microsoft.com/office/drawing/2014/main" id="{F1717D38-F5D0-659B-15AD-649DCCE9E316}"/>
                  </a:ext>
                </a:extLst>
              </p:cNvPr>
              <p:cNvGraphicFramePr/>
              <p:nvPr>
                <p:extLst>
                  <p:ext uri="{D42A27DB-BD31-4B8C-83A1-F6EECF244321}">
                    <p14:modId xmlns:p14="http://schemas.microsoft.com/office/powerpoint/2010/main" val="3535806739"/>
                  </p:ext>
                </p:extLst>
              </p:nvPr>
            </p:nvGraphicFramePr>
            <p:xfrm>
              <a:off x="188625" y="2003619"/>
              <a:ext cx="3609975" cy="2344103"/>
            </p:xfrm>
            <a:graphic>
              <a:graphicData uri="http://schemas.microsoft.com/office/drawing/2014/chartex">
                <cx:chart xmlns:cx="http://schemas.microsoft.com/office/drawing/2014/chartex" xmlns:r="http://schemas.openxmlformats.org/officeDocument/2006/relationships" r:id="rId2"/>
              </a:graphicData>
            </a:graphic>
          </p:graphicFrame>
        </mc:Choice>
        <mc:Fallback>
          <p:pic>
            <p:nvPicPr>
              <p:cNvPr id="5" name="Chart 4">
                <a:extLst>
                  <a:ext uri="{FF2B5EF4-FFF2-40B4-BE49-F238E27FC236}">
                    <a16:creationId xmlns:a16="http://schemas.microsoft.com/office/drawing/2014/main" id="{F1717D38-F5D0-659B-15AD-649DCCE9E316}"/>
                  </a:ext>
                </a:extLst>
              </p:cNvPr>
              <p:cNvPicPr>
                <a:picLocks noGrp="1" noRot="1" noChangeAspect="1" noMove="1" noResize="1" noEditPoints="1" noAdjustHandles="1" noChangeArrowheads="1" noChangeShapeType="1"/>
              </p:cNvPicPr>
              <p:nvPr/>
            </p:nvPicPr>
            <p:blipFill>
              <a:blip r:embed="rId3"/>
              <a:stretch>
                <a:fillRect/>
              </a:stretch>
            </p:blipFill>
            <p:spPr>
              <a:xfrm>
                <a:off x="188625" y="2003619"/>
                <a:ext cx="3609975" cy="2344103"/>
              </a:xfrm>
              <a:prstGeom prst="rect">
                <a:avLst/>
              </a:prstGeom>
            </p:spPr>
          </p:pic>
        </mc:Fallback>
      </mc:AlternateContent>
      <mc:AlternateContent xmlns:mc="http://schemas.openxmlformats.org/markup-compatibility/2006">
        <mc:Choice xmlns:cx1="http://schemas.microsoft.com/office/drawing/2015/9/8/chartex" Requires="cx1">
          <p:graphicFrame>
            <p:nvGraphicFramePr>
              <p:cNvPr id="6" name="Chart 5">
                <a:extLst>
                  <a:ext uri="{FF2B5EF4-FFF2-40B4-BE49-F238E27FC236}">
                    <a16:creationId xmlns:a16="http://schemas.microsoft.com/office/drawing/2014/main" id="{BAD91575-273B-2B0F-D900-0723407C8917}"/>
                  </a:ext>
                </a:extLst>
              </p:cNvPr>
              <p:cNvGraphicFramePr/>
              <p:nvPr>
                <p:extLst>
                  <p:ext uri="{D42A27DB-BD31-4B8C-83A1-F6EECF244321}">
                    <p14:modId xmlns:p14="http://schemas.microsoft.com/office/powerpoint/2010/main" val="2541893992"/>
                  </p:ext>
                </p:extLst>
              </p:nvPr>
            </p:nvGraphicFramePr>
            <p:xfrm>
              <a:off x="4046827" y="2005334"/>
              <a:ext cx="3609975" cy="2342388"/>
            </p:xfrm>
            <a:graphic>
              <a:graphicData uri="http://schemas.microsoft.com/office/drawing/2014/chartex">
                <cx:chart xmlns:cx="http://schemas.microsoft.com/office/drawing/2014/chartex" xmlns:r="http://schemas.openxmlformats.org/officeDocument/2006/relationships" r:id="rId4"/>
              </a:graphicData>
            </a:graphic>
          </p:graphicFrame>
        </mc:Choice>
        <mc:Fallback>
          <p:pic>
            <p:nvPicPr>
              <p:cNvPr id="6" name="Chart 5">
                <a:extLst>
                  <a:ext uri="{FF2B5EF4-FFF2-40B4-BE49-F238E27FC236}">
                    <a16:creationId xmlns:a16="http://schemas.microsoft.com/office/drawing/2014/main" id="{BAD91575-273B-2B0F-D900-0723407C8917}"/>
                  </a:ext>
                </a:extLst>
              </p:cNvPr>
              <p:cNvPicPr>
                <a:picLocks noGrp="1" noRot="1" noChangeAspect="1" noMove="1" noResize="1" noEditPoints="1" noAdjustHandles="1" noChangeArrowheads="1" noChangeShapeType="1"/>
              </p:cNvPicPr>
              <p:nvPr/>
            </p:nvPicPr>
            <p:blipFill>
              <a:blip r:embed="rId5"/>
              <a:stretch>
                <a:fillRect/>
              </a:stretch>
            </p:blipFill>
            <p:spPr>
              <a:xfrm>
                <a:off x="4046827" y="2005334"/>
                <a:ext cx="3609975" cy="2342388"/>
              </a:xfrm>
              <a:prstGeom prst="rect">
                <a:avLst/>
              </a:prstGeom>
            </p:spPr>
          </p:pic>
        </mc:Fallback>
      </mc:AlternateContent>
      <mc:AlternateContent xmlns:mc="http://schemas.openxmlformats.org/markup-compatibility/2006">
        <mc:Choice xmlns:cx1="http://schemas.microsoft.com/office/drawing/2015/9/8/chartex" Requires="cx1">
          <p:graphicFrame>
            <p:nvGraphicFramePr>
              <p:cNvPr id="7" name="Chart 6">
                <a:extLst>
                  <a:ext uri="{FF2B5EF4-FFF2-40B4-BE49-F238E27FC236}">
                    <a16:creationId xmlns:a16="http://schemas.microsoft.com/office/drawing/2014/main" id="{616583FC-5EEE-53BA-069F-1A3E9A9B8315}"/>
                  </a:ext>
                </a:extLst>
              </p:cNvPr>
              <p:cNvGraphicFramePr/>
              <p:nvPr>
                <p:extLst>
                  <p:ext uri="{D42A27DB-BD31-4B8C-83A1-F6EECF244321}">
                    <p14:modId xmlns:p14="http://schemas.microsoft.com/office/powerpoint/2010/main" val="1630327920"/>
                  </p:ext>
                </p:extLst>
              </p:nvPr>
            </p:nvGraphicFramePr>
            <p:xfrm>
              <a:off x="7745659" y="2121778"/>
              <a:ext cx="3609975" cy="2342388"/>
            </p:xfrm>
            <a:graphic>
              <a:graphicData uri="http://schemas.microsoft.com/office/drawing/2014/chartex">
                <cx:chart xmlns:cx="http://schemas.microsoft.com/office/drawing/2014/chartex" xmlns:r="http://schemas.openxmlformats.org/officeDocument/2006/relationships" r:id="rId6"/>
              </a:graphicData>
            </a:graphic>
          </p:graphicFrame>
        </mc:Choice>
        <mc:Fallback>
          <p:pic>
            <p:nvPicPr>
              <p:cNvPr id="7" name="Chart 6">
                <a:extLst>
                  <a:ext uri="{FF2B5EF4-FFF2-40B4-BE49-F238E27FC236}">
                    <a16:creationId xmlns:a16="http://schemas.microsoft.com/office/drawing/2014/main" id="{616583FC-5EEE-53BA-069F-1A3E9A9B8315}"/>
                  </a:ext>
                </a:extLst>
              </p:cNvPr>
              <p:cNvPicPr>
                <a:picLocks noGrp="1" noRot="1" noChangeAspect="1" noMove="1" noResize="1" noEditPoints="1" noAdjustHandles="1" noChangeArrowheads="1" noChangeShapeType="1"/>
              </p:cNvPicPr>
              <p:nvPr/>
            </p:nvPicPr>
            <p:blipFill>
              <a:blip r:embed="rId7"/>
              <a:stretch>
                <a:fillRect/>
              </a:stretch>
            </p:blipFill>
            <p:spPr>
              <a:xfrm>
                <a:off x="7745659" y="2121778"/>
                <a:ext cx="3609975" cy="2342388"/>
              </a:xfrm>
              <a:prstGeom prst="rect">
                <a:avLst/>
              </a:prstGeom>
            </p:spPr>
          </p:pic>
        </mc:Fallback>
      </mc:AlternateContent>
      <p:sp>
        <p:nvSpPr>
          <p:cNvPr id="8" name="TextBox 7">
            <a:extLst>
              <a:ext uri="{FF2B5EF4-FFF2-40B4-BE49-F238E27FC236}">
                <a16:creationId xmlns:a16="http://schemas.microsoft.com/office/drawing/2014/main" id="{84BAD65F-DEA6-9A9D-8C15-777554B306FE}"/>
              </a:ext>
            </a:extLst>
          </p:cNvPr>
          <p:cNvSpPr txBox="1"/>
          <p:nvPr/>
        </p:nvSpPr>
        <p:spPr>
          <a:xfrm>
            <a:off x="379098" y="4809859"/>
            <a:ext cx="11386804" cy="954107"/>
          </a:xfrm>
          <a:prstGeom prst="rect">
            <a:avLst/>
          </a:prstGeom>
          <a:noFill/>
        </p:spPr>
        <p:txBody>
          <a:bodyPr wrap="square" rtlCol="0">
            <a:spAutoFit/>
          </a:bodyPr>
          <a:lstStyle/>
          <a:p>
            <a:r>
              <a:rPr lang="en-GB" sz="1400" dirty="0"/>
              <a:t>Performance of Cas12a CDS variants when targeting three barley genes simultaneously. 20 T0 plants were screened for each CDS by PCR and Illumina sequencing at each of the three gene target sites. The percentage of mutant alleles detected for each plant in the three genes are plotted: Median indicated by horizontal bar, mean with an X, boxes contain the first and third quartiles, whiskers extend to a maximum 1.5 times the interquartile range beyond which outliers are marked with a dot.</a:t>
            </a:r>
          </a:p>
        </p:txBody>
      </p:sp>
      <p:sp>
        <p:nvSpPr>
          <p:cNvPr id="9" name="TextBox 8">
            <a:extLst>
              <a:ext uri="{FF2B5EF4-FFF2-40B4-BE49-F238E27FC236}">
                <a16:creationId xmlns:a16="http://schemas.microsoft.com/office/drawing/2014/main" id="{3A5969B0-5BF7-BB69-8E84-1509A8DBEE81}"/>
              </a:ext>
            </a:extLst>
          </p:cNvPr>
          <p:cNvSpPr txBox="1"/>
          <p:nvPr/>
        </p:nvSpPr>
        <p:spPr>
          <a:xfrm>
            <a:off x="1984711" y="1172150"/>
            <a:ext cx="8425127" cy="369332"/>
          </a:xfrm>
          <a:prstGeom prst="rect">
            <a:avLst/>
          </a:prstGeom>
          <a:noFill/>
        </p:spPr>
        <p:txBody>
          <a:bodyPr wrap="none" rtlCol="0">
            <a:spAutoFit/>
          </a:bodyPr>
          <a:lstStyle/>
          <a:p>
            <a:r>
              <a:rPr lang="en-GB" dirty="0"/>
              <a:t>Cas12a CDS comparison – percentage mutagenesis at 3 target genes plotted individually</a:t>
            </a:r>
          </a:p>
        </p:txBody>
      </p:sp>
    </p:spTree>
    <p:extLst>
      <p:ext uri="{BB962C8B-B14F-4D97-AF65-F5344CB8AC3E}">
        <p14:creationId xmlns:p14="http://schemas.microsoft.com/office/powerpoint/2010/main" val="11368092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106</Words>
  <Application>Microsoft Office PowerPoint</Application>
  <PresentationFormat>Widescreen</PresentationFormat>
  <Paragraphs>6</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 Lawrenson (JIC)</dc:creator>
  <cp:lastModifiedBy>Tom Lawrenson (JIC)</cp:lastModifiedBy>
  <cp:revision>1</cp:revision>
  <dcterms:created xsi:type="dcterms:W3CDTF">2024-02-21T14:54:43Z</dcterms:created>
  <dcterms:modified xsi:type="dcterms:W3CDTF">2024-02-21T14:55:26Z</dcterms:modified>
</cp:coreProperties>
</file>