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24D2-2301-B197-3529-33B7CC2F1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D4400-3594-3018-1C6C-912E510AE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175D0-4741-DF67-C458-9EF329F96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4678A-5CCB-4EAF-27A7-486D007A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176B0-6435-375A-1A03-F619CC5E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45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01DC0-1F0A-74B5-7C4F-6099F4AAE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F814F-FAA7-4C0B-EEC2-C5D8DC4F3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CD5DF-241B-C9D5-9035-B19B61CE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492EE-3421-61CB-0676-718B20C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09EF3-42D0-A3B4-6D18-9B1AD3323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17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6536-2650-D575-CFF2-830D0923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D12A1-0899-3834-D3B4-6AB954D5C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26930-D3AC-0897-38A5-23F53CE72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38AB9-5E3D-5E08-1BBC-214106A9D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2A2E2-BBC0-76B7-2073-816081E1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59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DAA4-07CC-8015-3B12-F951DFEA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9B40F-0DF9-1992-B77A-BDFCE7C48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4276D-3A36-C6E1-4F40-D7D12DD6A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95BB7-8E80-B342-4F8F-69A190B5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12D11-B928-7CAF-F804-11F23A55B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0DD9C-E849-957F-7381-38462341D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98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F92A6-27A9-D1ED-8A0B-6A00121AA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289CB-E37F-34DB-219D-B7C755212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F9365-1401-8F2F-F3EB-35B9FD602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C2F437-094D-7CD9-224E-5BBE7EC87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6AB5E-C743-3A07-A515-F4C352E53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E96DD-B8C3-C4BE-97AF-AC4439F5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CBEA5-3F0A-0947-B393-E79FC7C30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40011E-8D11-F5FD-33CA-3C538030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39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FC6F-5A58-48B0-9F07-83574632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1C81D5-8989-4BD9-04EE-C9EE32438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55DA5-4A82-D069-AB49-10B8BCFC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0982A-ABC9-B09C-ABDE-1989FB2F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86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9AE191-906F-B30E-B42C-174E7CBB3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78A717-1AE7-9049-CC48-BCBE15BD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111B6-A79F-9382-3F78-2E30E405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09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55FF-694A-F37E-633E-79CAF9153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0AC4E-285D-A56D-FB25-C2491ABD2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72C42-2545-A7F6-7A4E-B3600534B5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9393D-6F47-BFDF-DBA2-440C6383A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266A5-49DD-3700-38E9-CAF0A24FA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78309-A2D1-EC46-CF08-C0FAACB7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51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E6B08-29C2-CCF8-9CBE-79C50E8C0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C27369-CD4E-4E41-AA80-D0AA6D5A3E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2A34D-8B53-2AD0-F3E7-56E91753D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52D32-25C5-02FF-C60C-95141F96B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64730-921E-CD7B-B6F3-88880CEC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6F587-4B21-2533-58EA-53D3B16E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62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54BE7-B944-C0D4-819C-CFAECF5E7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9F23E-877E-1E2F-EE9E-94313B8BD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F46CE-2F5D-0F88-93FC-EBE8D1C79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20213-CE71-D904-3653-E36DB30E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F66E-A85F-6519-AA49-949ED882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61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770CF-68D2-44D0-E576-EE6A8C565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AAE2C4-69A9-294C-3A03-3BC4E36EB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2787D-E7D2-BDB8-2601-089001C85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08390-F897-77B2-C431-E419531D5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C4D02-25BA-6842-BA42-27EAAE22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09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F9ED26-BBBC-481B-1498-9C03ABDC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2FD07-36DC-7796-42BC-6FEA236FB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FC094-80FC-E5EB-ABD6-3928902F0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6CA56-0CA0-49B9-BEDF-6D7FEE659EEB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4D627-BAE1-6F8C-938B-0C66D2C79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3B70D-B3B2-47CC-34E2-2B59C191C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B5D8A-C601-4AEA-840A-A7CC1AC1A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9491B3-6406-7F83-BB5B-83B156F53930}"/>
              </a:ext>
            </a:extLst>
          </p:cNvPr>
          <p:cNvSpPr txBox="1"/>
          <p:nvPr/>
        </p:nvSpPr>
        <p:spPr>
          <a:xfrm>
            <a:off x="304353" y="635088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14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23FB03-9A31-23EC-3FCB-96C36D9FE7BF}"/>
              </a:ext>
            </a:extLst>
          </p:cNvPr>
          <p:cNvCxnSpPr>
            <a:cxnSpLocks/>
            <a:stCxn id="13" idx="3"/>
            <a:endCxn id="22" idx="1"/>
          </p:cNvCxnSpPr>
          <p:nvPr/>
        </p:nvCxnSpPr>
        <p:spPr>
          <a:xfrm>
            <a:off x="8052487" y="2688756"/>
            <a:ext cx="62040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FE93646-C2A4-FDF4-7B7A-EC512A3E145A}"/>
              </a:ext>
            </a:extLst>
          </p:cNvPr>
          <p:cNvSpPr/>
          <p:nvPr/>
        </p:nvSpPr>
        <p:spPr>
          <a:xfrm>
            <a:off x="3671179" y="2532156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8E726C-013F-0483-F16F-4395C2FCB2E2}"/>
              </a:ext>
            </a:extLst>
          </p:cNvPr>
          <p:cNvSpPr/>
          <p:nvPr/>
        </p:nvSpPr>
        <p:spPr>
          <a:xfrm>
            <a:off x="4031125" y="2532156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3A2BF6-DFEA-F30A-6786-5E14B23020EA}"/>
              </a:ext>
            </a:extLst>
          </p:cNvPr>
          <p:cNvSpPr/>
          <p:nvPr/>
        </p:nvSpPr>
        <p:spPr>
          <a:xfrm>
            <a:off x="4445242" y="2532156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2A9CF-A642-768F-2B51-1755084876A5}"/>
              </a:ext>
            </a:extLst>
          </p:cNvPr>
          <p:cNvSpPr/>
          <p:nvPr/>
        </p:nvSpPr>
        <p:spPr>
          <a:xfrm>
            <a:off x="4769092" y="2532156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B23BEF-CE44-1076-9E30-CDF11DD88AFE}"/>
              </a:ext>
            </a:extLst>
          </p:cNvPr>
          <p:cNvSpPr/>
          <p:nvPr/>
        </p:nvSpPr>
        <p:spPr>
          <a:xfrm>
            <a:off x="6251280" y="2532156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FA68D8-CA20-4EFB-895C-B95D4ED0E73F}"/>
              </a:ext>
            </a:extLst>
          </p:cNvPr>
          <p:cNvSpPr/>
          <p:nvPr/>
        </p:nvSpPr>
        <p:spPr>
          <a:xfrm>
            <a:off x="6665397" y="2532156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B8D5A0-47BE-3828-2E93-19008A028FBB}"/>
              </a:ext>
            </a:extLst>
          </p:cNvPr>
          <p:cNvSpPr/>
          <p:nvPr/>
        </p:nvSpPr>
        <p:spPr>
          <a:xfrm>
            <a:off x="6989247" y="2532156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B702E0-8EA1-F036-E3C2-907A7E02BD39}"/>
              </a:ext>
            </a:extLst>
          </p:cNvPr>
          <p:cNvSpPr/>
          <p:nvPr/>
        </p:nvSpPr>
        <p:spPr>
          <a:xfrm>
            <a:off x="7990006" y="25321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1B4055-F4A6-064C-1FDE-484E90A85A5A}"/>
              </a:ext>
            </a:extLst>
          </p:cNvPr>
          <p:cNvSpPr/>
          <p:nvPr/>
        </p:nvSpPr>
        <p:spPr>
          <a:xfrm>
            <a:off x="7540847" y="2532156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09EBE7-3A7E-09E1-E6DE-554411F7EDAA}"/>
              </a:ext>
            </a:extLst>
          </p:cNvPr>
          <p:cNvSpPr/>
          <p:nvPr/>
        </p:nvSpPr>
        <p:spPr>
          <a:xfrm>
            <a:off x="5771516" y="25321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94049A-ED8C-4F39-5D80-5A8A0C7C98BD}"/>
              </a:ext>
            </a:extLst>
          </p:cNvPr>
          <p:cNvSpPr/>
          <p:nvPr/>
        </p:nvSpPr>
        <p:spPr>
          <a:xfrm>
            <a:off x="5322357" y="2532156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AD13E2-55C0-4709-91AB-2D0805B750D5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5833997" y="2688756"/>
            <a:ext cx="71672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3629DAB-A2DE-F0A4-609A-70267207463C}"/>
              </a:ext>
            </a:extLst>
          </p:cNvPr>
          <p:cNvSpPr/>
          <p:nvPr/>
        </p:nvSpPr>
        <p:spPr>
          <a:xfrm>
            <a:off x="5905669" y="2532156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19" name="Arrow: Bent 18">
            <a:extLst>
              <a:ext uri="{FF2B5EF4-FFF2-40B4-BE49-F238E27FC236}">
                <a16:creationId xmlns:a16="http://schemas.microsoft.com/office/drawing/2014/main" id="{8A2036D7-05AC-C716-13AF-5835BC9BCD96}"/>
              </a:ext>
            </a:extLst>
          </p:cNvPr>
          <p:cNvSpPr/>
          <p:nvPr/>
        </p:nvSpPr>
        <p:spPr>
          <a:xfrm>
            <a:off x="3981326" y="219113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Arrow: Bent 19">
            <a:extLst>
              <a:ext uri="{FF2B5EF4-FFF2-40B4-BE49-F238E27FC236}">
                <a16:creationId xmlns:a16="http://schemas.microsoft.com/office/drawing/2014/main" id="{8F2454A7-08B5-D6EF-FFD1-8FC331431521}"/>
              </a:ext>
            </a:extLst>
          </p:cNvPr>
          <p:cNvSpPr/>
          <p:nvPr/>
        </p:nvSpPr>
        <p:spPr>
          <a:xfrm>
            <a:off x="6228095" y="2190401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07BAB1-E527-254B-DE8C-EAD2912E3C06}"/>
              </a:ext>
            </a:extLst>
          </p:cNvPr>
          <p:cNvSpPr/>
          <p:nvPr/>
        </p:nvSpPr>
        <p:spPr>
          <a:xfrm>
            <a:off x="10240851" y="2532156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EE19A1-676A-094A-D2F4-E8A74463D372}"/>
              </a:ext>
            </a:extLst>
          </p:cNvPr>
          <p:cNvSpPr/>
          <p:nvPr/>
        </p:nvSpPr>
        <p:spPr>
          <a:xfrm>
            <a:off x="8114527" y="2532156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8DF284-7886-21D7-4693-2C37B82D8309}"/>
              </a:ext>
            </a:extLst>
          </p:cNvPr>
          <p:cNvSpPr/>
          <p:nvPr/>
        </p:nvSpPr>
        <p:spPr>
          <a:xfrm>
            <a:off x="8520017" y="2532156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BD3FD-86D5-A2B6-3C49-E7D9FD869611}"/>
              </a:ext>
            </a:extLst>
          </p:cNvPr>
          <p:cNvSpPr/>
          <p:nvPr/>
        </p:nvSpPr>
        <p:spPr>
          <a:xfrm>
            <a:off x="8934134" y="2532156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195054-9265-371C-6F4B-3008D8160F57}"/>
              </a:ext>
            </a:extLst>
          </p:cNvPr>
          <p:cNvSpPr/>
          <p:nvPr/>
        </p:nvSpPr>
        <p:spPr>
          <a:xfrm>
            <a:off x="9257984" y="2532156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3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8C21883-46B1-AD2A-A628-57E6E5609027}"/>
              </a:ext>
            </a:extLst>
          </p:cNvPr>
          <p:cNvSpPr/>
          <p:nvPr/>
        </p:nvSpPr>
        <p:spPr>
          <a:xfrm>
            <a:off x="9791692" y="2532156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E1077D7-7299-FB9F-697A-ECA59FB7705C}"/>
              </a:ext>
            </a:extLst>
          </p:cNvPr>
          <p:cNvCxnSpPr>
            <a:cxnSpLocks/>
          </p:cNvCxnSpPr>
          <p:nvPr/>
        </p:nvCxnSpPr>
        <p:spPr>
          <a:xfrm>
            <a:off x="10404848" y="2532156"/>
            <a:ext cx="14213" cy="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row: Bent 27">
            <a:extLst>
              <a:ext uri="{FF2B5EF4-FFF2-40B4-BE49-F238E27FC236}">
                <a16:creationId xmlns:a16="http://schemas.microsoft.com/office/drawing/2014/main" id="{DDBEA7E8-4A83-B74D-FAB0-E88A2C8CC2D0}"/>
              </a:ext>
            </a:extLst>
          </p:cNvPr>
          <p:cNvSpPr/>
          <p:nvPr/>
        </p:nvSpPr>
        <p:spPr>
          <a:xfrm>
            <a:off x="8484100" y="218955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ED2E86-B0EB-ED76-2052-3B00C0DD3485}"/>
              </a:ext>
            </a:extLst>
          </p:cNvPr>
          <p:cNvSpPr/>
          <p:nvPr/>
        </p:nvSpPr>
        <p:spPr>
          <a:xfrm>
            <a:off x="3682171" y="3356254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ADF0460-3B42-6646-1BB2-9E078F4D695A}"/>
              </a:ext>
            </a:extLst>
          </p:cNvPr>
          <p:cNvSpPr/>
          <p:nvPr/>
        </p:nvSpPr>
        <p:spPr>
          <a:xfrm>
            <a:off x="4042117" y="3356254"/>
            <a:ext cx="495757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C3FE45C-C660-91B9-626E-539815AEEB78}"/>
              </a:ext>
            </a:extLst>
          </p:cNvPr>
          <p:cNvSpPr/>
          <p:nvPr/>
        </p:nvSpPr>
        <p:spPr>
          <a:xfrm>
            <a:off x="4536064" y="335625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91F369-E898-0757-2603-EB227CE5A4EE}"/>
              </a:ext>
            </a:extLst>
          </p:cNvPr>
          <p:cNvSpPr/>
          <p:nvPr/>
        </p:nvSpPr>
        <p:spPr>
          <a:xfrm>
            <a:off x="4857202" y="3356254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3DC1F4-7A03-489C-EA98-0AD49D37CEFD}"/>
              </a:ext>
            </a:extLst>
          </p:cNvPr>
          <p:cNvSpPr/>
          <p:nvPr/>
        </p:nvSpPr>
        <p:spPr>
          <a:xfrm>
            <a:off x="5749455" y="3356254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4" name="Arrow: Bent 33">
            <a:extLst>
              <a:ext uri="{FF2B5EF4-FFF2-40B4-BE49-F238E27FC236}">
                <a16:creationId xmlns:a16="http://schemas.microsoft.com/office/drawing/2014/main" id="{0BE33F0E-5709-E710-9D0D-89336C3BEDCE}"/>
              </a:ext>
            </a:extLst>
          </p:cNvPr>
          <p:cNvSpPr/>
          <p:nvPr/>
        </p:nvSpPr>
        <p:spPr>
          <a:xfrm>
            <a:off x="3996564" y="301254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B86F4BC-D379-12B7-43AB-D7C29FF57D41}"/>
              </a:ext>
            </a:extLst>
          </p:cNvPr>
          <p:cNvSpPr/>
          <p:nvPr/>
        </p:nvSpPr>
        <p:spPr>
          <a:xfrm>
            <a:off x="5414079" y="335625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2E8017-F66C-8BC3-71EB-039539757EBD}"/>
              </a:ext>
            </a:extLst>
          </p:cNvPr>
          <p:cNvSpPr/>
          <p:nvPr/>
        </p:nvSpPr>
        <p:spPr>
          <a:xfrm>
            <a:off x="5921523" y="3356254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FC3AEC-21CA-87BE-76C7-48328095A648}"/>
              </a:ext>
            </a:extLst>
          </p:cNvPr>
          <p:cNvSpPr/>
          <p:nvPr/>
        </p:nvSpPr>
        <p:spPr>
          <a:xfrm>
            <a:off x="6281469" y="3356254"/>
            <a:ext cx="495757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A30D951-F16A-E552-E0BA-BCA74613C9B8}"/>
              </a:ext>
            </a:extLst>
          </p:cNvPr>
          <p:cNvSpPr/>
          <p:nvPr/>
        </p:nvSpPr>
        <p:spPr>
          <a:xfrm>
            <a:off x="6775416" y="335625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DFDB55D-2388-663A-FC57-0D42C27DA061}"/>
              </a:ext>
            </a:extLst>
          </p:cNvPr>
          <p:cNvSpPr/>
          <p:nvPr/>
        </p:nvSpPr>
        <p:spPr>
          <a:xfrm>
            <a:off x="7096554" y="3356254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2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60736BF-EFEB-6667-8EC8-544AC279BE8E}"/>
              </a:ext>
            </a:extLst>
          </p:cNvPr>
          <p:cNvSpPr/>
          <p:nvPr/>
        </p:nvSpPr>
        <p:spPr>
          <a:xfrm>
            <a:off x="7988807" y="3356254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92D8A83-7735-247E-49C1-9EE44AF07E88}"/>
              </a:ext>
            </a:extLst>
          </p:cNvPr>
          <p:cNvSpPr/>
          <p:nvPr/>
        </p:nvSpPr>
        <p:spPr>
          <a:xfrm>
            <a:off x="7653431" y="335625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998F334-6974-E54B-D315-16BBE0C93B6E}"/>
              </a:ext>
            </a:extLst>
          </p:cNvPr>
          <p:cNvSpPr/>
          <p:nvPr/>
        </p:nvSpPr>
        <p:spPr>
          <a:xfrm>
            <a:off x="8117425" y="3356254"/>
            <a:ext cx="348954" cy="31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91F51A4-F23D-41CC-C599-A944E6CF3C56}"/>
              </a:ext>
            </a:extLst>
          </p:cNvPr>
          <p:cNvSpPr/>
          <p:nvPr/>
        </p:nvSpPr>
        <p:spPr>
          <a:xfrm>
            <a:off x="8477371" y="3356254"/>
            <a:ext cx="495757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5BABA99-66F9-5F95-82BF-15EAC2D8DC1F}"/>
              </a:ext>
            </a:extLst>
          </p:cNvPr>
          <p:cNvSpPr/>
          <p:nvPr/>
        </p:nvSpPr>
        <p:spPr>
          <a:xfrm>
            <a:off x="8971318" y="335625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33AA8A-53EA-3621-5C9B-E054A3A2A9B7}"/>
              </a:ext>
            </a:extLst>
          </p:cNvPr>
          <p:cNvSpPr/>
          <p:nvPr/>
        </p:nvSpPr>
        <p:spPr>
          <a:xfrm>
            <a:off x="9292456" y="3356254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02A77F2-F615-F093-1E90-10F085D573F3}"/>
              </a:ext>
            </a:extLst>
          </p:cNvPr>
          <p:cNvSpPr/>
          <p:nvPr/>
        </p:nvSpPr>
        <p:spPr>
          <a:xfrm>
            <a:off x="10184709" y="3356254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4B693CD-101D-EFDB-6BF2-8C32C4C21A46}"/>
              </a:ext>
            </a:extLst>
          </p:cNvPr>
          <p:cNvSpPr/>
          <p:nvPr/>
        </p:nvSpPr>
        <p:spPr>
          <a:xfrm>
            <a:off x="9849333" y="3356254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8" name="Arrow: Bent 47">
            <a:extLst>
              <a:ext uri="{FF2B5EF4-FFF2-40B4-BE49-F238E27FC236}">
                <a16:creationId xmlns:a16="http://schemas.microsoft.com/office/drawing/2014/main" id="{CB99DB48-E4DE-7277-DAAF-3959DCE26519}"/>
              </a:ext>
            </a:extLst>
          </p:cNvPr>
          <p:cNvSpPr/>
          <p:nvPr/>
        </p:nvSpPr>
        <p:spPr>
          <a:xfrm>
            <a:off x="6234507" y="301254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9" name="Arrow: Bent 48">
            <a:extLst>
              <a:ext uri="{FF2B5EF4-FFF2-40B4-BE49-F238E27FC236}">
                <a16:creationId xmlns:a16="http://schemas.microsoft.com/office/drawing/2014/main" id="{CF315ADB-B639-A54B-2019-69D0BE47C017}"/>
              </a:ext>
            </a:extLst>
          </p:cNvPr>
          <p:cNvSpPr/>
          <p:nvPr/>
        </p:nvSpPr>
        <p:spPr>
          <a:xfrm>
            <a:off x="8431149" y="3001956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FFD968F-01D2-F5F1-7F3B-56F5E4C9D2A8}"/>
              </a:ext>
            </a:extLst>
          </p:cNvPr>
          <p:cNvCxnSpPr>
            <a:cxnSpLocks/>
            <a:stCxn id="33" idx="3"/>
            <a:endCxn id="36" idx="1"/>
          </p:cNvCxnSpPr>
          <p:nvPr/>
        </p:nvCxnSpPr>
        <p:spPr>
          <a:xfrm>
            <a:off x="5811936" y="3512854"/>
            <a:ext cx="10958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B16456-77F5-5BCB-7A5C-61DBF638858F}"/>
              </a:ext>
            </a:extLst>
          </p:cNvPr>
          <p:cNvCxnSpPr>
            <a:cxnSpLocks/>
            <a:stCxn id="40" idx="3"/>
            <a:endCxn id="42" idx="1"/>
          </p:cNvCxnSpPr>
          <p:nvPr/>
        </p:nvCxnSpPr>
        <p:spPr>
          <a:xfrm>
            <a:off x="8051288" y="3512854"/>
            <a:ext cx="661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B729FC8-2A45-A5ED-FB01-039188031E69}"/>
              </a:ext>
            </a:extLst>
          </p:cNvPr>
          <p:cNvCxnSpPr>
            <a:cxnSpLocks/>
          </p:cNvCxnSpPr>
          <p:nvPr/>
        </p:nvCxnSpPr>
        <p:spPr>
          <a:xfrm>
            <a:off x="3623345" y="3500794"/>
            <a:ext cx="554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1AFC9E4B-35C9-4BE3-D756-B85B98BA6E19}"/>
              </a:ext>
            </a:extLst>
          </p:cNvPr>
          <p:cNvSpPr/>
          <p:nvPr/>
        </p:nvSpPr>
        <p:spPr>
          <a:xfrm>
            <a:off x="2720473" y="2525263"/>
            <a:ext cx="866775" cy="313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341211-4D51-0601-3B80-AE76AD761374}"/>
              </a:ext>
            </a:extLst>
          </p:cNvPr>
          <p:cNvSpPr/>
          <p:nvPr/>
        </p:nvSpPr>
        <p:spPr>
          <a:xfrm>
            <a:off x="1119912" y="2525263"/>
            <a:ext cx="1600478" cy="313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At</a:t>
            </a:r>
            <a:r>
              <a:rPr lang="en-GB" sz="1100" dirty="0" err="1">
                <a:solidFill>
                  <a:schemeClr val="tx1"/>
                </a:solidFill>
              </a:rPr>
              <a:t>Cas12a+8int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1DBF01-D735-C3A9-F16B-8B1DCF50E12C}"/>
              </a:ext>
            </a:extLst>
          </p:cNvPr>
          <p:cNvSpPr/>
          <p:nvPr/>
        </p:nvSpPr>
        <p:spPr>
          <a:xfrm>
            <a:off x="576987" y="2525263"/>
            <a:ext cx="542925" cy="313200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56" name="Arrow: Bent 55">
            <a:extLst>
              <a:ext uri="{FF2B5EF4-FFF2-40B4-BE49-F238E27FC236}">
                <a16:creationId xmlns:a16="http://schemas.microsoft.com/office/drawing/2014/main" id="{225D998E-DB48-7A02-D06A-EA619C1D93DB}"/>
              </a:ext>
            </a:extLst>
          </p:cNvPr>
          <p:cNvSpPr/>
          <p:nvPr/>
        </p:nvSpPr>
        <p:spPr>
          <a:xfrm flipH="1">
            <a:off x="2302803" y="218821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3143CBB-F818-A275-1E45-065F8ACB7F16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3587248" y="2681863"/>
            <a:ext cx="884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C7529FF5-2255-DDC8-4C4C-8AF8D9698B9F}"/>
              </a:ext>
            </a:extLst>
          </p:cNvPr>
          <p:cNvSpPr/>
          <p:nvPr/>
        </p:nvSpPr>
        <p:spPr>
          <a:xfrm>
            <a:off x="2745578" y="3349734"/>
            <a:ext cx="866775" cy="313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7FE5F44-D742-5B5A-9723-BD1FFA0F80AA}"/>
              </a:ext>
            </a:extLst>
          </p:cNvPr>
          <p:cNvSpPr/>
          <p:nvPr/>
        </p:nvSpPr>
        <p:spPr>
          <a:xfrm>
            <a:off x="1145017" y="3349734"/>
            <a:ext cx="1600478" cy="313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At</a:t>
            </a:r>
            <a:r>
              <a:rPr lang="en-GB" sz="1100" dirty="0" err="1">
                <a:solidFill>
                  <a:schemeClr val="tx1"/>
                </a:solidFill>
              </a:rPr>
              <a:t>Cas12a+8int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E02B848-ACF3-EF38-B747-2AFEE5EEB49E}"/>
              </a:ext>
            </a:extLst>
          </p:cNvPr>
          <p:cNvSpPr/>
          <p:nvPr/>
        </p:nvSpPr>
        <p:spPr>
          <a:xfrm>
            <a:off x="602092" y="3349734"/>
            <a:ext cx="542925" cy="313200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61" name="Arrow: Bent 60">
            <a:extLst>
              <a:ext uri="{FF2B5EF4-FFF2-40B4-BE49-F238E27FC236}">
                <a16:creationId xmlns:a16="http://schemas.microsoft.com/office/drawing/2014/main" id="{D97AB7B4-1E25-2D3B-3FE8-C37454CB27DB}"/>
              </a:ext>
            </a:extLst>
          </p:cNvPr>
          <p:cNvSpPr/>
          <p:nvPr/>
        </p:nvSpPr>
        <p:spPr>
          <a:xfrm flipH="1">
            <a:off x="2327908" y="3012681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43F5355-3CB3-EF32-EF53-51714B568C8E}"/>
              </a:ext>
            </a:extLst>
          </p:cNvPr>
          <p:cNvSpPr txBox="1"/>
          <p:nvPr/>
        </p:nvSpPr>
        <p:spPr>
          <a:xfrm>
            <a:off x="10716124" y="2489085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FBD70B2-7CA8-B38D-97EB-04EC958B66A0}"/>
              </a:ext>
            </a:extLst>
          </p:cNvPr>
          <p:cNvSpPr txBox="1"/>
          <p:nvPr/>
        </p:nvSpPr>
        <p:spPr>
          <a:xfrm>
            <a:off x="10716124" y="3300122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A920D7-0AE7-A435-6B8B-A83F43F12797}"/>
              </a:ext>
            </a:extLst>
          </p:cNvPr>
          <p:cNvSpPr txBox="1"/>
          <p:nvPr/>
        </p:nvSpPr>
        <p:spPr>
          <a:xfrm>
            <a:off x="670208" y="5593208"/>
            <a:ext cx="10585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alibri (Body)"/>
              </a:rPr>
              <a:t>Constructs comparing V2 and V3 Cas12a guide architecture in barley. P-</a:t>
            </a:r>
            <a:r>
              <a:rPr lang="en-GB" sz="1000" i="1" dirty="0" err="1">
                <a:latin typeface="Calibri (Body)"/>
              </a:rPr>
              <a:t>Zm</a:t>
            </a:r>
            <a:r>
              <a:rPr lang="en-GB" sz="1000" dirty="0" err="1">
                <a:latin typeface="Calibri (Body)"/>
              </a:rPr>
              <a:t>Ubi</a:t>
            </a:r>
            <a:r>
              <a:rPr lang="en-GB" sz="1000" dirty="0">
                <a:latin typeface="Calibri (Body)"/>
              </a:rPr>
              <a:t> = </a:t>
            </a:r>
            <a:r>
              <a:rPr lang="en-GB" sz="1000" i="1" dirty="0" err="1">
                <a:latin typeface="Calibri (Body)"/>
              </a:rPr>
              <a:t>Zea</a:t>
            </a:r>
            <a:r>
              <a:rPr lang="en-GB" sz="1000" i="1" dirty="0">
                <a:latin typeface="Calibri (Body)"/>
              </a:rPr>
              <a:t> mays </a:t>
            </a:r>
            <a:r>
              <a:rPr lang="en-GB" sz="1000" dirty="0">
                <a:latin typeface="Calibri (Body)"/>
              </a:rPr>
              <a:t>ubiquitin promoter, tt</a:t>
            </a:r>
            <a:r>
              <a:rPr lang="en-GB" sz="1000" i="1" dirty="0">
                <a:latin typeface="Calibri (Body)"/>
              </a:rPr>
              <a:t>At</a:t>
            </a:r>
            <a:r>
              <a:rPr lang="en-GB" sz="1000" dirty="0">
                <a:latin typeface="Calibri (Body)"/>
              </a:rPr>
              <a:t>Cas12a+8int = temperature tolerant </a:t>
            </a:r>
            <a:r>
              <a:rPr lang="en-GB" sz="1000" i="1" dirty="0">
                <a:latin typeface="Calibri (Body)"/>
              </a:rPr>
              <a:t>Arabidopsis </a:t>
            </a:r>
            <a:r>
              <a:rPr lang="en-GB" sz="1000" dirty="0">
                <a:latin typeface="Calibri (Body)"/>
              </a:rPr>
              <a:t>codon optimised Cas12a CDS with 8 introns, T-Nos = Nopaline synthase terminator, </a:t>
            </a:r>
            <a:r>
              <a:rPr lang="en-GB" sz="1000" i="1" dirty="0">
                <a:latin typeface="Calibri (Body)"/>
              </a:rPr>
              <a:t>Ta</a:t>
            </a:r>
            <a:r>
              <a:rPr lang="en-GB" sz="1000" dirty="0">
                <a:latin typeface="Calibri (Body)"/>
              </a:rPr>
              <a:t>U6 = </a:t>
            </a:r>
            <a:r>
              <a:rPr lang="en-GB" sz="1000" i="1" dirty="0">
                <a:latin typeface="Calibri (Body)"/>
              </a:rPr>
              <a:t>Triticum aestivum </a:t>
            </a:r>
            <a:r>
              <a:rPr lang="en-GB" sz="1000" dirty="0">
                <a:latin typeface="Calibri (Body)"/>
              </a:rPr>
              <a:t>U6 promoter, </a:t>
            </a:r>
            <a:r>
              <a:rPr lang="en-GB" sz="1000" i="1" dirty="0">
                <a:latin typeface="Calibri (Body)"/>
              </a:rPr>
              <a:t>Ta</a:t>
            </a:r>
            <a:r>
              <a:rPr lang="en-GB" sz="1000" dirty="0">
                <a:latin typeface="Calibri (Body)"/>
              </a:rPr>
              <a:t>U3 =</a:t>
            </a:r>
            <a:r>
              <a:rPr lang="en-GB" sz="1000" i="1" dirty="0">
                <a:latin typeface="Calibri (Body)"/>
              </a:rPr>
              <a:t> Triticum aestivum </a:t>
            </a:r>
            <a:r>
              <a:rPr lang="en-GB" sz="1000" dirty="0">
                <a:latin typeface="Calibri (Body)"/>
              </a:rPr>
              <a:t>U3 promoter, DR =  short invariable 5’ region of guide, HH = Hammerhead ribozyme, HDV = hepatitis delta virus ribozyme, tRNA = tRNA sequence,  t = seven residues of thymidine terminator. </a:t>
            </a:r>
            <a:r>
              <a:rPr lang="en-GB" sz="1000" dirty="0">
                <a:effectLst/>
                <a:latin typeface="Calibri (Body)"/>
                <a:ea typeface="Calibri" panose="020F0502020204030204" pitchFamily="34" charset="0"/>
              </a:rPr>
              <a:t>Guides target </a:t>
            </a:r>
            <a:r>
              <a:rPr lang="en-GB" sz="1000" dirty="0">
                <a:effectLst/>
                <a:ea typeface="Calibri" panose="020F0502020204030204" pitchFamily="34" charset="0"/>
              </a:rPr>
              <a:t>chr6Hg0653951, chr7Hg0684671 and chr2Hg0138701</a:t>
            </a:r>
            <a:r>
              <a:rPr lang="en-GB" sz="1000" dirty="0">
                <a:effectLst/>
                <a:latin typeface="Calibri (Body)"/>
                <a:ea typeface="Calibri" panose="020F0502020204030204" pitchFamily="34" charset="0"/>
              </a:rPr>
              <a:t>.</a:t>
            </a:r>
            <a:r>
              <a:rPr lang="en-GB" sz="1000" dirty="0">
                <a:latin typeface="Calibri (Body)"/>
              </a:rPr>
              <a:t> Arrows indicate direction of transcription.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6649EDD-E021-92B2-48F8-273FFC9E9304}"/>
              </a:ext>
            </a:extLst>
          </p:cNvPr>
          <p:cNvSpPr txBox="1"/>
          <p:nvPr/>
        </p:nvSpPr>
        <p:spPr>
          <a:xfrm>
            <a:off x="3703060" y="717785"/>
            <a:ext cx="472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V2 &amp; V3 guide architecture comparison in barley</a:t>
            </a:r>
          </a:p>
        </p:txBody>
      </p:sp>
    </p:spTree>
    <p:extLst>
      <p:ext uri="{BB962C8B-B14F-4D97-AF65-F5344CB8AC3E}">
        <p14:creationId xmlns:p14="http://schemas.microsoft.com/office/powerpoint/2010/main" val="89933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Widescreen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(Body)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3</cp:revision>
  <dcterms:created xsi:type="dcterms:W3CDTF">2024-02-21T15:32:09Z</dcterms:created>
  <dcterms:modified xsi:type="dcterms:W3CDTF">2024-02-27T10:25:58Z</dcterms:modified>
</cp:coreProperties>
</file>