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50322-CC8B-EB53-804C-BDDC13F2B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806DF-07F9-0A2D-2E7B-C2C41C8C4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C4764-700E-F318-2037-ED2029E1D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B016F-C487-8564-A6E0-79159B7DC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4D28C-8296-6F10-0BE6-4B792FE05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94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270A6-9D0F-2AF1-2503-047B06AC5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7D559-C128-9AF2-26E9-ABB19E785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DE0C2-774F-D993-3D47-E34125982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2BFC3-7560-2EED-0EA5-8E349E98C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3E607-E7A0-8AEF-6A75-01A14FB9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33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EAFA3-762B-B1C7-43C8-342FD0B4E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16155-97EA-B0A7-7175-CB20A64AF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C23E9-0BAC-1166-BAF5-3961E1499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25215-75B1-0D5E-3261-EF92812C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BAAE3-1A42-E8F0-838B-3DA4F0CC2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46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820D9-4416-02FC-5469-EFF5448B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590F2-024C-96DE-2116-54007A22E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986376-392E-BC40-0503-E36035AF5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0D466D-AFE3-5DD2-9DBF-85214ED90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FF038-E55A-E221-B507-2F2DB46B2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B3977-F8A1-9AA4-6BD2-A93321CB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55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C1859-D282-4AB5-E6EB-F2F3B727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D4D3A0-7A9B-DA5B-5C65-36962F2E3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A0451-422D-B287-68A1-637926888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CCF3CA-BB8E-A0FE-1F6E-E12377316B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C5366C-6061-B1F4-ABFE-239CC79B57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035EF-235B-5DAF-587C-424CBF49A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19953C-E586-FD73-5AA9-E24C12E9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6877FD-DE19-AE0E-19CD-6BF499024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20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3CD2-B308-FFEF-F330-B618EDD8F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A2C1F0-E6FB-26C3-2F28-257A6FBE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AA258-676D-3F45-9D0F-DF89302F7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D86139-2437-E86D-3F1C-B6F0F40E8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769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A0C9C7-EDEE-E4F5-B91B-B71EE7E1F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BA0E5-B6C2-CEDE-432D-C95F1FA1B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4CF2-DC4B-B113-6D5D-D97F531A2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528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634F4-1DAA-696A-9BE9-F46EF443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D7178-B59D-4552-87C0-15D28AA39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31D62-9FC5-F5D4-9A4B-29C3E4636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8B8E9-249E-61FF-0F2F-266250796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C430C-350D-2596-7A1C-FEB429A7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9BCEF-5189-EF0F-DDA4-8AE5C764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75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7FFB2-F638-865C-C08E-881291FF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267FCF-F74D-3F10-5E99-E197CECF2B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83265-A698-8D87-F273-28F955457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BC94A-0C65-A12B-6E58-62E5B29AD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35EFBB-2483-EEC0-1C06-3B3B1F75A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CA0B0-ECF9-064A-DB8D-329DF69E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54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1DE7-5493-D7C7-5318-68C63A5AE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05D048-F110-9FE8-EB23-908724CE7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F9B56-FD8B-D856-186F-796A7C052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F7E15-507F-5744-19F7-FAF1E1579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B8786-C2B5-0347-BCA1-A7867849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11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3A45DB-C5F7-CBFC-55C3-6D6599BC0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10A5B-EFA7-154E-14C7-0FC06516C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C82C6-F72C-9707-0FEA-773F950C6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9F35C-56C3-380D-CC5E-066B6C646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CDA49-4E4D-B5D6-C191-EB712C751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19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24C27E-5601-A59E-82E7-2495BF06E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B6EC5-E8E5-D896-C21F-B0E9E5826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E08BE-0D53-4F4B-2940-7A7FA2439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3A31E-1B7A-44BD-9FD6-225D75532BDC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AA300-E24E-FC27-48E7-A80732E5B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B4483-F4EB-5EC2-5040-4885995077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66E93-ADD9-46FD-965E-13617F4AAC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220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921AB6-170E-0E3F-6FC0-D3ECD1215C7F}"/>
              </a:ext>
            </a:extLst>
          </p:cNvPr>
          <p:cNvSpPr/>
          <p:nvPr/>
        </p:nvSpPr>
        <p:spPr>
          <a:xfrm>
            <a:off x="3992938" y="1555653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>
                <a:solidFill>
                  <a:schemeClr val="tx1"/>
                </a:solidFill>
              </a:rPr>
              <a:t>Zm</a:t>
            </a:r>
            <a:r>
              <a:rPr lang="en-GB" sz="11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7136E9-F47E-5C26-9BB3-D1B508606185}"/>
              </a:ext>
            </a:extLst>
          </p:cNvPr>
          <p:cNvSpPr/>
          <p:nvPr/>
        </p:nvSpPr>
        <p:spPr>
          <a:xfrm>
            <a:off x="2392377" y="1555653"/>
            <a:ext cx="1600478" cy="314325"/>
          </a:xfrm>
          <a:prstGeom prst="rect">
            <a:avLst/>
          </a:prstGeom>
          <a:solidFill>
            <a:srgbClr val="CC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tt</a:t>
            </a:r>
            <a:r>
              <a:rPr lang="en-GB" sz="1100" i="1" dirty="0">
                <a:solidFill>
                  <a:schemeClr val="tx1"/>
                </a:solidFill>
              </a:rPr>
              <a:t>Hs</a:t>
            </a:r>
            <a:r>
              <a:rPr lang="en-GB" sz="1100" dirty="0">
                <a:solidFill>
                  <a:schemeClr val="tx1"/>
                </a:solidFill>
              </a:rPr>
              <a:t>Cas12a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1B771C-2861-E12B-63E0-4A752BF8D62A}"/>
              </a:ext>
            </a:extLst>
          </p:cNvPr>
          <p:cNvSpPr/>
          <p:nvPr/>
        </p:nvSpPr>
        <p:spPr>
          <a:xfrm>
            <a:off x="1849452" y="1555653"/>
            <a:ext cx="542925" cy="314325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004EBA-60F9-EDE8-9978-E782AA3FB048}"/>
              </a:ext>
            </a:extLst>
          </p:cNvPr>
          <p:cNvCxnSpPr>
            <a:cxnSpLocks/>
            <a:stCxn id="16" idx="3"/>
            <a:endCxn id="26" idx="1"/>
          </p:cNvCxnSpPr>
          <p:nvPr/>
        </p:nvCxnSpPr>
        <p:spPr>
          <a:xfrm>
            <a:off x="9296456" y="1712253"/>
            <a:ext cx="62040" cy="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: Bent 7">
            <a:extLst>
              <a:ext uri="{FF2B5EF4-FFF2-40B4-BE49-F238E27FC236}">
                <a16:creationId xmlns:a16="http://schemas.microsoft.com/office/drawing/2014/main" id="{BD6D75AB-35B4-70A7-1663-2A992B179B23}"/>
              </a:ext>
            </a:extLst>
          </p:cNvPr>
          <p:cNvSpPr/>
          <p:nvPr/>
        </p:nvSpPr>
        <p:spPr>
          <a:xfrm flipH="1">
            <a:off x="3572135" y="122085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09AEFB-9A38-54C0-FE7C-F2BA933D9CB4}"/>
              </a:ext>
            </a:extLst>
          </p:cNvPr>
          <p:cNvSpPr/>
          <p:nvPr/>
        </p:nvSpPr>
        <p:spPr>
          <a:xfrm>
            <a:off x="4915148" y="1555653"/>
            <a:ext cx="348954" cy="31432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F8D68A-F889-E196-0DDC-32D41CDBF5AF}"/>
              </a:ext>
            </a:extLst>
          </p:cNvPr>
          <p:cNvSpPr/>
          <p:nvPr/>
        </p:nvSpPr>
        <p:spPr>
          <a:xfrm>
            <a:off x="5275094" y="1555653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23A1A8-CA43-1D31-5638-E0397AA8887A}"/>
              </a:ext>
            </a:extLst>
          </p:cNvPr>
          <p:cNvSpPr/>
          <p:nvPr/>
        </p:nvSpPr>
        <p:spPr>
          <a:xfrm>
            <a:off x="5689211" y="155565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F0A567-2838-9241-2E80-E735BFF31AF4}"/>
              </a:ext>
            </a:extLst>
          </p:cNvPr>
          <p:cNvSpPr/>
          <p:nvPr/>
        </p:nvSpPr>
        <p:spPr>
          <a:xfrm>
            <a:off x="6013061" y="1555653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GW7T14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5E139C-6737-FA9C-AAE2-A7C2C65D241D}"/>
              </a:ext>
            </a:extLst>
          </p:cNvPr>
          <p:cNvSpPr/>
          <p:nvPr/>
        </p:nvSpPr>
        <p:spPr>
          <a:xfrm>
            <a:off x="7495249" y="1555653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9276E3-0FDC-7C32-859B-6C952D30E7BE}"/>
              </a:ext>
            </a:extLst>
          </p:cNvPr>
          <p:cNvSpPr/>
          <p:nvPr/>
        </p:nvSpPr>
        <p:spPr>
          <a:xfrm>
            <a:off x="7909366" y="155565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AB6B1D-B324-B00D-E1DC-CC3AB85EC73D}"/>
              </a:ext>
            </a:extLst>
          </p:cNvPr>
          <p:cNvSpPr/>
          <p:nvPr/>
        </p:nvSpPr>
        <p:spPr>
          <a:xfrm>
            <a:off x="8233216" y="1555653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GW7T13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509122-4549-B460-DEF0-940473570C99}"/>
              </a:ext>
            </a:extLst>
          </p:cNvPr>
          <p:cNvSpPr/>
          <p:nvPr/>
        </p:nvSpPr>
        <p:spPr>
          <a:xfrm>
            <a:off x="9233975" y="155565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06B2BE-FD28-2934-BC78-FD1B8134EDBA}"/>
              </a:ext>
            </a:extLst>
          </p:cNvPr>
          <p:cNvSpPr/>
          <p:nvPr/>
        </p:nvSpPr>
        <p:spPr>
          <a:xfrm>
            <a:off x="8784816" y="1555653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79EE75-9FFE-F433-A732-62C0BBDC8397}"/>
              </a:ext>
            </a:extLst>
          </p:cNvPr>
          <p:cNvSpPr/>
          <p:nvPr/>
        </p:nvSpPr>
        <p:spPr>
          <a:xfrm>
            <a:off x="7015485" y="155565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67C9D4-4EF9-776A-D2B1-E6CCCD0D2383}"/>
              </a:ext>
            </a:extLst>
          </p:cNvPr>
          <p:cNvSpPr/>
          <p:nvPr/>
        </p:nvSpPr>
        <p:spPr>
          <a:xfrm>
            <a:off x="6566326" y="1555653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FDE5EF4-39D1-A546-4637-2A780ED098D3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>
            <a:off x="4859713" y="1712816"/>
            <a:ext cx="554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6FDDD07-31D3-D48A-4A51-421B777440B4}"/>
              </a:ext>
            </a:extLst>
          </p:cNvPr>
          <p:cNvCxnSpPr>
            <a:cxnSpLocks/>
            <a:stCxn id="18" idx="3"/>
            <a:endCxn id="22" idx="1"/>
          </p:cNvCxnSpPr>
          <p:nvPr/>
        </p:nvCxnSpPr>
        <p:spPr>
          <a:xfrm>
            <a:off x="7077966" y="1712253"/>
            <a:ext cx="71672" cy="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013003D0-432E-B1FF-1D3D-7BACE3EEE319}"/>
              </a:ext>
            </a:extLst>
          </p:cNvPr>
          <p:cNvSpPr/>
          <p:nvPr/>
        </p:nvSpPr>
        <p:spPr>
          <a:xfrm>
            <a:off x="7149638" y="1555653"/>
            <a:ext cx="348954" cy="31432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23" name="Arrow: Bent 22">
            <a:extLst>
              <a:ext uri="{FF2B5EF4-FFF2-40B4-BE49-F238E27FC236}">
                <a16:creationId xmlns:a16="http://schemas.microsoft.com/office/drawing/2014/main" id="{393E5EA2-639C-4464-C02C-9D355EB23893}"/>
              </a:ext>
            </a:extLst>
          </p:cNvPr>
          <p:cNvSpPr/>
          <p:nvPr/>
        </p:nvSpPr>
        <p:spPr>
          <a:xfrm>
            <a:off x="5225295" y="121463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Arrow: Bent 23">
            <a:extLst>
              <a:ext uri="{FF2B5EF4-FFF2-40B4-BE49-F238E27FC236}">
                <a16:creationId xmlns:a16="http://schemas.microsoft.com/office/drawing/2014/main" id="{9FCDDC93-E4DD-9844-E46D-B4B7A2661072}"/>
              </a:ext>
            </a:extLst>
          </p:cNvPr>
          <p:cNvSpPr/>
          <p:nvPr/>
        </p:nvSpPr>
        <p:spPr>
          <a:xfrm>
            <a:off x="7472064" y="1213898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E22790-49BB-989E-C3E3-7B91435B04AC}"/>
              </a:ext>
            </a:extLst>
          </p:cNvPr>
          <p:cNvSpPr/>
          <p:nvPr/>
        </p:nvSpPr>
        <p:spPr>
          <a:xfrm>
            <a:off x="11484820" y="155565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0B3CBF-5F01-9243-6874-291675968B44}"/>
              </a:ext>
            </a:extLst>
          </p:cNvPr>
          <p:cNvSpPr/>
          <p:nvPr/>
        </p:nvSpPr>
        <p:spPr>
          <a:xfrm>
            <a:off x="9358496" y="1555653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11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00F54C-1458-AD6D-34AB-42AFC28F9554}"/>
              </a:ext>
            </a:extLst>
          </p:cNvPr>
          <p:cNvSpPr/>
          <p:nvPr/>
        </p:nvSpPr>
        <p:spPr>
          <a:xfrm>
            <a:off x="9763986" y="1555653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6DC720-29D7-3888-8B68-B5F611EACD97}"/>
              </a:ext>
            </a:extLst>
          </p:cNvPr>
          <p:cNvSpPr/>
          <p:nvPr/>
        </p:nvSpPr>
        <p:spPr>
          <a:xfrm>
            <a:off x="10178103" y="155565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22366-5788-E532-4956-2ACB54687599}"/>
              </a:ext>
            </a:extLst>
          </p:cNvPr>
          <p:cNvSpPr/>
          <p:nvPr/>
        </p:nvSpPr>
        <p:spPr>
          <a:xfrm>
            <a:off x="10501953" y="1555653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GW2T6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BDDB770-E41E-6FD9-BDBE-F67C8877C7F1}"/>
              </a:ext>
            </a:extLst>
          </p:cNvPr>
          <p:cNvSpPr/>
          <p:nvPr/>
        </p:nvSpPr>
        <p:spPr>
          <a:xfrm>
            <a:off x="11035661" y="1555653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2CE1D8F-B842-3E61-618B-39FD90037934}"/>
              </a:ext>
            </a:extLst>
          </p:cNvPr>
          <p:cNvCxnSpPr>
            <a:cxnSpLocks/>
          </p:cNvCxnSpPr>
          <p:nvPr/>
        </p:nvCxnSpPr>
        <p:spPr>
          <a:xfrm>
            <a:off x="11648817" y="1555653"/>
            <a:ext cx="14213" cy="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Bent 31">
            <a:extLst>
              <a:ext uri="{FF2B5EF4-FFF2-40B4-BE49-F238E27FC236}">
                <a16:creationId xmlns:a16="http://schemas.microsoft.com/office/drawing/2014/main" id="{A2AC0A5E-FE93-45C3-06A3-4C138BB5533E}"/>
              </a:ext>
            </a:extLst>
          </p:cNvPr>
          <p:cNvSpPr/>
          <p:nvPr/>
        </p:nvSpPr>
        <p:spPr>
          <a:xfrm>
            <a:off x="9728069" y="1213054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4D689D4-173F-1C0B-684C-ACF8B1617D27}"/>
              </a:ext>
            </a:extLst>
          </p:cNvPr>
          <p:cNvSpPr/>
          <p:nvPr/>
        </p:nvSpPr>
        <p:spPr>
          <a:xfrm>
            <a:off x="4008357" y="2395172"/>
            <a:ext cx="866775" cy="314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>
                <a:solidFill>
                  <a:schemeClr val="tx1"/>
                </a:solidFill>
              </a:rPr>
              <a:t>Zm</a:t>
            </a:r>
            <a:r>
              <a:rPr lang="en-GB" sz="11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955B61-66D1-FA8B-3204-C30BA2B5F6E0}"/>
              </a:ext>
            </a:extLst>
          </p:cNvPr>
          <p:cNvSpPr/>
          <p:nvPr/>
        </p:nvSpPr>
        <p:spPr>
          <a:xfrm>
            <a:off x="2407796" y="2395172"/>
            <a:ext cx="1600478" cy="3143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tt</a:t>
            </a:r>
            <a:r>
              <a:rPr lang="en-GB" sz="1100" i="1" dirty="0">
                <a:solidFill>
                  <a:schemeClr val="tx1"/>
                </a:solidFill>
              </a:rPr>
              <a:t>At</a:t>
            </a:r>
            <a:r>
              <a:rPr lang="en-GB" sz="1100" dirty="0">
                <a:solidFill>
                  <a:schemeClr val="tx1"/>
                </a:solidFill>
              </a:rPr>
              <a:t>Cas12a+8int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F7727A-1DFE-DE8A-F20F-BB311123D68F}"/>
              </a:ext>
            </a:extLst>
          </p:cNvPr>
          <p:cNvSpPr/>
          <p:nvPr/>
        </p:nvSpPr>
        <p:spPr>
          <a:xfrm>
            <a:off x="1864871" y="2395172"/>
            <a:ext cx="542925" cy="314325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4A35008-F945-7304-7190-0C103B61F268}"/>
              </a:ext>
            </a:extLst>
          </p:cNvPr>
          <p:cNvCxnSpPr>
            <a:cxnSpLocks/>
            <a:stCxn id="45" idx="3"/>
            <a:endCxn id="55" idx="1"/>
          </p:cNvCxnSpPr>
          <p:nvPr/>
        </p:nvCxnSpPr>
        <p:spPr>
          <a:xfrm>
            <a:off x="9311875" y="2551772"/>
            <a:ext cx="69991" cy="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row: Bent 36">
            <a:extLst>
              <a:ext uri="{FF2B5EF4-FFF2-40B4-BE49-F238E27FC236}">
                <a16:creationId xmlns:a16="http://schemas.microsoft.com/office/drawing/2014/main" id="{83BAB4BF-B241-2271-E5CE-C0C95799EE59}"/>
              </a:ext>
            </a:extLst>
          </p:cNvPr>
          <p:cNvSpPr/>
          <p:nvPr/>
        </p:nvSpPr>
        <p:spPr>
          <a:xfrm flipH="1">
            <a:off x="3587554" y="204490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F5A7D7-BC1A-5826-7ED2-A1648FE86BEF}"/>
              </a:ext>
            </a:extLst>
          </p:cNvPr>
          <p:cNvSpPr/>
          <p:nvPr/>
        </p:nvSpPr>
        <p:spPr>
          <a:xfrm>
            <a:off x="4930567" y="2395172"/>
            <a:ext cx="348954" cy="31432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7E9F5C-2119-3C62-034A-B53E2383B73E}"/>
              </a:ext>
            </a:extLst>
          </p:cNvPr>
          <p:cNvSpPr/>
          <p:nvPr/>
        </p:nvSpPr>
        <p:spPr>
          <a:xfrm>
            <a:off x="5290513" y="2395172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BDFAE4C-531A-1C60-488F-CF9C9B423BCF}"/>
              </a:ext>
            </a:extLst>
          </p:cNvPr>
          <p:cNvSpPr/>
          <p:nvPr/>
        </p:nvSpPr>
        <p:spPr>
          <a:xfrm>
            <a:off x="5704630" y="2395172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58A3C80-4E5B-526B-AF8E-0021B132FB1A}"/>
              </a:ext>
            </a:extLst>
          </p:cNvPr>
          <p:cNvSpPr/>
          <p:nvPr/>
        </p:nvSpPr>
        <p:spPr>
          <a:xfrm>
            <a:off x="6028480" y="2395172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GW7T14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97843A6-48A7-505F-02DD-824E364384CD}"/>
              </a:ext>
            </a:extLst>
          </p:cNvPr>
          <p:cNvSpPr/>
          <p:nvPr/>
        </p:nvSpPr>
        <p:spPr>
          <a:xfrm>
            <a:off x="7510668" y="2395172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2C7CB9-2B35-B746-DC8A-994B6F35ED16}"/>
              </a:ext>
            </a:extLst>
          </p:cNvPr>
          <p:cNvSpPr/>
          <p:nvPr/>
        </p:nvSpPr>
        <p:spPr>
          <a:xfrm>
            <a:off x="7924785" y="2395172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D575112-C2DC-69DE-7DAA-28FCA95B5F4C}"/>
              </a:ext>
            </a:extLst>
          </p:cNvPr>
          <p:cNvSpPr/>
          <p:nvPr/>
        </p:nvSpPr>
        <p:spPr>
          <a:xfrm>
            <a:off x="8248635" y="2395172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GW7T13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C94BE2-7EB4-51CF-5576-7386E760ADF5}"/>
              </a:ext>
            </a:extLst>
          </p:cNvPr>
          <p:cNvSpPr/>
          <p:nvPr/>
        </p:nvSpPr>
        <p:spPr>
          <a:xfrm>
            <a:off x="9249394" y="2395172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F27F94A-58B4-F744-F341-5B4DC2B84A84}"/>
              </a:ext>
            </a:extLst>
          </p:cNvPr>
          <p:cNvSpPr/>
          <p:nvPr/>
        </p:nvSpPr>
        <p:spPr>
          <a:xfrm>
            <a:off x="8800235" y="2395172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20A6A8F-8EBF-9A74-05CD-6F4839F159E1}"/>
              </a:ext>
            </a:extLst>
          </p:cNvPr>
          <p:cNvSpPr/>
          <p:nvPr/>
        </p:nvSpPr>
        <p:spPr>
          <a:xfrm>
            <a:off x="7030904" y="2395172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825E782-C71F-14AD-1932-3056BAC2D26D}"/>
              </a:ext>
            </a:extLst>
          </p:cNvPr>
          <p:cNvSpPr/>
          <p:nvPr/>
        </p:nvSpPr>
        <p:spPr>
          <a:xfrm>
            <a:off x="6581745" y="2395172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A43E35-E027-9385-40CB-C27346F7444E}"/>
              </a:ext>
            </a:extLst>
          </p:cNvPr>
          <p:cNvCxnSpPr>
            <a:cxnSpLocks/>
            <a:stCxn id="33" idx="3"/>
            <a:endCxn id="38" idx="1"/>
          </p:cNvCxnSpPr>
          <p:nvPr/>
        </p:nvCxnSpPr>
        <p:spPr>
          <a:xfrm>
            <a:off x="4875132" y="2552335"/>
            <a:ext cx="554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C35C871-FF97-74A4-E914-01EBDAD5B456}"/>
              </a:ext>
            </a:extLst>
          </p:cNvPr>
          <p:cNvCxnSpPr>
            <a:cxnSpLocks/>
            <a:stCxn id="47" idx="3"/>
            <a:endCxn id="51" idx="1"/>
          </p:cNvCxnSpPr>
          <p:nvPr/>
        </p:nvCxnSpPr>
        <p:spPr>
          <a:xfrm>
            <a:off x="7093385" y="2551772"/>
            <a:ext cx="71672" cy="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C22FA4BB-0C68-6D5E-12E7-8DDF78B664CB}"/>
              </a:ext>
            </a:extLst>
          </p:cNvPr>
          <p:cNvSpPr/>
          <p:nvPr/>
        </p:nvSpPr>
        <p:spPr>
          <a:xfrm>
            <a:off x="7165057" y="2395172"/>
            <a:ext cx="348954" cy="31432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  <a:r>
              <a:rPr lang="en-GB" sz="1100" dirty="0">
                <a:solidFill>
                  <a:schemeClr val="tx1"/>
                </a:solidFill>
              </a:rPr>
              <a:t>U3</a:t>
            </a:r>
          </a:p>
        </p:txBody>
      </p:sp>
      <p:sp>
        <p:nvSpPr>
          <p:cNvPr id="52" name="Arrow: Bent 51">
            <a:extLst>
              <a:ext uri="{FF2B5EF4-FFF2-40B4-BE49-F238E27FC236}">
                <a16:creationId xmlns:a16="http://schemas.microsoft.com/office/drawing/2014/main" id="{DB086AF2-971C-8E8B-54F6-8F4BF5D7AC87}"/>
              </a:ext>
            </a:extLst>
          </p:cNvPr>
          <p:cNvSpPr/>
          <p:nvPr/>
        </p:nvSpPr>
        <p:spPr>
          <a:xfrm>
            <a:off x="5240714" y="2046203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3" name="Arrow: Bent 52">
            <a:extLst>
              <a:ext uri="{FF2B5EF4-FFF2-40B4-BE49-F238E27FC236}">
                <a16:creationId xmlns:a16="http://schemas.microsoft.com/office/drawing/2014/main" id="{818B1A84-24F2-0207-C0BA-60F0A0F980D2}"/>
              </a:ext>
            </a:extLst>
          </p:cNvPr>
          <p:cNvSpPr/>
          <p:nvPr/>
        </p:nvSpPr>
        <p:spPr>
          <a:xfrm>
            <a:off x="7487483" y="203751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CE2BDF1-41FE-3479-9CD8-6C1134BD37C2}"/>
              </a:ext>
            </a:extLst>
          </p:cNvPr>
          <p:cNvSpPr/>
          <p:nvPr/>
        </p:nvSpPr>
        <p:spPr>
          <a:xfrm>
            <a:off x="11508190" y="2395172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6E6A6D9-94C0-E082-2B4F-27E000C2B7C6}"/>
              </a:ext>
            </a:extLst>
          </p:cNvPr>
          <p:cNvSpPr/>
          <p:nvPr/>
        </p:nvSpPr>
        <p:spPr>
          <a:xfrm>
            <a:off x="9381866" y="2395172"/>
            <a:ext cx="394498" cy="314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Ta</a:t>
            </a:r>
          </a:p>
          <a:p>
            <a:pPr algn="ctr"/>
            <a:r>
              <a:rPr lang="en-GB" sz="1100" dirty="0">
                <a:solidFill>
                  <a:schemeClr val="tx1"/>
                </a:solidFill>
              </a:rPr>
              <a:t>U6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F7BACFD-8567-33D5-48A9-D8C02F89D066}"/>
              </a:ext>
            </a:extLst>
          </p:cNvPr>
          <p:cNvSpPr/>
          <p:nvPr/>
        </p:nvSpPr>
        <p:spPr>
          <a:xfrm>
            <a:off x="9787356" y="2395172"/>
            <a:ext cx="427445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HH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9D68C91-CAA2-E4B0-5EDA-D48E192D3FAB}"/>
              </a:ext>
            </a:extLst>
          </p:cNvPr>
          <p:cNvSpPr/>
          <p:nvPr/>
        </p:nvSpPr>
        <p:spPr>
          <a:xfrm>
            <a:off x="10201473" y="2395172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002B63F-340D-FD5B-DDE7-2B6A70F8E093}"/>
              </a:ext>
            </a:extLst>
          </p:cNvPr>
          <p:cNvSpPr/>
          <p:nvPr/>
        </p:nvSpPr>
        <p:spPr>
          <a:xfrm>
            <a:off x="10525323" y="2395172"/>
            <a:ext cx="542925" cy="3143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GW2T6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CCB06AD-A819-CE37-F66B-9875FF5B9674}"/>
              </a:ext>
            </a:extLst>
          </p:cNvPr>
          <p:cNvSpPr/>
          <p:nvPr/>
        </p:nvSpPr>
        <p:spPr>
          <a:xfrm>
            <a:off x="11059031" y="2395172"/>
            <a:ext cx="446650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HDV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C01C24F-6A6C-D842-EC41-0A3F45ED14DA}"/>
              </a:ext>
            </a:extLst>
          </p:cNvPr>
          <p:cNvCxnSpPr>
            <a:cxnSpLocks/>
          </p:cNvCxnSpPr>
          <p:nvPr/>
        </p:nvCxnSpPr>
        <p:spPr>
          <a:xfrm>
            <a:off x="11664236" y="2395172"/>
            <a:ext cx="14213" cy="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Arrow: Bent 60">
            <a:extLst>
              <a:ext uri="{FF2B5EF4-FFF2-40B4-BE49-F238E27FC236}">
                <a16:creationId xmlns:a16="http://schemas.microsoft.com/office/drawing/2014/main" id="{309CC8BA-23D3-8B0A-BCF5-C475E8D0041A}"/>
              </a:ext>
            </a:extLst>
          </p:cNvPr>
          <p:cNvSpPr/>
          <p:nvPr/>
        </p:nvSpPr>
        <p:spPr>
          <a:xfrm>
            <a:off x="9751877" y="2044622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9DF710A-6322-D51D-9504-D99F6D479A14}"/>
              </a:ext>
            </a:extLst>
          </p:cNvPr>
          <p:cNvSpPr/>
          <p:nvPr/>
        </p:nvSpPr>
        <p:spPr>
          <a:xfrm>
            <a:off x="3992938" y="3260543"/>
            <a:ext cx="866775" cy="313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P-</a:t>
            </a:r>
            <a:r>
              <a:rPr lang="en-GB" sz="1100" i="1" dirty="0">
                <a:solidFill>
                  <a:schemeClr val="tx1"/>
                </a:solidFill>
              </a:rPr>
              <a:t>Zm</a:t>
            </a:r>
            <a:r>
              <a:rPr lang="en-GB" sz="1100" dirty="0">
                <a:solidFill>
                  <a:schemeClr val="tx1"/>
                </a:solidFill>
              </a:rPr>
              <a:t>Ubi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FC56E0A-B52E-0EFF-4ED6-760D24D565E9}"/>
              </a:ext>
            </a:extLst>
          </p:cNvPr>
          <p:cNvSpPr/>
          <p:nvPr/>
        </p:nvSpPr>
        <p:spPr>
          <a:xfrm>
            <a:off x="2392377" y="3260543"/>
            <a:ext cx="1600478" cy="313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err="1">
                <a:solidFill>
                  <a:schemeClr val="tx1"/>
                </a:solidFill>
              </a:rPr>
              <a:t>tt</a:t>
            </a:r>
            <a:r>
              <a:rPr lang="en-GB" sz="1100" i="1" dirty="0" err="1">
                <a:solidFill>
                  <a:schemeClr val="tx1"/>
                </a:solidFill>
              </a:rPr>
              <a:t>At</a:t>
            </a:r>
            <a:r>
              <a:rPr lang="en-GB" sz="1100" dirty="0" err="1">
                <a:solidFill>
                  <a:schemeClr val="tx1"/>
                </a:solidFill>
              </a:rPr>
              <a:t>Cas12a+8int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71CA38-85F6-2654-3156-2F2E02688BAE}"/>
              </a:ext>
            </a:extLst>
          </p:cNvPr>
          <p:cNvSpPr/>
          <p:nvPr/>
        </p:nvSpPr>
        <p:spPr>
          <a:xfrm>
            <a:off x="1849452" y="3260543"/>
            <a:ext cx="542925" cy="313200"/>
          </a:xfrm>
          <a:prstGeom prst="rect">
            <a:avLst/>
          </a:prstGeom>
          <a:solidFill>
            <a:srgbClr val="FF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T-Nos</a:t>
            </a:r>
          </a:p>
        </p:txBody>
      </p:sp>
      <p:sp>
        <p:nvSpPr>
          <p:cNvPr id="65" name="Arrow: Bent 64">
            <a:extLst>
              <a:ext uri="{FF2B5EF4-FFF2-40B4-BE49-F238E27FC236}">
                <a16:creationId xmlns:a16="http://schemas.microsoft.com/office/drawing/2014/main" id="{297BC925-D3A4-019D-0CF9-A409F9383044}"/>
              </a:ext>
            </a:extLst>
          </p:cNvPr>
          <p:cNvSpPr/>
          <p:nvPr/>
        </p:nvSpPr>
        <p:spPr>
          <a:xfrm flipH="1">
            <a:off x="3575268" y="2923490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6364E2F-7599-BE67-50E5-A98B9F9A7D2C}"/>
              </a:ext>
            </a:extLst>
          </p:cNvPr>
          <p:cNvSpPr/>
          <p:nvPr/>
        </p:nvSpPr>
        <p:spPr>
          <a:xfrm>
            <a:off x="4948199" y="3260543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aU3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DB7299E-A6B7-7B7B-3367-6F7481A77AD7}"/>
              </a:ext>
            </a:extLst>
          </p:cNvPr>
          <p:cNvSpPr/>
          <p:nvPr/>
        </p:nvSpPr>
        <p:spPr>
          <a:xfrm>
            <a:off x="5308145" y="3260543"/>
            <a:ext cx="495757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6FEFBA0-9852-B386-B86F-40C3C629054F}"/>
              </a:ext>
            </a:extLst>
          </p:cNvPr>
          <p:cNvSpPr/>
          <p:nvPr/>
        </p:nvSpPr>
        <p:spPr>
          <a:xfrm>
            <a:off x="5802092" y="326054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972ED65-B057-A608-B91B-BDAE92B81690}"/>
              </a:ext>
            </a:extLst>
          </p:cNvPr>
          <p:cNvSpPr/>
          <p:nvPr/>
        </p:nvSpPr>
        <p:spPr>
          <a:xfrm>
            <a:off x="6123230" y="3260543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GW7T14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EBEF5B5-75BB-38DF-80BB-4A9FC2262374}"/>
              </a:ext>
            </a:extLst>
          </p:cNvPr>
          <p:cNvSpPr/>
          <p:nvPr/>
        </p:nvSpPr>
        <p:spPr>
          <a:xfrm>
            <a:off x="7015483" y="326054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71" name="Arrow: Bent 70">
            <a:extLst>
              <a:ext uri="{FF2B5EF4-FFF2-40B4-BE49-F238E27FC236}">
                <a16:creationId xmlns:a16="http://schemas.microsoft.com/office/drawing/2014/main" id="{1EB7F885-7889-2F40-317B-D76C0507C5BD}"/>
              </a:ext>
            </a:extLst>
          </p:cNvPr>
          <p:cNvSpPr/>
          <p:nvPr/>
        </p:nvSpPr>
        <p:spPr>
          <a:xfrm>
            <a:off x="5262592" y="2916837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1525484-9A74-D298-8310-311C4FFCF3FD}"/>
              </a:ext>
            </a:extLst>
          </p:cNvPr>
          <p:cNvSpPr/>
          <p:nvPr/>
        </p:nvSpPr>
        <p:spPr>
          <a:xfrm>
            <a:off x="6680107" y="326054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96A08CD-7E20-B965-C326-8F066BA7B964}"/>
              </a:ext>
            </a:extLst>
          </p:cNvPr>
          <p:cNvSpPr/>
          <p:nvPr/>
        </p:nvSpPr>
        <p:spPr>
          <a:xfrm>
            <a:off x="7187551" y="3260543"/>
            <a:ext cx="348954" cy="3132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2A88CE8-9823-BF8A-688C-4349F896EBE4}"/>
              </a:ext>
            </a:extLst>
          </p:cNvPr>
          <p:cNvSpPr/>
          <p:nvPr/>
        </p:nvSpPr>
        <p:spPr>
          <a:xfrm>
            <a:off x="7547497" y="3260543"/>
            <a:ext cx="495757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6DC8F02-6A7D-9802-D5A0-CCC71A808D08}"/>
              </a:ext>
            </a:extLst>
          </p:cNvPr>
          <p:cNvSpPr/>
          <p:nvPr/>
        </p:nvSpPr>
        <p:spPr>
          <a:xfrm>
            <a:off x="8041444" y="326054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1971263-9213-0720-AEFF-996F7F02632F}"/>
              </a:ext>
            </a:extLst>
          </p:cNvPr>
          <p:cNvSpPr/>
          <p:nvPr/>
        </p:nvSpPr>
        <p:spPr>
          <a:xfrm>
            <a:off x="8362582" y="3260543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GW7T13</a:t>
            </a:r>
          </a:p>
          <a:p>
            <a:pPr algn="ctr"/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F5EC0AB-170A-2522-3179-B0B714845E39}"/>
              </a:ext>
            </a:extLst>
          </p:cNvPr>
          <p:cNvSpPr/>
          <p:nvPr/>
        </p:nvSpPr>
        <p:spPr>
          <a:xfrm>
            <a:off x="9254835" y="326054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7F91DE3-96FB-39A2-B6D6-5E18D6E51435}"/>
              </a:ext>
            </a:extLst>
          </p:cNvPr>
          <p:cNvSpPr/>
          <p:nvPr/>
        </p:nvSpPr>
        <p:spPr>
          <a:xfrm>
            <a:off x="8919459" y="326054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45E810D-0B1A-439E-2485-7F56E2B888E4}"/>
              </a:ext>
            </a:extLst>
          </p:cNvPr>
          <p:cNvSpPr/>
          <p:nvPr/>
        </p:nvSpPr>
        <p:spPr>
          <a:xfrm>
            <a:off x="9383453" y="3260543"/>
            <a:ext cx="348954" cy="31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100" i="1" dirty="0">
                <a:solidFill>
                  <a:schemeClr val="tx1"/>
                </a:solidFill>
              </a:rPr>
              <a:t>T</a:t>
            </a:r>
            <a:r>
              <a:rPr lang="en-GB" sz="1100" dirty="0">
                <a:solidFill>
                  <a:schemeClr val="tx1"/>
                </a:solidFill>
              </a:rPr>
              <a:t>aU6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9C79635-A390-CCFE-5246-7237F049A511}"/>
              </a:ext>
            </a:extLst>
          </p:cNvPr>
          <p:cNvSpPr/>
          <p:nvPr/>
        </p:nvSpPr>
        <p:spPr>
          <a:xfrm>
            <a:off x="9743399" y="3260543"/>
            <a:ext cx="495757" cy="313200"/>
          </a:xfrm>
          <a:prstGeom prst="rect">
            <a:avLst/>
          </a:prstGeom>
          <a:solidFill>
            <a:srgbClr val="CC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15D9951-13DF-3557-1108-81D405B4CBFB}"/>
              </a:ext>
            </a:extLst>
          </p:cNvPr>
          <p:cNvSpPr/>
          <p:nvPr/>
        </p:nvSpPr>
        <p:spPr>
          <a:xfrm>
            <a:off x="10237346" y="326054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B737506-EA64-2C0B-21CF-FF7623970C1A}"/>
              </a:ext>
            </a:extLst>
          </p:cNvPr>
          <p:cNvSpPr/>
          <p:nvPr/>
        </p:nvSpPr>
        <p:spPr>
          <a:xfrm>
            <a:off x="10558484" y="3260543"/>
            <a:ext cx="542925" cy="313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Guide</a:t>
            </a:r>
          </a:p>
          <a:p>
            <a:pPr algn="ctr"/>
            <a:r>
              <a:rPr lang="en-GB" sz="800" dirty="0">
                <a:solidFill>
                  <a:schemeClr val="tx1"/>
                </a:solidFill>
              </a:rPr>
              <a:t>GW2T6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C38171A-DE5D-64A9-59FD-3D5010127854}"/>
              </a:ext>
            </a:extLst>
          </p:cNvPr>
          <p:cNvSpPr/>
          <p:nvPr/>
        </p:nvSpPr>
        <p:spPr>
          <a:xfrm>
            <a:off x="11450737" y="3260543"/>
            <a:ext cx="62481" cy="3132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E571780-3AA7-0632-71F5-7A48B48FEF52}"/>
              </a:ext>
            </a:extLst>
          </p:cNvPr>
          <p:cNvSpPr/>
          <p:nvPr/>
        </p:nvSpPr>
        <p:spPr>
          <a:xfrm>
            <a:off x="11115361" y="3260543"/>
            <a:ext cx="323850" cy="313200"/>
          </a:xfrm>
          <a:prstGeom prst="rect">
            <a:avLst/>
          </a:prstGeom>
          <a:solidFill>
            <a:srgbClr val="FF7C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DR</a:t>
            </a:r>
          </a:p>
        </p:txBody>
      </p:sp>
      <p:sp>
        <p:nvSpPr>
          <p:cNvPr id="85" name="Arrow: Bent 84">
            <a:extLst>
              <a:ext uri="{FF2B5EF4-FFF2-40B4-BE49-F238E27FC236}">
                <a16:creationId xmlns:a16="http://schemas.microsoft.com/office/drawing/2014/main" id="{809C34A4-D2DE-BF48-CDBD-DDE36EADA5D7}"/>
              </a:ext>
            </a:extLst>
          </p:cNvPr>
          <p:cNvSpPr/>
          <p:nvPr/>
        </p:nvSpPr>
        <p:spPr>
          <a:xfrm>
            <a:off x="7500535" y="2916837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6" name="Arrow: Bent 85">
            <a:extLst>
              <a:ext uri="{FF2B5EF4-FFF2-40B4-BE49-F238E27FC236}">
                <a16:creationId xmlns:a16="http://schemas.microsoft.com/office/drawing/2014/main" id="{38D5F9AE-AB0E-F591-580F-ABC8478AB740}"/>
              </a:ext>
            </a:extLst>
          </p:cNvPr>
          <p:cNvSpPr/>
          <p:nvPr/>
        </p:nvSpPr>
        <p:spPr>
          <a:xfrm>
            <a:off x="9697177" y="2906245"/>
            <a:ext cx="461865" cy="314325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590325E-C635-25FB-26BD-C4BE6406D3E1}"/>
              </a:ext>
            </a:extLst>
          </p:cNvPr>
          <p:cNvSpPr txBox="1"/>
          <p:nvPr/>
        </p:nvSpPr>
        <p:spPr>
          <a:xfrm>
            <a:off x="233987" y="1570833"/>
            <a:ext cx="1125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tt</a:t>
            </a:r>
            <a:r>
              <a:rPr lang="en-GB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Hs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Cas12a/V2</a:t>
            </a:r>
            <a:endParaRPr lang="en-GB" sz="12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DD3992-3BAE-3E85-E7CC-67B2144B0D7A}"/>
              </a:ext>
            </a:extLst>
          </p:cNvPr>
          <p:cNvSpPr txBox="1"/>
          <p:nvPr/>
        </p:nvSpPr>
        <p:spPr>
          <a:xfrm>
            <a:off x="236123" y="2397421"/>
            <a:ext cx="1420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tt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At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Cas12a+8int/V2</a:t>
            </a:r>
            <a:endParaRPr lang="en-GB" sz="12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0CE7084-E1D9-4DCB-2E87-0E3FE39F8D9D}"/>
              </a:ext>
            </a:extLst>
          </p:cNvPr>
          <p:cNvSpPr txBox="1"/>
          <p:nvPr/>
        </p:nvSpPr>
        <p:spPr>
          <a:xfrm>
            <a:off x="227658" y="3260543"/>
            <a:ext cx="1420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tt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At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Cas12a+8int/V3</a:t>
            </a:r>
            <a:endParaRPr lang="en-GB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A004908-E3E9-0F3E-503D-7BBD20A65385}"/>
              </a:ext>
            </a:extLst>
          </p:cNvPr>
          <p:cNvSpPr txBox="1"/>
          <p:nvPr/>
        </p:nvSpPr>
        <p:spPr>
          <a:xfrm>
            <a:off x="1271826" y="324378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Additional file 16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2353ECC-8BAD-072F-DA58-DCB72E19AD6D}"/>
              </a:ext>
            </a:extLst>
          </p:cNvPr>
          <p:cNvCxnSpPr>
            <a:cxnSpLocks/>
            <a:stCxn id="62" idx="3"/>
            <a:endCxn id="66" idx="1"/>
          </p:cNvCxnSpPr>
          <p:nvPr/>
        </p:nvCxnSpPr>
        <p:spPr>
          <a:xfrm>
            <a:off x="4859713" y="3417143"/>
            <a:ext cx="884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297CE03-3FB6-F8A4-3AAC-BA2ABABBB5F0}"/>
              </a:ext>
            </a:extLst>
          </p:cNvPr>
          <p:cNvCxnSpPr>
            <a:cxnSpLocks/>
            <a:stCxn id="70" idx="3"/>
            <a:endCxn id="73" idx="1"/>
          </p:cNvCxnSpPr>
          <p:nvPr/>
        </p:nvCxnSpPr>
        <p:spPr>
          <a:xfrm>
            <a:off x="7077964" y="3417143"/>
            <a:ext cx="109587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55AD3F3-D3FA-892A-8E5F-70B04E4CF68D}"/>
              </a:ext>
            </a:extLst>
          </p:cNvPr>
          <p:cNvCxnSpPr>
            <a:cxnSpLocks/>
            <a:stCxn id="77" idx="3"/>
            <a:endCxn id="79" idx="1"/>
          </p:cNvCxnSpPr>
          <p:nvPr/>
        </p:nvCxnSpPr>
        <p:spPr>
          <a:xfrm>
            <a:off x="9317316" y="3417143"/>
            <a:ext cx="661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F911B988-9377-A3E9-12E2-A3F460E1274E}"/>
              </a:ext>
            </a:extLst>
          </p:cNvPr>
          <p:cNvSpPr txBox="1"/>
          <p:nvPr/>
        </p:nvSpPr>
        <p:spPr>
          <a:xfrm>
            <a:off x="811033" y="4524292"/>
            <a:ext cx="10585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Calibri (Body)"/>
              </a:rPr>
              <a:t>Three constructs trialling Cas12a components in </a:t>
            </a:r>
            <a:r>
              <a:rPr lang="en-GB" sz="1000" dirty="0" err="1">
                <a:latin typeface="Calibri (Body)"/>
              </a:rPr>
              <a:t>hexaploid</a:t>
            </a:r>
            <a:r>
              <a:rPr lang="en-GB" sz="1000" dirty="0">
                <a:latin typeface="Calibri (Body)"/>
              </a:rPr>
              <a:t> wheat. P-</a:t>
            </a:r>
            <a:r>
              <a:rPr lang="en-GB" sz="1000" i="1" dirty="0" err="1">
                <a:latin typeface="Calibri (Body)"/>
              </a:rPr>
              <a:t>Zm</a:t>
            </a:r>
            <a:r>
              <a:rPr lang="en-GB" sz="1000" dirty="0" err="1">
                <a:latin typeface="Calibri (Body)"/>
              </a:rPr>
              <a:t>Ubi</a:t>
            </a:r>
            <a:r>
              <a:rPr lang="en-GB" sz="1000" dirty="0">
                <a:latin typeface="Calibri (Body)"/>
              </a:rPr>
              <a:t> = </a:t>
            </a:r>
            <a:r>
              <a:rPr lang="en-GB" sz="1000" i="1" dirty="0" err="1">
                <a:latin typeface="Calibri (Body)"/>
              </a:rPr>
              <a:t>Zea</a:t>
            </a:r>
            <a:r>
              <a:rPr lang="en-GB" sz="1000" i="1" dirty="0">
                <a:latin typeface="Calibri (Body)"/>
              </a:rPr>
              <a:t> mays </a:t>
            </a:r>
            <a:r>
              <a:rPr lang="en-GB" sz="1000" dirty="0">
                <a:latin typeface="Calibri (Body)"/>
              </a:rPr>
              <a:t>ubiquitin promoter, tt</a:t>
            </a:r>
            <a:r>
              <a:rPr lang="en-GB" sz="1000" i="1" dirty="0">
                <a:latin typeface="Calibri (Body)"/>
              </a:rPr>
              <a:t>Hs</a:t>
            </a:r>
            <a:r>
              <a:rPr lang="en-GB" sz="1000" dirty="0">
                <a:latin typeface="Calibri (Body)"/>
              </a:rPr>
              <a:t>Cas12a = temperature tolerant human codon optimised Cas12a CDS, tt</a:t>
            </a:r>
            <a:r>
              <a:rPr lang="en-GB" sz="1000" i="1" dirty="0">
                <a:latin typeface="Calibri (Body)"/>
              </a:rPr>
              <a:t>At</a:t>
            </a:r>
            <a:r>
              <a:rPr lang="en-GB" sz="1000" dirty="0">
                <a:latin typeface="Calibri (Body)"/>
              </a:rPr>
              <a:t>Cas12a+8int = temperature tolerant </a:t>
            </a:r>
            <a:r>
              <a:rPr lang="en-GB" sz="1000" i="1" dirty="0">
                <a:latin typeface="Calibri (Body)"/>
              </a:rPr>
              <a:t>Arabidopsis </a:t>
            </a:r>
            <a:r>
              <a:rPr lang="en-GB" sz="1000" dirty="0">
                <a:latin typeface="Calibri (Body)"/>
              </a:rPr>
              <a:t>codon optimised Cas12a CDS with 8 introns, T-Nos = Nopaline synthase terminator, </a:t>
            </a:r>
            <a:r>
              <a:rPr lang="en-GB" sz="1000" i="1" dirty="0">
                <a:latin typeface="Calibri (Body)"/>
              </a:rPr>
              <a:t>Ta</a:t>
            </a:r>
            <a:r>
              <a:rPr lang="en-GB" sz="1000" dirty="0">
                <a:latin typeface="Calibri (Body)"/>
              </a:rPr>
              <a:t>U6 = </a:t>
            </a:r>
            <a:r>
              <a:rPr lang="en-GB" sz="1000" i="1" dirty="0">
                <a:latin typeface="Calibri (Body)"/>
              </a:rPr>
              <a:t>Triticum </a:t>
            </a:r>
            <a:r>
              <a:rPr lang="en-GB" sz="1000" i="1" dirty="0" err="1">
                <a:latin typeface="Calibri (Body)"/>
              </a:rPr>
              <a:t>aestivum</a:t>
            </a:r>
            <a:r>
              <a:rPr lang="en-GB" sz="1000" i="1" dirty="0">
                <a:latin typeface="Calibri (Body)"/>
              </a:rPr>
              <a:t> </a:t>
            </a:r>
            <a:r>
              <a:rPr lang="en-GB" sz="1000" dirty="0">
                <a:latin typeface="Calibri (Body)"/>
              </a:rPr>
              <a:t>U6 promoter, </a:t>
            </a:r>
            <a:r>
              <a:rPr lang="en-GB" sz="1000" i="1" dirty="0">
                <a:latin typeface="Calibri (Body)"/>
              </a:rPr>
              <a:t>Ta</a:t>
            </a:r>
            <a:r>
              <a:rPr lang="en-GB" sz="1000" dirty="0">
                <a:latin typeface="Calibri (Body)"/>
              </a:rPr>
              <a:t>U3 =</a:t>
            </a:r>
            <a:r>
              <a:rPr lang="en-GB" sz="1000" i="1" dirty="0">
                <a:latin typeface="Calibri (Body)"/>
              </a:rPr>
              <a:t> Triticum </a:t>
            </a:r>
            <a:r>
              <a:rPr lang="en-GB" sz="1000" i="1" dirty="0" err="1">
                <a:latin typeface="Calibri (Body)"/>
              </a:rPr>
              <a:t>aestivum</a:t>
            </a:r>
            <a:r>
              <a:rPr lang="en-GB" sz="1000" i="1" dirty="0">
                <a:latin typeface="Calibri (Body)"/>
              </a:rPr>
              <a:t> </a:t>
            </a:r>
            <a:r>
              <a:rPr lang="en-GB" sz="1000" dirty="0">
                <a:latin typeface="Calibri (Body)"/>
              </a:rPr>
              <a:t>U3 promoter, DR =  short invariable 5’ region of guide, HH = Hammerhead ribozyme, HDV = hepatitis delta virus ribozyme, tRNA = tRNA sequence,  t = seven residues of thymidine terminator. </a:t>
            </a:r>
            <a:r>
              <a:rPr lang="en-GB" sz="1000" dirty="0">
                <a:effectLst/>
                <a:latin typeface="Calibri (Body)"/>
                <a:ea typeface="Calibri" panose="020F0502020204030204" pitchFamily="34" charset="0"/>
              </a:rPr>
              <a:t>Guides GW7T14 and GW7T13 target the three sub-genome copies of GW7 and GW2T6 targets the three sub-genome copies of GW2.</a:t>
            </a:r>
            <a:r>
              <a:rPr lang="en-GB" sz="1000" dirty="0">
                <a:latin typeface="Calibri (Body)"/>
              </a:rPr>
              <a:t> Arrows indicate direction of transcription.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407A4BE-7939-1E79-8438-61D850626970}"/>
              </a:ext>
            </a:extLst>
          </p:cNvPr>
          <p:cNvSpPr txBox="1"/>
          <p:nvPr/>
        </p:nvSpPr>
        <p:spPr>
          <a:xfrm>
            <a:off x="4948199" y="328428"/>
            <a:ext cx="2961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Testing Cas12a parts in wheat</a:t>
            </a:r>
          </a:p>
        </p:txBody>
      </p:sp>
    </p:spTree>
    <p:extLst>
      <p:ext uri="{BB962C8B-B14F-4D97-AF65-F5344CB8AC3E}">
        <p14:creationId xmlns:p14="http://schemas.microsoft.com/office/powerpoint/2010/main" val="1244320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Office PowerPoint</Application>
  <PresentationFormat>Widescreen</PresentationFormat>
  <Paragraphs>81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(Body)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Lawrenson (JIC)</dc:creator>
  <cp:lastModifiedBy>Tom Lawrenson (JIC)</cp:lastModifiedBy>
  <cp:revision>3</cp:revision>
  <dcterms:created xsi:type="dcterms:W3CDTF">2024-02-21T15:36:57Z</dcterms:created>
  <dcterms:modified xsi:type="dcterms:W3CDTF">2024-02-27T10:30:55Z</dcterms:modified>
</cp:coreProperties>
</file>