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Ex3.xml" ContentType="application/vnd.ms-office.chartex+xml"/>
  <Override PartName="/ppt/charts/style3.xml" ContentType="application/vnd.ms-office.chartstyle+xml"/>
  <Override PartName="/ppt/charts/colors3.xml" ContentType="application/vnd.ms-office.chartcolorstyle+xml"/>
  <Override PartName="/ppt/charts/chartEx4.xml" ContentType="application/vnd.ms-office.chartex+xml"/>
  <Override PartName="/ppt/charts/style4.xml" ContentType="application/vnd.ms-office.chartstyle+xml"/>
  <Override PartName="/ppt/charts/colors4.xml" ContentType="application/vnd.ms-office.chartcolorstyle+xml"/>
  <Override PartName="/ppt/charts/chart1.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84" d="100"/>
          <a:sy n="84" d="100"/>
        </p:scale>
        <p:origin x="43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nbi-ufiles\lawrenso\CRISPR\Cpf1\Lb%20CPF1\U6%20driven%20LbCPF1\Cas12a%20barley%20publish\Extended%20experiments%2031.10.22\Final%20publication\18.1.24\New_figure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nbi-ufiles\lawrenso\CRISPR\Cpf1\Lb%20CPF1\U6%20driven%20LbCPF1\Cas12a%20barley%20publish\Extended%20experiments%2031.10.22\Final%20publication\18.1.24\New_figures.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nbi-ufiles\lawrenso\CRISPR\Cpf1\Lb%20CPF1\U6%20driven%20LbCPF1\Cas12a%20barley%20publish\Extended%20experiments%2031.10.22\Final%20publication\18.1.24\New_figures.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nbi-ufiles\lawrenso\CRISPR\Cpf1\Lb%20CPF1\U6%20driven%20LbCPF1\Cas12a%20barley%20publish\Extended%20experiments%2031.10.22\Final%20publication\18.1.24\New_figur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a:t>Sum &amp; combined D156R intron enhancement at chr7Hg0684671  </a:t>
            </a:r>
          </a:p>
        </c:rich>
      </c:tx>
      <c:layout>
        <c:manualLayout>
          <c:xMode val="edge"/>
          <c:yMode val="edge"/>
          <c:x val="0.19706933508311464"/>
          <c:y val="2.314814814814814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dk1">
                <a:tint val="88500"/>
              </a:schemeClr>
            </a:solidFill>
            <a:ln>
              <a:noFill/>
            </a:ln>
            <a:effectLst/>
          </c:spPr>
          <c:invertIfNegative val="0"/>
          <c:cat>
            <c:strRef>
              <c:f>Sheet2!$B$13:$F$13</c:f>
              <c:strCache>
                <c:ptCount val="5"/>
                <c:pt idx="0">
                  <c:v>D156R</c:v>
                </c:pt>
                <c:pt idx="1">
                  <c:v> Introns</c:v>
                </c:pt>
                <c:pt idx="2">
                  <c:v>Sum D156R+Introns</c:v>
                </c:pt>
                <c:pt idx="3">
                  <c:v>Combined D156R+Introns</c:v>
                </c:pt>
                <c:pt idx="4">
                  <c:v>Gain</c:v>
                </c:pt>
              </c:strCache>
            </c:strRef>
          </c:cat>
          <c:val>
            <c:numRef>
              <c:f>Sheet2!$B$14:$F$14</c:f>
              <c:numCache>
                <c:formatCode>General</c:formatCode>
                <c:ptCount val="5"/>
                <c:pt idx="0">
                  <c:v>11.957499999999996</c:v>
                </c:pt>
                <c:pt idx="1">
                  <c:v>3.0709999999999997</c:v>
                </c:pt>
                <c:pt idx="2">
                  <c:v>15.028499999999996</c:v>
                </c:pt>
                <c:pt idx="3">
                  <c:v>63.094500000000004</c:v>
                </c:pt>
                <c:pt idx="4">
                  <c:v>48.06600000000001</c:v>
                </c:pt>
              </c:numCache>
            </c:numRef>
          </c:val>
          <c:extLst>
            <c:ext xmlns:c16="http://schemas.microsoft.com/office/drawing/2014/chart" uri="{C3380CC4-5D6E-409C-BE32-E72D297353CC}">
              <c16:uniqueId val="{00000000-E0AD-440C-8A18-DB95B3D0AB17}"/>
            </c:ext>
          </c:extLst>
        </c:ser>
        <c:dLbls>
          <c:showLegendKey val="0"/>
          <c:showVal val="0"/>
          <c:showCatName val="0"/>
          <c:showSerName val="0"/>
          <c:showPercent val="0"/>
          <c:showBubbleSize val="0"/>
        </c:dLbls>
        <c:gapWidth val="182"/>
        <c:axId val="397998927"/>
        <c:axId val="397088319"/>
      </c:barChart>
      <c:catAx>
        <c:axId val="39799892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7088319"/>
        <c:crosses val="autoZero"/>
        <c:auto val="1"/>
        <c:lblAlgn val="ctr"/>
        <c:lblOffset val="100"/>
        <c:noMultiLvlLbl val="0"/>
      </c:catAx>
      <c:valAx>
        <c:axId val="39708831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 enhancement</a:t>
                </a:r>
                <a:r>
                  <a:rPr lang="en-GB" baseline="0"/>
                  <a:t> over AtCas12a</a:t>
                </a:r>
                <a:endParaRPr lang="en-GB"/>
              </a:p>
            </c:rich>
          </c:tx>
          <c:layout>
            <c:manualLayout>
              <c:xMode val="edge"/>
              <c:yMode val="edge"/>
              <c:x val="0.37631167979002622"/>
              <c:y val="0.883310002916302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799892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Sheet3!$AD$7:$AD$306</cx:f>
        <cx:lvl ptCount="300">
          <cx:pt idx="0">AtCas12a</cx:pt>
          <cx:pt idx="1">AtCas12a</cx:pt>
          <cx:pt idx="2">AtCas12a</cx:pt>
          <cx:pt idx="3">AtCas12a</cx:pt>
          <cx:pt idx="4">AtCas12a</cx:pt>
          <cx:pt idx="5">AtCas12a</cx:pt>
          <cx:pt idx="6">AtCas12a</cx:pt>
          <cx:pt idx="7">AtCas12a</cx:pt>
          <cx:pt idx="8">AtCas12a</cx:pt>
          <cx:pt idx="9">AtCas12a</cx:pt>
          <cx:pt idx="10">AtCas12a</cx:pt>
          <cx:pt idx="11">AtCas12a</cx:pt>
          <cx:pt idx="12">AtCas12a</cx:pt>
          <cx:pt idx="13">AtCas12a</cx:pt>
          <cx:pt idx="14">AtCas12a</cx:pt>
          <cx:pt idx="15">AtCas12a</cx:pt>
          <cx:pt idx="16">AtCas12a</cx:pt>
          <cx:pt idx="17">AtCas12a</cx:pt>
          <cx:pt idx="18">AtCas12a</cx:pt>
          <cx:pt idx="19">AtCas12a</cx:pt>
          <cx:pt idx="20">AtCas12a</cx:pt>
          <cx:pt idx="21">AtCas12a</cx:pt>
          <cx:pt idx="22">AtCas12a</cx:pt>
          <cx:pt idx="23">AtCas12a</cx:pt>
          <cx:pt idx="24">AtCas12a</cx:pt>
          <cx:pt idx="25">AtCas12a</cx:pt>
          <cx:pt idx="26">AtCas12a</cx:pt>
          <cx:pt idx="27">AtCas12a</cx:pt>
          <cx:pt idx="28">AtCas12a</cx:pt>
          <cx:pt idx="29">AtCas12a</cx:pt>
          <cx:pt idx="30">AtCas12a</cx:pt>
          <cx:pt idx="31">AtCas12a</cx:pt>
          <cx:pt idx="32">AtCas12a</cx:pt>
          <cx:pt idx="33">AtCas12a</cx:pt>
          <cx:pt idx="34">AtCas12a</cx:pt>
          <cx:pt idx="35">AtCas12a</cx:pt>
          <cx:pt idx="36">AtCas12a</cx:pt>
          <cx:pt idx="37">AtCas12a</cx:pt>
          <cx:pt idx="38">AtCas12a</cx:pt>
          <cx:pt idx="39">AtCas12a</cx:pt>
          <cx:pt idx="40">AtCas12a</cx:pt>
          <cx:pt idx="41">AtCas12a</cx:pt>
          <cx:pt idx="42">AtCas12a</cx:pt>
          <cx:pt idx="43">AtCas12a</cx:pt>
          <cx:pt idx="44">AtCas12a</cx:pt>
          <cx:pt idx="45">AtCas12a</cx:pt>
          <cx:pt idx="46">AtCas12a</cx:pt>
          <cx:pt idx="47">AtCas12a</cx:pt>
          <cx:pt idx="48">AtCas12a</cx:pt>
          <cx:pt idx="49">AtCas12a</cx:pt>
          <cx:pt idx="50">AtCas12a</cx:pt>
          <cx:pt idx="51">AtCas12a</cx:pt>
          <cx:pt idx="52">AtCas12a</cx:pt>
          <cx:pt idx="53">AtCas12a</cx:pt>
          <cx:pt idx="54">AtCas12a</cx:pt>
          <cx:pt idx="55">AtCas12a</cx:pt>
          <cx:pt idx="56">AtCas12a</cx:pt>
          <cx:pt idx="57">AtCas12a</cx:pt>
          <cx:pt idx="58">AtCas12a</cx:pt>
          <cx:pt idx="59">AtCas12a</cx:pt>
          <cx:pt idx="60">ttAtCas12a</cx:pt>
          <cx:pt idx="61">ttAtCas12a</cx:pt>
          <cx:pt idx="62">ttAtCas12a</cx:pt>
          <cx:pt idx="63">ttAtCas12a</cx:pt>
          <cx:pt idx="64">ttAtCas12a</cx:pt>
          <cx:pt idx="65">ttAtCas12a</cx:pt>
          <cx:pt idx="66">ttAtCas12a</cx:pt>
          <cx:pt idx="67">ttAtCas12a</cx:pt>
          <cx:pt idx="68">ttAtCas12a</cx:pt>
          <cx:pt idx="69">ttAtCas12a</cx:pt>
          <cx:pt idx="70">ttAtCas12a</cx:pt>
          <cx:pt idx="71">ttAtCas12a</cx:pt>
          <cx:pt idx="72">ttAtCas12a</cx:pt>
          <cx:pt idx="73">ttAtCas12a</cx:pt>
          <cx:pt idx="74">ttAtCas12a</cx:pt>
          <cx:pt idx="75">ttAtCas12a</cx:pt>
          <cx:pt idx="76">ttAtCas12a</cx:pt>
          <cx:pt idx="77">ttAtCas12a</cx:pt>
          <cx:pt idx="78">ttAtCas12a</cx:pt>
          <cx:pt idx="79">ttAtCas12a</cx:pt>
          <cx:pt idx="80">ttAtCas12a</cx:pt>
          <cx:pt idx="81">ttAtCas12a</cx:pt>
          <cx:pt idx="82">ttAtCas12a</cx:pt>
          <cx:pt idx="83">ttAtCas12a</cx:pt>
          <cx:pt idx="84">ttAtCas12a</cx:pt>
          <cx:pt idx="85">ttAtCas12a</cx:pt>
          <cx:pt idx="86">ttAtCas12a</cx:pt>
          <cx:pt idx="87">ttAtCas12a</cx:pt>
          <cx:pt idx="88">ttAtCas12a</cx:pt>
          <cx:pt idx="89">ttAtCas12a</cx:pt>
          <cx:pt idx="90">ttAtCas12a</cx:pt>
          <cx:pt idx="91">ttAtCas12a</cx:pt>
          <cx:pt idx="92">ttAtCas12a</cx:pt>
          <cx:pt idx="93">ttAtCas12a</cx:pt>
          <cx:pt idx="94">ttAtCas12a</cx:pt>
          <cx:pt idx="95">ttAtCas12a</cx:pt>
          <cx:pt idx="96">ttAtCas12a</cx:pt>
          <cx:pt idx="97">ttAtCas12a</cx:pt>
          <cx:pt idx="98">ttAtCas12a</cx:pt>
          <cx:pt idx="99">ttAtCas12a</cx:pt>
          <cx:pt idx="100">ttAtCas12a</cx:pt>
          <cx:pt idx="101">ttAtCas12a</cx:pt>
          <cx:pt idx="102">ttAtCas12a</cx:pt>
          <cx:pt idx="103">ttAtCas12a</cx:pt>
          <cx:pt idx="104">ttAtCas12a</cx:pt>
          <cx:pt idx="105">ttAtCas12a</cx:pt>
          <cx:pt idx="106">ttAtCas12a</cx:pt>
          <cx:pt idx="107">ttAtCas12a</cx:pt>
          <cx:pt idx="108">ttAtCas12a</cx:pt>
          <cx:pt idx="109">ttAtCas12a</cx:pt>
          <cx:pt idx="110">ttAtCas12a</cx:pt>
          <cx:pt idx="111">ttAtCas12a</cx:pt>
          <cx:pt idx="112">ttAtCas12a</cx:pt>
          <cx:pt idx="113">ttAtCas12a</cx:pt>
          <cx:pt idx="114">ttAtCas12a</cx:pt>
          <cx:pt idx="115">ttAtCas12a</cx:pt>
          <cx:pt idx="116">ttAtCas12a</cx:pt>
          <cx:pt idx="117">ttAtCas12a</cx:pt>
          <cx:pt idx="118">ttAtCas12a</cx:pt>
          <cx:pt idx="119">ttAtCas12a</cx:pt>
          <cx:pt idx="120">AtCas12a+8int </cx:pt>
          <cx:pt idx="121">AtCas12a+8int </cx:pt>
          <cx:pt idx="122">AtCas12a+8int </cx:pt>
          <cx:pt idx="123">AtCas12a+8int </cx:pt>
          <cx:pt idx="124">AtCas12a+8int </cx:pt>
          <cx:pt idx="125">AtCas12a+8int </cx:pt>
          <cx:pt idx="126">AtCas12a+8int </cx:pt>
          <cx:pt idx="127">AtCas12a+8int </cx:pt>
          <cx:pt idx="128">AtCas12a+8int </cx:pt>
          <cx:pt idx="129">AtCas12a+8int </cx:pt>
          <cx:pt idx="130">AtCas12a+8int </cx:pt>
          <cx:pt idx="131">AtCas12a+8int </cx:pt>
          <cx:pt idx="132">AtCas12a+8int </cx:pt>
          <cx:pt idx="133">AtCas12a+8int </cx:pt>
          <cx:pt idx="134">AtCas12a+8int </cx:pt>
          <cx:pt idx="135">AtCas12a+8int </cx:pt>
          <cx:pt idx="136">AtCas12a+8int </cx:pt>
          <cx:pt idx="137">AtCas12a+8int </cx:pt>
          <cx:pt idx="138">AtCas12a+8int </cx:pt>
          <cx:pt idx="139">AtCas12a+8int </cx:pt>
          <cx:pt idx="140">AtCas12a+8int </cx:pt>
          <cx:pt idx="141">AtCas12a+8int </cx:pt>
          <cx:pt idx="142">AtCas12a+8int </cx:pt>
          <cx:pt idx="143">AtCas12a+8int </cx:pt>
          <cx:pt idx="144">AtCas12a+8int </cx:pt>
          <cx:pt idx="145">AtCas12a+8int </cx:pt>
          <cx:pt idx="146">AtCas12a+8int </cx:pt>
          <cx:pt idx="147">AtCas12a+8int </cx:pt>
          <cx:pt idx="148">AtCas12a+8int </cx:pt>
          <cx:pt idx="149">AtCas12a+8int </cx:pt>
          <cx:pt idx="150">AtCas12a+8int </cx:pt>
          <cx:pt idx="151">AtCas12a+8int </cx:pt>
          <cx:pt idx="152">AtCas12a+8int </cx:pt>
          <cx:pt idx="153">AtCas12a+8int </cx:pt>
          <cx:pt idx="154">AtCas12a+8int </cx:pt>
          <cx:pt idx="155">AtCas12a+8int </cx:pt>
          <cx:pt idx="156">AtCas12a+8int </cx:pt>
          <cx:pt idx="157">AtCas12a+8int </cx:pt>
          <cx:pt idx="158">AtCas12a+8int </cx:pt>
          <cx:pt idx="159">AtCas12a+8int </cx:pt>
          <cx:pt idx="160">AtCas12a+8int </cx:pt>
          <cx:pt idx="161">AtCas12a+8int </cx:pt>
          <cx:pt idx="162">AtCas12a+8int </cx:pt>
          <cx:pt idx="163">AtCas12a+8int </cx:pt>
          <cx:pt idx="164">AtCas12a+8int </cx:pt>
          <cx:pt idx="165">AtCas12a+8int </cx:pt>
          <cx:pt idx="166">AtCas12a+8int </cx:pt>
          <cx:pt idx="167">AtCas12a+8int </cx:pt>
          <cx:pt idx="168">AtCas12a+8int </cx:pt>
          <cx:pt idx="169">AtCas12a+8int </cx:pt>
          <cx:pt idx="170">AtCas12a+8int </cx:pt>
          <cx:pt idx="171">AtCas12a+8int </cx:pt>
          <cx:pt idx="172">AtCas12a+8int </cx:pt>
          <cx:pt idx="173">AtCas12a+8int </cx:pt>
          <cx:pt idx="174">AtCas12a+8int </cx:pt>
          <cx:pt idx="175">AtCas12a+8int </cx:pt>
          <cx:pt idx="176">AtCas12a+8int </cx:pt>
          <cx:pt idx="177">AtCas12a+8int </cx:pt>
          <cx:pt idx="178">AtCas12a+8int </cx:pt>
          <cx:pt idx="179">AtCas12a+8int </cx:pt>
          <cx:pt idx="180">ttAtCas12a+8int</cx:pt>
          <cx:pt idx="181">ttAtCas12a+8int</cx:pt>
          <cx:pt idx="182">ttAtCas12a+8int</cx:pt>
          <cx:pt idx="183">ttAtCas12a+8int</cx:pt>
          <cx:pt idx="184">ttAtCas12a+8int</cx:pt>
          <cx:pt idx="185">ttAtCas12a+8int</cx:pt>
          <cx:pt idx="186">ttAtCas12a+8int</cx:pt>
          <cx:pt idx="187">ttAtCas12a+8int</cx:pt>
          <cx:pt idx="188">ttAtCas12a+8int</cx:pt>
          <cx:pt idx="189">ttAtCas12a+8int</cx:pt>
          <cx:pt idx="190">ttAtCas12a+8int</cx:pt>
          <cx:pt idx="191">ttAtCas12a+8int</cx:pt>
          <cx:pt idx="192">ttAtCas12a+8int</cx:pt>
          <cx:pt idx="193">ttAtCas12a+8int</cx:pt>
          <cx:pt idx="194">ttAtCas12a+8int</cx:pt>
          <cx:pt idx="195">ttAtCas12a+8int</cx:pt>
          <cx:pt idx="196">ttAtCas12a+8int</cx:pt>
          <cx:pt idx="197">ttAtCas12a+8int</cx:pt>
          <cx:pt idx="198">ttAtCas12a+8int</cx:pt>
          <cx:pt idx="199">ttAtCas12a+8int</cx:pt>
          <cx:pt idx="200">ttAtCas12a+8int</cx:pt>
          <cx:pt idx="201">ttAtCas12a+8int</cx:pt>
          <cx:pt idx="202">ttAtCas12a+8int</cx:pt>
          <cx:pt idx="203">ttAtCas12a+8int</cx:pt>
          <cx:pt idx="204">ttAtCas12a+8int</cx:pt>
          <cx:pt idx="205">ttAtCas12a+8int</cx:pt>
          <cx:pt idx="206">ttAtCas12a+8int</cx:pt>
          <cx:pt idx="207">ttAtCas12a+8int</cx:pt>
          <cx:pt idx="208">ttAtCas12a+8int</cx:pt>
          <cx:pt idx="209">ttAtCas12a+8int</cx:pt>
          <cx:pt idx="210">ttAtCas12a+8int</cx:pt>
          <cx:pt idx="211">ttAtCas12a+8int</cx:pt>
          <cx:pt idx="212">ttAtCas12a+8int</cx:pt>
          <cx:pt idx="213">ttAtCas12a+8int</cx:pt>
          <cx:pt idx="214">ttAtCas12a+8int</cx:pt>
          <cx:pt idx="215">ttAtCas12a+8int</cx:pt>
          <cx:pt idx="216">ttAtCas12a+8int</cx:pt>
          <cx:pt idx="217">ttAtCas12a+8int</cx:pt>
          <cx:pt idx="218">ttAtCas12a+8int</cx:pt>
          <cx:pt idx="219">ttAtCas12a+8int</cx:pt>
          <cx:pt idx="220">ttAtCas12a+8int</cx:pt>
          <cx:pt idx="221">ttAtCas12a+8int</cx:pt>
          <cx:pt idx="222">ttAtCas12a+8int</cx:pt>
          <cx:pt idx="223">ttAtCas12a+8int</cx:pt>
          <cx:pt idx="224">ttAtCas12a+8int</cx:pt>
          <cx:pt idx="225">ttAtCas12a+8int</cx:pt>
          <cx:pt idx="226">ttAtCas12a+8int</cx:pt>
          <cx:pt idx="227">ttAtCas12a+8int</cx:pt>
          <cx:pt idx="228">ttAtCas12a+8int</cx:pt>
          <cx:pt idx="229">ttAtCas12a+8int</cx:pt>
          <cx:pt idx="230">ttAtCas12a+8int</cx:pt>
          <cx:pt idx="231">ttAtCas12a+8int</cx:pt>
          <cx:pt idx="232">ttAtCas12a+8int</cx:pt>
          <cx:pt idx="233">ttAtCas12a+8int</cx:pt>
          <cx:pt idx="234">ttAtCas12a+8int</cx:pt>
          <cx:pt idx="235">ttAtCas12a+8int</cx:pt>
          <cx:pt idx="236">ttAtCas12a+8int</cx:pt>
          <cx:pt idx="237">ttAtCas12a+8int</cx:pt>
          <cx:pt idx="238">ttAtCas12a+8int</cx:pt>
          <cx:pt idx="239">ttAtCas12a+8int</cx:pt>
          <cx:pt idx="240">Wt</cx:pt>
          <cx:pt idx="241">Wt</cx:pt>
          <cx:pt idx="242">Wt</cx:pt>
          <cx:pt idx="243">Wt</cx:pt>
          <cx:pt idx="244">Wt</cx:pt>
          <cx:pt idx="245">Wt</cx:pt>
          <cx:pt idx="246">Wt</cx:pt>
          <cx:pt idx="247">Wt</cx:pt>
          <cx:pt idx="248">Wt</cx:pt>
          <cx:pt idx="249">Wt</cx:pt>
          <cx:pt idx="250">Wt</cx:pt>
          <cx:pt idx="251">Wt</cx:pt>
          <cx:pt idx="252">Wt</cx:pt>
          <cx:pt idx="253">Wt</cx:pt>
          <cx:pt idx="254">Wt</cx:pt>
          <cx:pt idx="255">Wt</cx:pt>
          <cx:pt idx="256">Wt</cx:pt>
          <cx:pt idx="257">Wt</cx:pt>
          <cx:pt idx="258">Wt</cx:pt>
          <cx:pt idx="259">Wt</cx:pt>
          <cx:pt idx="260">Wt</cx:pt>
          <cx:pt idx="261">Wt</cx:pt>
          <cx:pt idx="262">Wt</cx:pt>
          <cx:pt idx="263">Wt</cx:pt>
          <cx:pt idx="264">Wt</cx:pt>
          <cx:pt idx="265">Wt</cx:pt>
          <cx:pt idx="266">Wt</cx:pt>
          <cx:pt idx="267">Wt</cx:pt>
          <cx:pt idx="268">Wt</cx:pt>
          <cx:pt idx="269">Wt</cx:pt>
          <cx:pt idx="270">Wt</cx:pt>
          <cx:pt idx="271">Wt</cx:pt>
          <cx:pt idx="272">Wt</cx:pt>
          <cx:pt idx="273">Wt</cx:pt>
          <cx:pt idx="274">Wt</cx:pt>
          <cx:pt idx="275">Wt</cx:pt>
          <cx:pt idx="276">Wt</cx:pt>
          <cx:pt idx="277">Wt</cx:pt>
          <cx:pt idx="278">Wt</cx:pt>
          <cx:pt idx="279">Wt</cx:pt>
          <cx:pt idx="280">Wt</cx:pt>
          <cx:pt idx="281">Wt</cx:pt>
          <cx:pt idx="282">Wt</cx:pt>
          <cx:pt idx="283">Wt</cx:pt>
          <cx:pt idx="284">Wt</cx:pt>
          <cx:pt idx="285">Wt</cx:pt>
          <cx:pt idx="286">Wt</cx:pt>
          <cx:pt idx="287">Wt</cx:pt>
          <cx:pt idx="288">Wt</cx:pt>
          <cx:pt idx="289">Wt</cx:pt>
          <cx:pt idx="290">Wt</cx:pt>
          <cx:pt idx="291">Wt</cx:pt>
          <cx:pt idx="292">Wt</cx:pt>
          <cx:pt idx="293">Wt</cx:pt>
          <cx:pt idx="294">Wt</cx:pt>
          <cx:pt idx="295">Wt</cx:pt>
          <cx:pt idx="296">Wt</cx:pt>
          <cx:pt idx="297">Wt</cx:pt>
          <cx:pt idx="298">Wt</cx:pt>
          <cx:pt idx="299">Wt</cx:pt>
        </cx:lvl>
      </cx:strDim>
      <cx:numDim type="val">
        <cx:f>Sheet3!$AE$7:$AE$306</cx:f>
        <cx:lvl ptCount="300" formatCode="General">
          <cx:pt idx="0">1.6099999999999994</cx:pt>
          <cx:pt idx="1">77.930000000000007</cx:pt>
          <cx:pt idx="2">2.8499999999999943</cx:pt>
          <cx:pt idx="3">74.019999999999996</cx:pt>
          <cx:pt idx="4">70.879999999999995</cx:pt>
          <cx:pt idx="5">20.969999999999999</cx:pt>
          <cx:pt idx="6">16.329999999999998</cx:pt>
          <cx:pt idx="7">2.8599999999999994</cx:pt>
          <cx:pt idx="8">75.010000000000005</cx:pt>
          <cx:pt idx="9">59.399999999999999</cx:pt>
          <cx:pt idx="10">79.609999999999999</cx:pt>
          <cx:pt idx="11">2.980000000000004</cx:pt>
          <cx:pt idx="12">12.349999999999994</cx:pt>
          <cx:pt idx="13">99.879999999999995</cx:pt>
          <cx:pt idx="14">74.680000000000007</cx:pt>
          <cx:pt idx="15">99.969999999999999</cx:pt>
          <cx:pt idx="16">79.129999999999995</cx:pt>
          <cx:pt idx="17">51.979999999999997</cx:pt>
          <cx:pt idx="18">100</cx:pt>
          <cx:pt idx="19">2.75</cx:pt>
          <cx:pt idx="20">4.9599999999999937</cx:pt>
          <cx:pt idx="21">4.8100000000000023</cx:pt>
          <cx:pt idx="22">4.8400000000000034</cx:pt>
          <cx:pt idx="23">5.1200000000000045</cx:pt>
          <cx:pt idx="24">4.4899999999999949</cx:pt>
          <cx:pt idx="25">5.1700000000000017</cx:pt>
          <cx:pt idx="26">4.7199999999999989</cx:pt>
          <cx:pt idx="27">4.6800000000000068</cx:pt>
          <cx:pt idx="28">4.8499999999999943</cx:pt>
          <cx:pt idx="29">5</cx:pt>
          <cx:pt idx="30">4.730000000000004</cx:pt>
          <cx:pt idx="31">4.519999999999996</cx:pt>
          <cx:pt idx="32">4.6500000000000057</cx:pt>
          <cx:pt idx="33">4.7800000000000011</cx:pt>
          <cx:pt idx="34">4.8700000000000045</cx:pt>
          <cx:pt idx="35">5</cx:pt>
          <cx:pt idx="36">4.9300000000000068</cx:pt>
          <cx:pt idx="37">4.6299999999999955</cx:pt>
          <cx:pt idx="38">4.9200000000000017</cx:pt>
          <cx:pt idx="39">4.8499999999999943</cx:pt>
          <cx:pt idx="40">45.359999999999999</cx:pt>
          <cx:pt idx="41">14.590000000000003</cx:pt>
          <cx:pt idx="42">2.9899999999999949</cx:pt>
          <cx:pt idx="43">8.519999999999996</cx:pt>
          <cx:pt idx="44">23.819999999999993</cx:pt>
          <cx:pt idx="45">14.430000000000007</cx:pt>
          <cx:pt idx="46">5.0699999999999932</cx:pt>
          <cx:pt idx="47">2.769999999999996</cx:pt>
          <cx:pt idx="48">40.75</cx:pt>
          <cx:pt idx="49">18.709999999999994</cx:pt>
          <cx:pt idx="50">41.759999999999998</cx:pt>
          <cx:pt idx="51">3.3599999999999994</cx:pt>
          <cx:pt idx="52">8.3400000000000034</cx:pt>
          <cx:pt idx="53">19.049999999999997</cx:pt>
          <cx:pt idx="54">52.729999999999997</cx:pt>
          <cx:pt idx="55">99.959999999999994</cx:pt>
          <cx:pt idx="56">38.609999999999999</cx:pt>
          <cx:pt idx="57">53.579999999999998</cx:pt>
          <cx:pt idx="58">13.129999999999995</cx:pt>
          <cx:pt idx="59">2.7000000000000028</cx:pt>
          <cx:pt idx="60">99.980000000000004</cx:pt>
          <cx:pt idx="61">2.4899999999999949</cx:pt>
          <cx:pt idx="62">99.370000000000005</cx:pt>
          <cx:pt idx="63">98.569999999999993</cx:pt>
          <cx:pt idx="64">41.630000000000003</cx:pt>
          <cx:pt idx="65">99.409999999999997</cx:pt>
          <cx:pt idx="66">100</cx:pt>
          <cx:pt idx="67">99.879999999999995</cx:pt>
          <cx:pt idx="68">99.989999999999995</cx:pt>
          <cx:pt idx="69">99.900000000000006</cx:pt>
          <cx:pt idx="70">100</cx:pt>
          <cx:pt idx="71">99.769999999999996</cx:pt>
          <cx:pt idx="72">99.469999999999999</cx:pt>
          <cx:pt idx="73">99.959999999999994</cx:pt>
          <cx:pt idx="74">99.939999999999998</cx:pt>
          <cx:pt idx="75">99.989999999999995</cx:pt>
          <cx:pt idx="76">2.25</cx:pt>
          <cx:pt idx="77">100</cx:pt>
          <cx:pt idx="78">2.4599999999999937</cx:pt>
          <cx:pt idx="79">99.730000000000004</cx:pt>
          <cx:pt idx="80">12.969999999999999</cx:pt>
          <cx:pt idx="81">4.9399999999999977</cx:pt>
          <cx:pt idx="82">10.5</cx:pt>
          <cx:pt idx="83">24.560000000000002</cx:pt>
          <cx:pt idx="84">11.709999999999994</cx:pt>
          <cx:pt idx="85">10.670000000000002</cx:pt>
          <cx:pt idx="86">26.969999999999999</cx:pt>
          <cx:pt idx="87">28.819999999999993</cx:pt>
          <cx:pt idx="88">26.319999999999993</cx:pt>
          <cx:pt idx="89">13.219999999999999</cx:pt>
          <cx:pt idx="90">7.6400000000000006</cx:pt>
          <cx:pt idx="91">30.519999999999996</cx:pt>
          <cx:pt idx="92">12.280000000000001</cx:pt>
          <cx:pt idx="93">52.530000000000001</cx:pt>
          <cx:pt idx="94">15.450000000000003</cx:pt>
          <cx:pt idx="95">10.900000000000006</cx:pt>
          <cx:pt idx="96">4.9099999999999966</cx:pt>
          <cx:pt idx="97">13.599999999999994</cx:pt>
          <cx:pt idx="98">4.0600000000000023</cx:pt>
          <cx:pt idx="99">13.099999999999994</cx:pt>
          <cx:pt idx="100">48.369999999999997</cx:pt>
          <cx:pt idx="101">3.230000000000004</cx:pt>
          <cx:pt idx="102">72.530000000000001</cx:pt>
          <cx:pt idx="103">6.2399999999999949</cx:pt>
          <cx:pt idx="104">77.900000000000006</cx:pt>
          <cx:pt idx="105">76.980000000000004</cx:pt>
          <cx:pt idx="106">96.980000000000004</cx:pt>
          <cx:pt idx="107">95.909999999999997</cx:pt>
          <cx:pt idx="108">88.379999999999995</cx:pt>
          <cx:pt idx="109">76.909999999999997</cx:pt>
          <cx:pt idx="110">47.630000000000003</cx:pt>
          <cx:pt idx="111">76.120000000000005</cx:pt>
          <cx:pt idx="112">54.509999999999998</cx:pt>
          <cx:pt idx="113">45.630000000000003</cx:pt>
          <cx:pt idx="114">91.519999999999996</cx:pt>
          <cx:pt idx="115">49.380000000000003</cx:pt>
          <cx:pt idx="116">2.9599999999999937</cx:pt>
          <cx:pt idx="117">99.989999999999995</cx:pt>
          <cx:pt idx="118">49.009999999999998</cx:pt>
          <cx:pt idx="119">62.18</cx:pt>
          <cx:pt idx="120">100</cx:pt>
          <cx:pt idx="121">100</cx:pt>
          <cx:pt idx="122">80.359999999999999</cx:pt>
          <cx:pt idx="123">98.689999999999998</cx:pt>
          <cx:pt idx="124">100</cx:pt>
          <cx:pt idx="125">15</cx:pt>
          <cx:pt idx="126">100</cx:pt>
          <cx:pt idx="127">99.989999999999995</cx:pt>
          <cx:pt idx="128">98.75</cx:pt>
          <cx:pt idx="129">2.7900000000000063</cx:pt>
          <cx:pt idx="130">99.890000000000001</cx:pt>
          <cx:pt idx="131">99.780000000000001</cx:pt>
          <cx:pt idx="132">99.980000000000004</cx:pt>
          <cx:pt idx="133">99.989999999999995</cx:pt>
          <cx:pt idx="134">100</cx:pt>
          <cx:pt idx="135">96.260000000000005</cx:pt>
          <cx:pt idx="136">3.0499999999999972</cx:pt>
          <cx:pt idx="137">100</cx:pt>
          <cx:pt idx="138">37.049999999999997</cx:pt>
          <cx:pt idx="139">100</cx:pt>
          <cx:pt idx="140">55.259999999999998</cx:pt>
          <cx:pt idx="141">5.230000000000004</cx:pt>
          <cx:pt idx="142">5.2099999999999937</cx:pt>
          <cx:pt idx="143">5.3900000000000006</cx:pt>
          <cx:pt idx="144">4.6400000000000006</cx:pt>
          <cx:pt idx="145">4.730000000000004</cx:pt>
          <cx:pt idx="146">5.9000000000000057</cx:pt>
          <cx:pt idx="147">4.6500000000000057</cx:pt>
          <cx:pt idx="148">10.069999999999993</cx:pt>
          <cx:pt idx="149">4.2099999999999937</cx:pt>
          <cx:pt idx="150">4.6299999999999955</cx:pt>
          <cx:pt idx="151">4.4300000000000068</cx:pt>
          <cx:pt idx="152">4.7600000000000051</cx:pt>
          <cx:pt idx="153">7.7399999999999949</cx:pt>
          <cx:pt idx="154">7.6200000000000045</cx:pt>
          <cx:pt idx="155">5.3499999999999943</cx:pt>
          <cx:pt idx="156">3.7900000000000063</cx:pt>
          <cx:pt idx="157">4.6599999999999966</cx:pt>
          <cx:pt idx="158">4.8199999999999932</cx:pt>
          <cx:pt idx="159">4.8499999999999943</cx:pt>
          <cx:pt idx="160">99.989999999999995</cx:pt>
          <cx:pt idx="161">95.269999999999996</cx:pt>
          <cx:pt idx="162">26.560000000000002</cx:pt>
          <cx:pt idx="163">98.5</cx:pt>
          <cx:pt idx="164">100</cx:pt>
          <cx:pt idx="165">13.299999999999997</cx:pt>
          <cx:pt idx="166">99.980000000000004</cx:pt>
          <cx:pt idx="167">26.579999999999998</cx:pt>
          <cx:pt idx="168">98.409999999999997</cx:pt>
          <cx:pt idx="169">2.8100000000000023</cx:pt>
          <cx:pt idx="170">99.819999999999993</cx:pt>
          <cx:pt idx="171">69.549999999999997</cx:pt>
          <cx:pt idx="172">100</cx:pt>
          <cx:pt idx="173">99.980000000000004</cx:pt>
          <cx:pt idx="174">99.920000000000002</cx:pt>
          <cx:pt idx="175">58.93</cx:pt>
          <cx:pt idx="176">99.079999999999998</cx:pt>
          <cx:pt idx="177">53.170000000000002</cx:pt>
          <cx:pt idx="178">92.540000000000006</cx:pt>
          <cx:pt idx="179">99.969999999999999</cx:pt>
          <cx:pt idx="180">92.379999999999995</cx:pt>
          <cx:pt idx="181">99.939999999999998</cx:pt>
          <cx:pt idx="182">99.920000000000002</cx:pt>
          <cx:pt idx="183">99.980000000000004</cx:pt>
          <cx:pt idx="184">100</cx:pt>
          <cx:pt idx="185">100</cx:pt>
          <cx:pt idx="186">100</cx:pt>
          <cx:pt idx="187">100</cx:pt>
          <cx:pt idx="188">99.989999999999995</cx:pt>
          <cx:pt idx="189">99.989999999999995</cx:pt>
          <cx:pt idx="190">99.890000000000001</cx:pt>
          <cx:pt idx="191">100</cx:pt>
          <cx:pt idx="192">99.980000000000004</cx:pt>
          <cx:pt idx="193">100</cx:pt>
          <cx:pt idx="194">53.700000000000003</cx:pt>
          <cx:pt idx="195">100</cx:pt>
          <cx:pt idx="196">99.909999999999997</cx:pt>
          <cx:pt idx="197">90.140000000000001</cx:pt>
          <cx:pt idx="198">100</cx:pt>
          <cx:pt idx="199">100</cx:pt>
          <cx:pt idx="200">92.790000000000006</cx:pt>
          <cx:pt idx="201">96.689999999999998</cx:pt>
          <cx:pt idx="202">11.409999999999997</cx:pt>
          <cx:pt idx="203">4.5300000000000011</cx:pt>
          <cx:pt idx="204">99.390000000000001</cx:pt>
          <cx:pt idx="205">95.060000000000002</cx:pt>
          <cx:pt idx="206">0</cx:pt>
          <cx:pt idx="207">92.5</cx:pt>
          <cx:pt idx="208">100</cx:pt>
          <cx:pt idx="209">60.670000000000002</cx:pt>
          <cx:pt idx="210">78.629999999999995</cx:pt>
          <cx:pt idx="211">73.310000000000002</cx:pt>
          <cx:pt idx="212">93.959999999999994</cx:pt>
          <cx:pt idx="213">80.25</cx:pt>
          <cx:pt idx="214">38.590000000000003</cx:pt>
          <cx:pt idx="215">10.329999999999998</cx:pt>
          <cx:pt idx="216">99.859999999999999</cx:pt>
          <cx:pt idx="217">55.329999999999998</cx:pt>
          <cx:pt idx="218">99.920000000000002</cx:pt>
          <cx:pt idx="219">75.189999999999998</cx:pt>
          <cx:pt idx="220">92.349999999999994</cx:pt>
          <cx:pt idx="221">99.989999999999995</cx:pt>
          <cx:pt idx="222">99.950000000000003</cx:pt>
          <cx:pt idx="223">99.989999999999995</cx:pt>
          <cx:pt idx="224">99.969999999999999</cx:pt>
          <cx:pt idx="225">100</cx:pt>
          <cx:pt idx="226">100</cx:pt>
          <cx:pt idx="227">99.989999999999995</cx:pt>
          <cx:pt idx="228">100</cx:pt>
          <cx:pt idx="229">84.129999999999995</cx:pt>
          <cx:pt idx="230">99.870000000000005</cx:pt>
          <cx:pt idx="231">100</cx:pt>
          <cx:pt idx="232">99.980000000000004</cx:pt>
          <cx:pt idx="233">99.980000000000004</cx:pt>
          <cx:pt idx="234">55.409999999999997</cx:pt>
          <cx:pt idx="235">99.969999999999999</cx:pt>
          <cx:pt idx="236">100</cx:pt>
          <cx:pt idx="237">99.959999999999994</cx:pt>
          <cx:pt idx="238">99.849999999999994</cx:pt>
          <cx:pt idx="239">99.969999999999999</cx:pt>
          <cx:pt idx="240">2.8799999999999955</cx:pt>
          <cx:pt idx="241">2.8199999999999932</cx:pt>
          <cx:pt idx="242">2.8900000000000006</cx:pt>
          <cx:pt idx="243">2.8900000000000006</cx:pt>
          <cx:pt idx="244">2.5900000000000034</cx:pt>
          <cx:pt idx="245">2.9200000000000017</cx:pt>
          <cx:pt idx="246">3.2900000000000063</cx:pt>
          <cx:pt idx="247">2.8199999999999932</cx:pt>
          <cx:pt idx="248">2.5799999999999983</cx:pt>
          <cx:pt idx="249">2.8599999999999994</cx:pt>
          <cx:pt idx="250">2.4699999999999989</cx:pt>
          <cx:pt idx="251">2.9000000000000057</cx:pt>
          <cx:pt idx="252">2.8299999999999983</cx:pt>
          <cx:pt idx="253">2.8400000000000034</cx:pt>
          <cx:pt idx="254">3.1400000000000006</cx:pt>
          <cx:pt idx="255">2.9599999999999937</cx:pt>
          <cx:pt idx="256">3.0400000000000063</cx:pt>
          <cx:pt idx="257">2.9000000000000057</cx:pt>
          <cx:pt idx="258">2.6599999999999966</cx:pt>
          <cx:pt idx="259">3.1800000000000068</cx:pt>
          <cx:pt idx="260">4.7800000000000011</cx:pt>
          <cx:pt idx="261">4.4599999999999937</cx:pt>
          <cx:pt idx="262">4.4200000000000017</cx:pt>
          <cx:pt idx="263">4.5999999999999943</cx:pt>
          <cx:pt idx="264">4.3799999999999955</cx:pt>
          <cx:pt idx="265">4.5100000000000051</cx:pt>
          <cx:pt idx="266">4.5</cx:pt>
          <cx:pt idx="267">4.0100000000000051</cx:pt>
          <cx:pt idx="268">4.5900000000000034</cx:pt>
          <cx:pt idx="269">4.4899999999999949</cx:pt>
          <cx:pt idx="270">4.4300000000000068</cx:pt>
          <cx:pt idx="271">4.5</cx:pt>
          <cx:pt idx="272">4.2800000000000011</cx:pt>
          <cx:pt idx="273">4.4500000000000028</cx:pt>
          <cx:pt idx="274">4.5600000000000023</cx:pt>
          <cx:pt idx="275">4.6400000000000006</cx:pt>
          <cx:pt idx="276">4.4899999999999949</cx:pt>
          <cx:pt idx="277">4.4200000000000017</cx:pt>
          <cx:pt idx="278">4.7199999999999989</cx:pt>
          <cx:pt idx="279">4.6500000000000057</cx:pt>
          <cx:pt idx="280">3.2800000000000011</cx:pt>
          <cx:pt idx="281">3.2900000000000063</cx:pt>
          <cx:pt idx="282">2.980000000000004</cx:pt>
          <cx:pt idx="283">3.0600000000000023</cx:pt>
          <cx:pt idx="284">3.230000000000004</cx:pt>
          <cx:pt idx="285">2.980000000000004</cx:pt>
          <cx:pt idx="286">2.980000000000004</cx:pt>
          <cx:pt idx="287">2.9099999999999966</cx:pt>
          <cx:pt idx="288">3.0699999999999932</cx:pt>
          <cx:pt idx="289">3.0900000000000034</cx:pt>
          <cx:pt idx="290">3.4599999999999937</cx:pt>
          <cx:pt idx="291">3.1400000000000006</cx:pt>
          <cx:pt idx="292">2.8700000000000045</cx:pt>
          <cx:pt idx="293">3.269999999999996</cx:pt>
          <cx:pt idx="294">3.1700000000000017</cx:pt>
          <cx:pt idx="295">3.0499999999999972</cx:pt>
          <cx:pt idx="296">3.2099999999999937</cx:pt>
          <cx:pt idx="297">3.1099999999999994</cx:pt>
          <cx:pt idx="298">3.0900000000000034</cx:pt>
          <cx:pt idx="299">3.2999999999999972</cx:pt>
        </cx:lvl>
      </cx:numDim>
    </cx:data>
  </cx:chartData>
  <cx:chart>
    <cx:title pos="t" align="ctr" overlay="0">
      <cx:tx>
        <cx:txData>
          <cx:v>Overall efficiency</cx:v>
        </cx:txData>
      </cx:tx>
      <cx:txPr>
        <a:bodyPr spcFirstLastPara="1" vertOverflow="ellipsis" horzOverflow="overflow" wrap="square" lIns="0" tIns="0" rIns="0" bIns="0" anchor="ctr" anchorCtr="1"/>
        <a:lstStyle/>
        <a:p>
          <a:pPr algn="ctr" rtl="0">
            <a:defRPr/>
          </a:pPr>
          <a:r>
            <a:rPr lang="en-US" sz="1400" b="0" i="0" u="none" strike="noStrike" baseline="0" dirty="0">
              <a:solidFill>
                <a:sysClr val="windowText" lastClr="000000">
                  <a:lumMod val="65000"/>
                  <a:lumOff val="35000"/>
                </a:sysClr>
              </a:solidFill>
              <a:latin typeface="Calibri" panose="020F0502020204030204"/>
            </a:rPr>
            <a:t>Overall efficiency</a:t>
          </a:r>
        </a:p>
      </cx:txPr>
    </cx:title>
    <cx:plotArea>
      <cx:plotAreaRegion>
        <cx:series layoutId="boxWhisker" uniqueId="{F7EC5524-C496-46A5-A73D-3E8E60B699C0}">
          <cx:dataId val="0"/>
          <cx:layoutPr>
            <cx:visibility meanLine="0" meanMarker="1" nonoutliers="0" outliers="1"/>
            <cx:statistics quartileMethod="exclusive"/>
          </cx:layoutPr>
        </cx:series>
      </cx:plotAreaRegion>
      <cx:axis id="0">
        <cx:catScaling gapWidth="1"/>
        <cx:tickLabels/>
      </cx:axis>
      <cx:axis id="1">
        <cx:valScaling max="100"/>
        <cx:majorGridlines/>
        <cx:tickLabels/>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Sheet2!$J$157:$J$256</cx:f>
        <cx:lvl ptCount="100">
          <cx:pt idx="0">AtCas12a</cx:pt>
          <cx:pt idx="1">AtCas12a</cx:pt>
          <cx:pt idx="2">AtCas12a</cx:pt>
          <cx:pt idx="3">AtCas12a</cx:pt>
          <cx:pt idx="4">AtCas12a</cx:pt>
          <cx:pt idx="5">AtCas12a</cx:pt>
          <cx:pt idx="6">AtCas12a</cx:pt>
          <cx:pt idx="7">AtCas12a</cx:pt>
          <cx:pt idx="8">AtCas12a</cx:pt>
          <cx:pt idx="9">AtCas12a</cx:pt>
          <cx:pt idx="10">AtCas12a</cx:pt>
          <cx:pt idx="11">AtCas12a</cx:pt>
          <cx:pt idx="12">AtCas12a</cx:pt>
          <cx:pt idx="13">AtCas12a</cx:pt>
          <cx:pt idx="14">AtCas12a</cx:pt>
          <cx:pt idx="15">AtCas12a</cx:pt>
          <cx:pt idx="16">AtCas12a</cx:pt>
          <cx:pt idx="17">AtCas12a</cx:pt>
          <cx:pt idx="18">AtCas12a</cx:pt>
          <cx:pt idx="19">AtCas12a</cx:pt>
          <cx:pt idx="20">ttAtCas12a</cx:pt>
          <cx:pt idx="21">ttAtCas12a</cx:pt>
          <cx:pt idx="22">ttAtCas12a</cx:pt>
          <cx:pt idx="23">ttAtCas12a</cx:pt>
          <cx:pt idx="24">ttAtCas12a</cx:pt>
          <cx:pt idx="25">ttAtCas12a</cx:pt>
          <cx:pt idx="26">ttAtCas12a</cx:pt>
          <cx:pt idx="27">ttAtCas12a</cx:pt>
          <cx:pt idx="28">ttAtCas12a</cx:pt>
          <cx:pt idx="29">ttAtCas12a</cx:pt>
          <cx:pt idx="30">ttAtCas12a</cx:pt>
          <cx:pt idx="31">ttAtCas12a</cx:pt>
          <cx:pt idx="32">ttAtCas12a</cx:pt>
          <cx:pt idx="33">ttAtCas12a</cx:pt>
          <cx:pt idx="34">ttAtCas12a</cx:pt>
          <cx:pt idx="35">ttAtCas12a</cx:pt>
          <cx:pt idx="36">ttAtCas12a</cx:pt>
          <cx:pt idx="37">ttAtCas12a</cx:pt>
          <cx:pt idx="38">ttAtCas12a</cx:pt>
          <cx:pt idx="39">ttAtCas12a</cx:pt>
          <cx:pt idx="40">AtCas12a+8int </cx:pt>
          <cx:pt idx="41">AtCas12a+8int </cx:pt>
          <cx:pt idx="42">AtCas12a+8int </cx:pt>
          <cx:pt idx="43">AtCas12a+8int </cx:pt>
          <cx:pt idx="44">AtCas12a+8int </cx:pt>
          <cx:pt idx="45">AtCas12a+8int </cx:pt>
          <cx:pt idx="46">AtCas12a+8int </cx:pt>
          <cx:pt idx="47">AtCas12a+8int </cx:pt>
          <cx:pt idx="48">AtCas12a+8int </cx:pt>
          <cx:pt idx="49">AtCas12a+8int </cx:pt>
          <cx:pt idx="50">AtCas12a+8int </cx:pt>
          <cx:pt idx="51">AtCas12a+8int </cx:pt>
          <cx:pt idx="52">AtCas12a+8int </cx:pt>
          <cx:pt idx="53">AtCas12a+8int </cx:pt>
          <cx:pt idx="54">AtCas12a+8int </cx:pt>
          <cx:pt idx="55">AtCas12a+8int </cx:pt>
          <cx:pt idx="56">AtCas12a+8int </cx:pt>
          <cx:pt idx="57">AtCas12a+8int </cx:pt>
          <cx:pt idx="58">AtCas12a+8int </cx:pt>
          <cx:pt idx="59">AtCas12a+8int </cx:pt>
          <cx:pt idx="60">ttAtCas12a+8int</cx:pt>
          <cx:pt idx="61">ttAtCas12a+8int</cx:pt>
          <cx:pt idx="62">ttAtCas12a+8int</cx:pt>
          <cx:pt idx="63">ttAtCas12a+8int</cx:pt>
          <cx:pt idx="64">ttAtCas12a+8int</cx:pt>
          <cx:pt idx="65">ttAtCas12a+8int</cx:pt>
          <cx:pt idx="66">ttAtCas12a+8int</cx:pt>
          <cx:pt idx="67">ttAtCas12a+8int</cx:pt>
          <cx:pt idx="68">ttAtCas12a+8int</cx:pt>
          <cx:pt idx="69">ttAtCas12a+8int</cx:pt>
          <cx:pt idx="70">ttAtCas12a+8int</cx:pt>
          <cx:pt idx="71">ttAtCas12a+8int</cx:pt>
          <cx:pt idx="72">ttAtCas12a+8int</cx:pt>
          <cx:pt idx="73">ttAtCas12a+8int</cx:pt>
          <cx:pt idx="74">ttAtCas12a+8int</cx:pt>
          <cx:pt idx="75">ttAtCas12a+8int</cx:pt>
          <cx:pt idx="76">ttAtCas12a+8int</cx:pt>
          <cx:pt idx="77">ttAtCas12a+8int</cx:pt>
          <cx:pt idx="78">ttAtCas12a+8int</cx:pt>
          <cx:pt idx="79">ttAtCas12a+8int</cx:pt>
          <cx:pt idx="80">Wt</cx:pt>
          <cx:pt idx="81">Wt</cx:pt>
          <cx:pt idx="82">Wt</cx:pt>
          <cx:pt idx="83">Wt</cx:pt>
          <cx:pt idx="84">Wt</cx:pt>
          <cx:pt idx="85">Wt</cx:pt>
          <cx:pt idx="86">Wt</cx:pt>
          <cx:pt idx="87">Wt</cx:pt>
          <cx:pt idx="88">Wt</cx:pt>
          <cx:pt idx="89">Wt</cx:pt>
          <cx:pt idx="90">Wt</cx:pt>
          <cx:pt idx="91">Wt</cx:pt>
          <cx:pt idx="92">Wt</cx:pt>
          <cx:pt idx="93">Wt</cx:pt>
          <cx:pt idx="94">Wt</cx:pt>
          <cx:pt idx="95">Wt</cx:pt>
          <cx:pt idx="96">Wt</cx:pt>
          <cx:pt idx="97">Wt</cx:pt>
          <cx:pt idx="98">Wt</cx:pt>
          <cx:pt idx="99">Wt</cx:pt>
        </cx:lvl>
      </cx:strDim>
      <cx:numDim type="val">
        <cx:f>Sheet2!$K$157:$K$256</cx:f>
        <cx:lvl ptCount="100" formatCode="General">
          <cx:pt idx="0">1.6099999999999994</cx:pt>
          <cx:pt idx="1">77.930000000000007</cx:pt>
          <cx:pt idx="2">2.8499999999999943</cx:pt>
          <cx:pt idx="3">74.019999999999996</cx:pt>
          <cx:pt idx="4">70.879999999999995</cx:pt>
          <cx:pt idx="5">20.969999999999999</cx:pt>
          <cx:pt idx="6">16.329999999999998</cx:pt>
          <cx:pt idx="7">2.8599999999999994</cx:pt>
          <cx:pt idx="8">75.010000000000005</cx:pt>
          <cx:pt idx="9">59.399999999999999</cx:pt>
          <cx:pt idx="10">79.609999999999999</cx:pt>
          <cx:pt idx="11">2.980000000000004</cx:pt>
          <cx:pt idx="12">12.349999999999994</cx:pt>
          <cx:pt idx="13">99.879999999999995</cx:pt>
          <cx:pt idx="14">74.680000000000007</cx:pt>
          <cx:pt idx="15">99.969999999999999</cx:pt>
          <cx:pt idx="16">79.129999999999995</cx:pt>
          <cx:pt idx="17">51.979999999999997</cx:pt>
          <cx:pt idx="18">100</cx:pt>
          <cx:pt idx="19">2.75</cx:pt>
          <cx:pt idx="20">99.980000000000004</cx:pt>
          <cx:pt idx="21">2.4899999999999949</cx:pt>
          <cx:pt idx="22">99.370000000000005</cx:pt>
          <cx:pt idx="23">98.569999999999993</cx:pt>
          <cx:pt idx="24">41.630000000000003</cx:pt>
          <cx:pt idx="25">99.409999999999997</cx:pt>
          <cx:pt idx="26">100</cx:pt>
          <cx:pt idx="27">99.879999999999995</cx:pt>
          <cx:pt idx="28">99.989999999999995</cx:pt>
          <cx:pt idx="29">99.900000000000006</cx:pt>
          <cx:pt idx="30">100</cx:pt>
          <cx:pt idx="31">99.769999999999996</cx:pt>
          <cx:pt idx="32">99.469999999999999</cx:pt>
          <cx:pt idx="33">99.959999999999994</cx:pt>
          <cx:pt idx="34">99.939999999999998</cx:pt>
          <cx:pt idx="35">99.989999999999995</cx:pt>
          <cx:pt idx="36">2.25</cx:pt>
          <cx:pt idx="37">100</cx:pt>
          <cx:pt idx="38">2.4599999999999937</cx:pt>
          <cx:pt idx="39">99.730000000000004</cx:pt>
          <cx:pt idx="40">100</cx:pt>
          <cx:pt idx="41">100</cx:pt>
          <cx:pt idx="42">80.359999999999999</cx:pt>
          <cx:pt idx="43">98.689999999999998</cx:pt>
          <cx:pt idx="44">100</cx:pt>
          <cx:pt idx="45">15</cx:pt>
          <cx:pt idx="46">100</cx:pt>
          <cx:pt idx="47">99.989999999999995</cx:pt>
          <cx:pt idx="48">98.75</cx:pt>
          <cx:pt idx="49">2.7900000000000063</cx:pt>
          <cx:pt idx="50">99.890000000000001</cx:pt>
          <cx:pt idx="51">99.780000000000001</cx:pt>
          <cx:pt idx="52">99.980000000000004</cx:pt>
          <cx:pt idx="53">99.989999999999995</cx:pt>
          <cx:pt idx="54">100</cx:pt>
          <cx:pt idx="55">96.260000000000005</cx:pt>
          <cx:pt idx="56">3.0499999999999972</cx:pt>
          <cx:pt idx="57">100</cx:pt>
          <cx:pt idx="58">37.049999999999997</cx:pt>
          <cx:pt idx="59">100</cx:pt>
          <cx:pt idx="60">92.379999999999995</cx:pt>
          <cx:pt idx="61">99.939999999999998</cx:pt>
          <cx:pt idx="62">99.920000000000002</cx:pt>
          <cx:pt idx="63">99.980000000000004</cx:pt>
          <cx:pt idx="64">100</cx:pt>
          <cx:pt idx="65">100</cx:pt>
          <cx:pt idx="66">100</cx:pt>
          <cx:pt idx="67">100</cx:pt>
          <cx:pt idx="68">99.989999999999995</cx:pt>
          <cx:pt idx="69">99.989999999999995</cx:pt>
          <cx:pt idx="70">99.890000000000001</cx:pt>
          <cx:pt idx="71">100</cx:pt>
          <cx:pt idx="72">99.980000000000004</cx:pt>
          <cx:pt idx="73">100</cx:pt>
          <cx:pt idx="74">53.700000000000003</cx:pt>
          <cx:pt idx="75">100</cx:pt>
          <cx:pt idx="76">99.909999999999997</cx:pt>
          <cx:pt idx="77">90.140000000000001</cx:pt>
          <cx:pt idx="78">100</cx:pt>
          <cx:pt idx="79">100</cx:pt>
          <cx:pt idx="80">2.8799999999999955</cx:pt>
          <cx:pt idx="81">2.8199999999999932</cx:pt>
          <cx:pt idx="82">2.8900000000000006</cx:pt>
          <cx:pt idx="83">2.8900000000000006</cx:pt>
          <cx:pt idx="84">2.5900000000000034</cx:pt>
          <cx:pt idx="85">2.9200000000000017</cx:pt>
          <cx:pt idx="86">3.2900000000000063</cx:pt>
          <cx:pt idx="87">2.8199999999999932</cx:pt>
          <cx:pt idx="88">2.5799999999999983</cx:pt>
          <cx:pt idx="89">2.8599999999999994</cx:pt>
          <cx:pt idx="90">2.4699999999999989</cx:pt>
          <cx:pt idx="91">2.9000000000000057</cx:pt>
          <cx:pt idx="92">2.8299999999999983</cx:pt>
          <cx:pt idx="93">2.8400000000000034</cx:pt>
          <cx:pt idx="94">3.1400000000000006</cx:pt>
          <cx:pt idx="95">2.9599999999999937</cx:pt>
          <cx:pt idx="96">3.0400000000000063</cx:pt>
          <cx:pt idx="97">2.9000000000000057</cx:pt>
          <cx:pt idx="98">2.6599999999999966</cx:pt>
          <cx:pt idx="99">3.1800000000000068</cx:pt>
        </cx:lvl>
      </cx:numDim>
    </cx:data>
  </cx:chartData>
  <cx:chart>
    <cx:title pos="t" align="ctr" overlay="0">
      <cx:tx>
        <cx:rich>
          <a:bodyPr spcFirstLastPara="1" vertOverflow="ellipsis" horzOverflow="overflow" wrap="square" lIns="0" tIns="0" rIns="0" bIns="0" anchor="ctr" anchorCtr="1"/>
          <a:lstStyle/>
          <a:p>
            <a:pPr algn="ctr" rtl="0">
              <a:spcBef>
                <a:spcPts val="0"/>
              </a:spcBef>
              <a:spcAft>
                <a:spcPts val="0"/>
              </a:spcAft>
            </a:pPr>
            <a:r>
              <a:rPr lang="en-US" sz="1400" b="0" i="0" baseline="0" dirty="0">
                <a:solidFill>
                  <a:schemeClr val="bg1">
                    <a:lumMod val="50000"/>
                  </a:schemeClr>
                </a:solidFill>
                <a:effectLst/>
                <a:latin typeface="+mn-lt"/>
                <a:ea typeface="Calibri" panose="020F0502020204030204" pitchFamily="34" charset="0"/>
                <a:cs typeface="Calibri" panose="020F0502020204030204" pitchFamily="34" charset="0"/>
              </a:rPr>
              <a:t>chr6Hg0653951</a:t>
            </a:r>
            <a:endParaRPr lang="en-GB" sz="1400" dirty="0">
              <a:solidFill>
                <a:schemeClr val="bg1">
                  <a:lumMod val="50000"/>
                </a:schemeClr>
              </a:solidFill>
              <a:effectLst/>
              <a:latin typeface="+mn-lt"/>
            </a:endParaRPr>
          </a:p>
        </cx:rich>
      </cx:tx>
    </cx:title>
    <cx:plotArea>
      <cx:plotAreaRegion>
        <cx:series layoutId="boxWhisker" uniqueId="{9D937DAC-7669-441E-B8FC-ADF40BDD7F3E}">
          <cx:tx>
            <cx:txData>
              <cx:f>Sheet2!$K$156</cx:f>
              <cx:v>AHAS</cx:v>
            </cx:txData>
          </cx:tx>
          <cx:dataId val="0"/>
          <cx:layoutPr>
            <cx:visibility meanLine="0" meanMarker="1" nonoutliers="0" outliers="1"/>
            <cx:statistics quartileMethod="exclusive"/>
          </cx:layoutPr>
        </cx:series>
      </cx:plotAreaRegion>
      <cx:axis id="0">
        <cx:catScaling gapWidth="1"/>
        <cx:tickLabels/>
      </cx:axis>
      <cx:axis id="1">
        <cx:valScaling max="100"/>
        <cx:majorGridlines/>
        <cx:tickLabels/>
      </cx:axis>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Sheet2!$V$157:$V$256</cx:f>
        <cx:lvl ptCount="100">
          <cx:pt idx="0">AtCas12a</cx:pt>
          <cx:pt idx="1">AtCas12a</cx:pt>
          <cx:pt idx="2">AtCas12a</cx:pt>
          <cx:pt idx="3">AtCas12a</cx:pt>
          <cx:pt idx="4">AtCas12a</cx:pt>
          <cx:pt idx="5">AtCas12a</cx:pt>
          <cx:pt idx="6">AtCas12a</cx:pt>
          <cx:pt idx="7">AtCas12a</cx:pt>
          <cx:pt idx="8">AtCas12a</cx:pt>
          <cx:pt idx="9">AtCas12a</cx:pt>
          <cx:pt idx="10">AtCas12a</cx:pt>
          <cx:pt idx="11">AtCas12a</cx:pt>
          <cx:pt idx="12">AtCas12a</cx:pt>
          <cx:pt idx="13">AtCas12a</cx:pt>
          <cx:pt idx="14">AtCas12a</cx:pt>
          <cx:pt idx="15">AtCas12a</cx:pt>
          <cx:pt idx="16">AtCas12a</cx:pt>
          <cx:pt idx="17">AtCas12a</cx:pt>
          <cx:pt idx="18">AtCas12a</cx:pt>
          <cx:pt idx="19">AtCas12a</cx:pt>
          <cx:pt idx="20">ttAtCas12a</cx:pt>
          <cx:pt idx="21">ttAtCas12a</cx:pt>
          <cx:pt idx="22">ttAtCas12a</cx:pt>
          <cx:pt idx="23">ttAtCas12a</cx:pt>
          <cx:pt idx="24">ttAtCas12a</cx:pt>
          <cx:pt idx="25">ttAtCas12a</cx:pt>
          <cx:pt idx="26">ttAtCas12a</cx:pt>
          <cx:pt idx="27">ttAtCas12a</cx:pt>
          <cx:pt idx="28">ttAtCas12a</cx:pt>
          <cx:pt idx="29">ttAtCas12a</cx:pt>
          <cx:pt idx="30">ttAtCas12a</cx:pt>
          <cx:pt idx="31">ttAtCas12a</cx:pt>
          <cx:pt idx="32">ttAtCas12a</cx:pt>
          <cx:pt idx="33">ttAtCas12a</cx:pt>
          <cx:pt idx="34">ttAtCas12a</cx:pt>
          <cx:pt idx="35">ttAtCas12a</cx:pt>
          <cx:pt idx="36">ttAtCas12a</cx:pt>
          <cx:pt idx="37">ttAtCas12a</cx:pt>
          <cx:pt idx="38">ttAtCas12a</cx:pt>
          <cx:pt idx="39">ttAtCas12a</cx:pt>
          <cx:pt idx="40">AtCas12a+8int </cx:pt>
          <cx:pt idx="41">AtCas12a+8int </cx:pt>
          <cx:pt idx="42">AtCas12a+8int </cx:pt>
          <cx:pt idx="43">AtCas12a+8int </cx:pt>
          <cx:pt idx="44">AtCas12a+8int </cx:pt>
          <cx:pt idx="45">AtCas12a+8int </cx:pt>
          <cx:pt idx="46">AtCas12a+8int </cx:pt>
          <cx:pt idx="47">AtCas12a+8int </cx:pt>
          <cx:pt idx="48">AtCas12a+8int </cx:pt>
          <cx:pt idx="49">AtCas12a+8int </cx:pt>
          <cx:pt idx="50">AtCas12a+8int </cx:pt>
          <cx:pt idx="51">AtCas12a+8int </cx:pt>
          <cx:pt idx="52">AtCas12a+8int </cx:pt>
          <cx:pt idx="53">AtCas12a+8int </cx:pt>
          <cx:pt idx="54">AtCas12a+8int </cx:pt>
          <cx:pt idx="55">AtCas12a+8int </cx:pt>
          <cx:pt idx="56">AtCas12a+8int </cx:pt>
          <cx:pt idx="57">AtCas12a+8int </cx:pt>
          <cx:pt idx="58">AtCas12a+8int </cx:pt>
          <cx:pt idx="59">AtCas12a+8int </cx:pt>
          <cx:pt idx="60">ttAtCas12a+8int</cx:pt>
          <cx:pt idx="61">ttAtCas12a+8int</cx:pt>
          <cx:pt idx="62">ttAtCas12a+8int</cx:pt>
          <cx:pt idx="63">ttAtCas12a+8int</cx:pt>
          <cx:pt idx="64">ttAtCas12a+8int</cx:pt>
          <cx:pt idx="65">ttAtCas12a+8int</cx:pt>
          <cx:pt idx="66">ttAtCas12a+8int</cx:pt>
          <cx:pt idx="67">ttAtCas12a+8int</cx:pt>
          <cx:pt idx="68">ttAtCas12a+8int</cx:pt>
          <cx:pt idx="69">ttAtCas12a+8int</cx:pt>
          <cx:pt idx="70">ttAtCas12a+8int</cx:pt>
          <cx:pt idx="71">ttAtCas12a+8int</cx:pt>
          <cx:pt idx="72">ttAtCas12a+8int</cx:pt>
          <cx:pt idx="73">ttAtCas12a+8int</cx:pt>
          <cx:pt idx="74">ttAtCas12a+8int</cx:pt>
          <cx:pt idx="75">ttAtCas12a+8int</cx:pt>
          <cx:pt idx="76">ttAtCas12a+8int</cx:pt>
          <cx:pt idx="77">ttAtCas12a+8int</cx:pt>
          <cx:pt idx="78">ttAtCas12a+8int</cx:pt>
          <cx:pt idx="79">ttAtCas12a+8int</cx:pt>
          <cx:pt idx="80">Wt</cx:pt>
          <cx:pt idx="81">Wt</cx:pt>
          <cx:pt idx="82">Wt</cx:pt>
          <cx:pt idx="83">Wt</cx:pt>
          <cx:pt idx="84">Wt</cx:pt>
          <cx:pt idx="85">Wt</cx:pt>
          <cx:pt idx="86">Wt</cx:pt>
          <cx:pt idx="87">Wt</cx:pt>
          <cx:pt idx="88">Wt</cx:pt>
          <cx:pt idx="89">Wt</cx:pt>
          <cx:pt idx="90">Wt</cx:pt>
          <cx:pt idx="91">Wt</cx:pt>
          <cx:pt idx="92">Wt</cx:pt>
          <cx:pt idx="93">Wt</cx:pt>
          <cx:pt idx="94">Wt</cx:pt>
          <cx:pt idx="95">Wt</cx:pt>
          <cx:pt idx="96">Wt</cx:pt>
          <cx:pt idx="97">Wt</cx:pt>
          <cx:pt idx="98">Wt</cx:pt>
          <cx:pt idx="99">Wt</cx:pt>
        </cx:lvl>
      </cx:strDim>
      <cx:numDim type="val">
        <cx:f>Sheet2!$W$157:$W$256</cx:f>
        <cx:lvl ptCount="100" formatCode="General">
          <cx:pt idx="0">4.9599999999999937</cx:pt>
          <cx:pt idx="1">4.8100000000000023</cx:pt>
          <cx:pt idx="2">4.8400000000000034</cx:pt>
          <cx:pt idx="3">5.1200000000000045</cx:pt>
          <cx:pt idx="4">4.4899999999999949</cx:pt>
          <cx:pt idx="5">5.1700000000000017</cx:pt>
          <cx:pt idx="6">4.7199999999999989</cx:pt>
          <cx:pt idx="7">4.6800000000000068</cx:pt>
          <cx:pt idx="8">4.8499999999999943</cx:pt>
          <cx:pt idx="9">5</cx:pt>
          <cx:pt idx="10">4.730000000000004</cx:pt>
          <cx:pt idx="11">4.519999999999996</cx:pt>
          <cx:pt idx="12">4.6500000000000057</cx:pt>
          <cx:pt idx="13">4.7800000000000011</cx:pt>
          <cx:pt idx="14">4.8700000000000045</cx:pt>
          <cx:pt idx="15">5</cx:pt>
          <cx:pt idx="16">4.9300000000000068</cx:pt>
          <cx:pt idx="17">4.6299999999999955</cx:pt>
          <cx:pt idx="18">4.9200000000000017</cx:pt>
          <cx:pt idx="19">4.8499999999999943</cx:pt>
          <cx:pt idx="20">12.969999999999999</cx:pt>
          <cx:pt idx="21">4.9399999999999977</cx:pt>
          <cx:pt idx="22">10.5</cx:pt>
          <cx:pt idx="23">24.560000000000002</cx:pt>
          <cx:pt idx="24">11.709999999999994</cx:pt>
          <cx:pt idx="25">10.670000000000002</cx:pt>
          <cx:pt idx="26">26.969999999999999</cx:pt>
          <cx:pt idx="27">28.819999999999993</cx:pt>
          <cx:pt idx="28">26.319999999999993</cx:pt>
          <cx:pt idx="29">13.219999999999999</cx:pt>
          <cx:pt idx="30">7.6400000000000006</cx:pt>
          <cx:pt idx="31">30.519999999999996</cx:pt>
          <cx:pt idx="32">12.280000000000001</cx:pt>
          <cx:pt idx="33">52.530000000000001</cx:pt>
          <cx:pt idx="34">15.450000000000003</cx:pt>
          <cx:pt idx="35">10.900000000000006</cx:pt>
          <cx:pt idx="36">4.9099999999999966</cx:pt>
          <cx:pt idx="37">13.599999999999994</cx:pt>
          <cx:pt idx="38">4.0600000000000023</cx:pt>
          <cx:pt idx="39">13.099999999999994</cx:pt>
          <cx:pt idx="40">55.259999999999998</cx:pt>
          <cx:pt idx="41">5.230000000000004</cx:pt>
          <cx:pt idx="42">5.2099999999999937</cx:pt>
          <cx:pt idx="43">5.3900000000000006</cx:pt>
          <cx:pt idx="44">4.6400000000000006</cx:pt>
          <cx:pt idx="45">4.730000000000004</cx:pt>
          <cx:pt idx="46">5.9000000000000057</cx:pt>
          <cx:pt idx="47">4.6500000000000057</cx:pt>
          <cx:pt idx="48">10.069999999999993</cx:pt>
          <cx:pt idx="49">4.2099999999999937</cx:pt>
          <cx:pt idx="50">4.6299999999999955</cx:pt>
          <cx:pt idx="51">4.4300000000000068</cx:pt>
          <cx:pt idx="52">4.7600000000000051</cx:pt>
          <cx:pt idx="53">7.7399999999999949</cx:pt>
          <cx:pt idx="54">7.6200000000000045</cx:pt>
          <cx:pt idx="55">5.3499999999999943</cx:pt>
          <cx:pt idx="56">3.7900000000000063</cx:pt>
          <cx:pt idx="57">4.6599999999999966</cx:pt>
          <cx:pt idx="58">4.8199999999999932</cx:pt>
          <cx:pt idx="59">4.8499999999999943</cx:pt>
          <cx:pt idx="60">92.790000000000006</cx:pt>
          <cx:pt idx="61">96.689999999999998</cx:pt>
          <cx:pt idx="62">11.409999999999997</cx:pt>
          <cx:pt idx="63">4.5300000000000011</cx:pt>
          <cx:pt idx="64">99.390000000000001</cx:pt>
          <cx:pt idx="65">95.060000000000002</cx:pt>
          <cx:pt idx="66">0</cx:pt>
          <cx:pt idx="67">92.5</cx:pt>
          <cx:pt idx="68">100</cx:pt>
          <cx:pt idx="69">60.670000000000002</cx:pt>
          <cx:pt idx="70">78.629999999999995</cx:pt>
          <cx:pt idx="71">73.310000000000002</cx:pt>
          <cx:pt idx="72">93.959999999999994</cx:pt>
          <cx:pt idx="73">80.25</cx:pt>
          <cx:pt idx="74">38.590000000000003</cx:pt>
          <cx:pt idx="75">10.329999999999998</cx:pt>
          <cx:pt idx="76">99.859999999999999</cx:pt>
          <cx:pt idx="77">55.329999999999998</cx:pt>
          <cx:pt idx="78">99.920000000000002</cx:pt>
          <cx:pt idx="79">75.189999999999998</cx:pt>
          <cx:pt idx="80">4.7800000000000011</cx:pt>
          <cx:pt idx="81">4.4599999999999937</cx:pt>
          <cx:pt idx="82">4.4200000000000017</cx:pt>
          <cx:pt idx="83">4.5999999999999943</cx:pt>
          <cx:pt idx="84">4.3799999999999955</cx:pt>
          <cx:pt idx="85">4.5100000000000051</cx:pt>
          <cx:pt idx="86">4.5</cx:pt>
          <cx:pt idx="87">4.0100000000000051</cx:pt>
          <cx:pt idx="88">4.5900000000000034</cx:pt>
          <cx:pt idx="89">4.4899999999999949</cx:pt>
          <cx:pt idx="90">4.4300000000000068</cx:pt>
          <cx:pt idx="91">4.5</cx:pt>
          <cx:pt idx="92">4.2800000000000011</cx:pt>
          <cx:pt idx="93">4.4500000000000028</cx:pt>
          <cx:pt idx="94">4.5600000000000023</cx:pt>
          <cx:pt idx="95">4.6400000000000006</cx:pt>
          <cx:pt idx="96">4.4899999999999949</cx:pt>
          <cx:pt idx="97">4.4200000000000017</cx:pt>
          <cx:pt idx="98">4.7199999999999989</cx:pt>
          <cx:pt idx="99">4.6500000000000057</cx:pt>
        </cx:lvl>
      </cx:numDim>
    </cx:data>
  </cx:chartData>
  <cx:chart>
    <cx:title pos="t" align="ctr" overlay="0">
      <cx:tx>
        <cx:rich>
          <a:bodyPr spcFirstLastPara="1" vertOverflow="ellipsis" horzOverflow="overflow" wrap="square" lIns="0" tIns="0" rIns="0" bIns="0" anchor="ctr" anchorCtr="1"/>
          <a:lstStyle/>
          <a:p>
            <a:pPr rtl="0">
              <a:spcBef>
                <a:spcPts val="0"/>
              </a:spcBef>
              <a:spcAft>
                <a:spcPts val="0"/>
              </a:spcAft>
            </a:pPr>
            <a:r>
              <a:rPr lang="en-US" sz="1400" b="0" i="0" baseline="0" dirty="0">
                <a:solidFill>
                  <a:schemeClr val="bg1">
                    <a:lumMod val="50000"/>
                  </a:schemeClr>
                </a:solidFill>
                <a:effectLst/>
                <a:latin typeface="+mn-lt"/>
              </a:rPr>
              <a:t>chr7Hg0684671</a:t>
            </a:r>
            <a:endParaRPr lang="en-GB" sz="1400" dirty="0">
              <a:solidFill>
                <a:schemeClr val="bg1">
                  <a:lumMod val="50000"/>
                </a:schemeClr>
              </a:solidFill>
              <a:effectLst/>
              <a:latin typeface="+mn-lt"/>
            </a:endParaRPr>
          </a:p>
        </cx:rich>
      </cx:tx>
    </cx:title>
    <cx:plotArea>
      <cx:plotAreaRegion>
        <cx:series layoutId="boxWhisker" uniqueId="{6811ACCB-47C3-4FC8-B2FB-23889846B5A7}">
          <cx:dataId val="0"/>
          <cx:layoutPr>
            <cx:visibility meanLine="0" meanMarker="1" nonoutliers="0" outliers="1"/>
            <cx:statistics quartileMethod="exclusive"/>
          </cx:layoutPr>
        </cx:series>
      </cx:plotAreaRegion>
      <cx:axis id="0">
        <cx:catScaling gapWidth="1"/>
        <cx:tickLabels/>
      </cx:axis>
      <cx:axis id="1">
        <cx:valScaling max="100"/>
        <cx:majorGridlines/>
        <cx:tickLabels/>
      </cx:axis>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Sheet2!$AB$157:$AB$256</cx:f>
        <cx:lvl ptCount="100">
          <cx:pt idx="0">AtCas12a</cx:pt>
          <cx:pt idx="1">AtCas12a</cx:pt>
          <cx:pt idx="2">AtCas12a</cx:pt>
          <cx:pt idx="3">AtCas12a</cx:pt>
          <cx:pt idx="4">AtCas12a</cx:pt>
          <cx:pt idx="5">AtCas12a</cx:pt>
          <cx:pt idx="6">AtCas12a</cx:pt>
          <cx:pt idx="7">AtCas12a</cx:pt>
          <cx:pt idx="8">AtCas12a</cx:pt>
          <cx:pt idx="9">AtCas12a</cx:pt>
          <cx:pt idx="10">AtCas12a</cx:pt>
          <cx:pt idx="11">AtCas12a</cx:pt>
          <cx:pt idx="12">AtCas12a</cx:pt>
          <cx:pt idx="13">AtCas12a</cx:pt>
          <cx:pt idx="14">AtCas12a</cx:pt>
          <cx:pt idx="15">AtCas12a</cx:pt>
          <cx:pt idx="16">AtCas12a</cx:pt>
          <cx:pt idx="17">AtCas12a</cx:pt>
          <cx:pt idx="18">AtCas12a</cx:pt>
          <cx:pt idx="19">AtCas12a</cx:pt>
          <cx:pt idx="20">ttAtCas12a</cx:pt>
          <cx:pt idx="21">ttAtCas12a</cx:pt>
          <cx:pt idx="22">ttAtCas12a</cx:pt>
          <cx:pt idx="23">ttAtCas12a</cx:pt>
          <cx:pt idx="24">ttAtCas12a</cx:pt>
          <cx:pt idx="25">ttAtCas12a</cx:pt>
          <cx:pt idx="26">ttAtCas12a</cx:pt>
          <cx:pt idx="27">ttAtCas12a</cx:pt>
          <cx:pt idx="28">ttAtCas12a</cx:pt>
          <cx:pt idx="29">ttAtCas12a</cx:pt>
          <cx:pt idx="30">ttAtCas12a</cx:pt>
          <cx:pt idx="31">ttAtCas12a</cx:pt>
          <cx:pt idx="32">ttAtCas12a</cx:pt>
          <cx:pt idx="33">ttAtCas12a</cx:pt>
          <cx:pt idx="34">ttAtCas12a</cx:pt>
          <cx:pt idx="35">ttAtCas12a</cx:pt>
          <cx:pt idx="36">ttAtCas12a</cx:pt>
          <cx:pt idx="37">ttAtCas12a</cx:pt>
          <cx:pt idx="38">ttAtCas12a</cx:pt>
          <cx:pt idx="39">ttAtCas12a</cx:pt>
          <cx:pt idx="40">AtCas12a+8int </cx:pt>
          <cx:pt idx="41">AtCas12a+8int </cx:pt>
          <cx:pt idx="42">AtCas12a+8int </cx:pt>
          <cx:pt idx="43">AtCas12a+8int </cx:pt>
          <cx:pt idx="44">AtCas12a+8int </cx:pt>
          <cx:pt idx="45">AtCas12a+8int </cx:pt>
          <cx:pt idx="46">AtCas12a+8int </cx:pt>
          <cx:pt idx="47">AtCas12a+8int </cx:pt>
          <cx:pt idx="48">AtCas12a+8int </cx:pt>
          <cx:pt idx="49">AtCas12a+8int </cx:pt>
          <cx:pt idx="50">AtCas12a+8int </cx:pt>
          <cx:pt idx="51">AtCas12a+8int </cx:pt>
          <cx:pt idx="52">AtCas12a+8int </cx:pt>
          <cx:pt idx="53">AtCas12a+8int </cx:pt>
          <cx:pt idx="54">AtCas12a+8int </cx:pt>
          <cx:pt idx="55">AtCas12a+8int </cx:pt>
          <cx:pt idx="56">AtCas12a+8int </cx:pt>
          <cx:pt idx="57">AtCas12a+8int </cx:pt>
          <cx:pt idx="58">AtCas12a+8int </cx:pt>
          <cx:pt idx="59">AtCas12a+8int </cx:pt>
          <cx:pt idx="60">ttAtCas12a+8int</cx:pt>
          <cx:pt idx="61">ttAtCas12a+8int</cx:pt>
          <cx:pt idx="62">ttAtCas12a+8int</cx:pt>
          <cx:pt idx="63">ttAtCas12a+8int</cx:pt>
          <cx:pt idx="64">ttAtCas12a+8int</cx:pt>
          <cx:pt idx="65">ttAtCas12a+8int</cx:pt>
          <cx:pt idx="66">ttAtCas12a+8int</cx:pt>
          <cx:pt idx="67">ttAtCas12a+8int</cx:pt>
          <cx:pt idx="68">ttAtCas12a+8int</cx:pt>
          <cx:pt idx="69">ttAtCas12a+8int</cx:pt>
          <cx:pt idx="70">ttAtCas12a+8int</cx:pt>
          <cx:pt idx="71">ttAtCas12a+8int</cx:pt>
          <cx:pt idx="72">ttAtCas12a+8int</cx:pt>
          <cx:pt idx="73">ttAtCas12a+8int</cx:pt>
          <cx:pt idx="74">ttAtCas12a+8int</cx:pt>
          <cx:pt idx="75">ttAtCas12a+8int</cx:pt>
          <cx:pt idx="76">ttAtCas12a+8int</cx:pt>
          <cx:pt idx="77">ttAtCas12a+8int</cx:pt>
          <cx:pt idx="78">ttAtCas12a+8int</cx:pt>
          <cx:pt idx="79">ttAtCas12a+8int</cx:pt>
          <cx:pt idx="80">Wt</cx:pt>
          <cx:pt idx="81">Wt</cx:pt>
          <cx:pt idx="82">Wt</cx:pt>
          <cx:pt idx="83">Wt</cx:pt>
          <cx:pt idx="84">Wt</cx:pt>
          <cx:pt idx="85">Wt</cx:pt>
          <cx:pt idx="86">Wt</cx:pt>
          <cx:pt idx="87">Wt</cx:pt>
          <cx:pt idx="88">Wt</cx:pt>
          <cx:pt idx="89">Wt</cx:pt>
          <cx:pt idx="90">Wt</cx:pt>
          <cx:pt idx="91">Wt</cx:pt>
          <cx:pt idx="92">Wt</cx:pt>
          <cx:pt idx="93">Wt</cx:pt>
          <cx:pt idx="94">Wt</cx:pt>
          <cx:pt idx="95">Wt</cx:pt>
          <cx:pt idx="96">Wt</cx:pt>
          <cx:pt idx="97">Wt</cx:pt>
          <cx:pt idx="98">Wt</cx:pt>
          <cx:pt idx="99">Wt</cx:pt>
        </cx:lvl>
      </cx:strDim>
      <cx:numDim type="val">
        <cx:f>Sheet2!$AC$157:$AC$256</cx:f>
        <cx:lvl ptCount="100" formatCode="General">
          <cx:pt idx="0">45.359999999999999</cx:pt>
          <cx:pt idx="1">14.590000000000003</cx:pt>
          <cx:pt idx="2">2.9899999999999949</cx:pt>
          <cx:pt idx="3">8.519999999999996</cx:pt>
          <cx:pt idx="4">23.819999999999993</cx:pt>
          <cx:pt idx="5">14.430000000000007</cx:pt>
          <cx:pt idx="6">5.0699999999999932</cx:pt>
          <cx:pt idx="7">2.769999999999996</cx:pt>
          <cx:pt idx="8">40.75</cx:pt>
          <cx:pt idx="9">18.709999999999994</cx:pt>
          <cx:pt idx="10">41.759999999999998</cx:pt>
          <cx:pt idx="11">3.3599999999999994</cx:pt>
          <cx:pt idx="12">8.3400000000000034</cx:pt>
          <cx:pt idx="13">19.049999999999997</cx:pt>
          <cx:pt idx="14">52.729999999999997</cx:pt>
          <cx:pt idx="15">99.959999999999994</cx:pt>
          <cx:pt idx="16">38.609999999999999</cx:pt>
          <cx:pt idx="17">53.579999999999998</cx:pt>
          <cx:pt idx="18">13.129999999999995</cx:pt>
          <cx:pt idx="19">2.7000000000000028</cx:pt>
          <cx:pt idx="20">48.369999999999997</cx:pt>
          <cx:pt idx="21">3.230000000000004</cx:pt>
          <cx:pt idx="22">72.530000000000001</cx:pt>
          <cx:pt idx="23">6.2399999999999949</cx:pt>
          <cx:pt idx="24">77.900000000000006</cx:pt>
          <cx:pt idx="25">76.980000000000004</cx:pt>
          <cx:pt idx="26">96.980000000000004</cx:pt>
          <cx:pt idx="27">95.909999999999997</cx:pt>
          <cx:pt idx="28">88.379999999999995</cx:pt>
          <cx:pt idx="29">76.909999999999997</cx:pt>
          <cx:pt idx="30">47.630000000000003</cx:pt>
          <cx:pt idx="31">76.120000000000005</cx:pt>
          <cx:pt idx="32">54.509999999999998</cx:pt>
          <cx:pt idx="33">45.630000000000003</cx:pt>
          <cx:pt idx="34">91.519999999999996</cx:pt>
          <cx:pt idx="35">49.380000000000003</cx:pt>
          <cx:pt idx="36">2.9599999999999937</cx:pt>
          <cx:pt idx="37">99.989999999999995</cx:pt>
          <cx:pt idx="38">49.009999999999998</cx:pt>
          <cx:pt idx="39">62.18</cx:pt>
          <cx:pt idx="40">99.989999999999995</cx:pt>
          <cx:pt idx="41">95.269999999999996</cx:pt>
          <cx:pt idx="42">26.560000000000002</cx:pt>
          <cx:pt idx="43">98.5</cx:pt>
          <cx:pt idx="44">100</cx:pt>
          <cx:pt idx="45">13.299999999999997</cx:pt>
          <cx:pt idx="46">99.980000000000004</cx:pt>
          <cx:pt idx="47">26.579999999999998</cx:pt>
          <cx:pt idx="48">98.409999999999997</cx:pt>
          <cx:pt idx="49">2.8100000000000023</cx:pt>
          <cx:pt idx="50">99.819999999999993</cx:pt>
          <cx:pt idx="51">69.549999999999997</cx:pt>
          <cx:pt idx="52">100</cx:pt>
          <cx:pt idx="53">99.980000000000004</cx:pt>
          <cx:pt idx="54">99.920000000000002</cx:pt>
          <cx:pt idx="55">58.93</cx:pt>
          <cx:pt idx="56">99.079999999999998</cx:pt>
          <cx:pt idx="57">53.170000000000002</cx:pt>
          <cx:pt idx="58">92.540000000000006</cx:pt>
          <cx:pt idx="59">99.969999999999999</cx:pt>
          <cx:pt idx="60">92.349999999999994</cx:pt>
          <cx:pt idx="61">99.989999999999995</cx:pt>
          <cx:pt idx="62">99.950000000000003</cx:pt>
          <cx:pt idx="63">99.989999999999995</cx:pt>
          <cx:pt idx="64">99.969999999999999</cx:pt>
          <cx:pt idx="65">100</cx:pt>
          <cx:pt idx="66">100</cx:pt>
          <cx:pt idx="67">99.989999999999995</cx:pt>
          <cx:pt idx="68">100</cx:pt>
          <cx:pt idx="69">84.129999999999995</cx:pt>
          <cx:pt idx="70">99.870000000000005</cx:pt>
          <cx:pt idx="71">100</cx:pt>
          <cx:pt idx="72">99.980000000000004</cx:pt>
          <cx:pt idx="73">99.980000000000004</cx:pt>
          <cx:pt idx="74">55.409999999999997</cx:pt>
          <cx:pt idx="75">99.969999999999999</cx:pt>
          <cx:pt idx="76">100</cx:pt>
          <cx:pt idx="77">99.959999999999994</cx:pt>
          <cx:pt idx="78">99.849999999999994</cx:pt>
          <cx:pt idx="79">99.969999999999999</cx:pt>
          <cx:pt idx="80">3.2800000000000011</cx:pt>
          <cx:pt idx="81">3.2900000000000063</cx:pt>
          <cx:pt idx="82">2.980000000000004</cx:pt>
          <cx:pt idx="83">3.0600000000000023</cx:pt>
          <cx:pt idx="84">3.230000000000004</cx:pt>
          <cx:pt idx="85">2.980000000000004</cx:pt>
          <cx:pt idx="86">2.980000000000004</cx:pt>
          <cx:pt idx="87">2.9099999999999966</cx:pt>
          <cx:pt idx="88">3.0699999999999932</cx:pt>
          <cx:pt idx="89">3.0900000000000034</cx:pt>
          <cx:pt idx="90">3.4599999999999937</cx:pt>
          <cx:pt idx="91">3.1400000000000006</cx:pt>
          <cx:pt idx="92">2.8700000000000045</cx:pt>
          <cx:pt idx="93">3.269999999999996</cx:pt>
          <cx:pt idx="94">3.1700000000000017</cx:pt>
          <cx:pt idx="95">3.0499999999999972</cx:pt>
          <cx:pt idx="96">3.2099999999999937</cx:pt>
          <cx:pt idx="97">3.1099999999999994</cx:pt>
          <cx:pt idx="98">3.0900000000000034</cx:pt>
          <cx:pt idx="99">3.2999999999999972</cx:pt>
        </cx:lvl>
      </cx:numDim>
    </cx:data>
  </cx:chartData>
  <cx:chart>
    <cx:title pos="t" align="ctr" overlay="0">
      <cx:tx>
        <cx:rich>
          <a:bodyPr spcFirstLastPara="1" vertOverflow="ellipsis" horzOverflow="overflow" wrap="square" lIns="0" tIns="0" rIns="0" bIns="0" anchor="ctr" anchorCtr="1"/>
          <a:lstStyle/>
          <a:p>
            <a:pPr rtl="0">
              <a:spcBef>
                <a:spcPts val="0"/>
              </a:spcBef>
              <a:spcAft>
                <a:spcPts val="0"/>
              </a:spcAft>
            </a:pPr>
            <a:r>
              <a:rPr lang="en-US" sz="1400" b="0" i="0" baseline="0" dirty="0">
                <a:solidFill>
                  <a:schemeClr val="bg1">
                    <a:lumMod val="50000"/>
                  </a:schemeClr>
                </a:solidFill>
                <a:effectLst/>
                <a:latin typeface="+mn-lt"/>
              </a:rPr>
              <a:t>chr2Hg0138701</a:t>
            </a:r>
            <a:endParaRPr lang="en-GB" sz="1400" dirty="0">
              <a:solidFill>
                <a:schemeClr val="bg1">
                  <a:lumMod val="50000"/>
                </a:schemeClr>
              </a:solidFill>
              <a:effectLst/>
              <a:latin typeface="+mn-lt"/>
            </a:endParaRPr>
          </a:p>
        </cx:rich>
      </cx:tx>
    </cx:title>
    <cx:plotArea>
      <cx:plotAreaRegion>
        <cx:series layoutId="boxWhisker" uniqueId="{420CD58E-CD9E-4276-A216-2266297B02FB}">
          <cx:dataId val="0"/>
          <cx:layoutPr>
            <cx:visibility meanLine="0" meanMarker="1" nonoutliers="0" outliers="1"/>
            <cx:statistics quartileMethod="exclusive"/>
          </cx:layoutPr>
        </cx:series>
      </cx:plotAreaRegion>
      <cx:axis id="0">
        <cx:catScaling gapWidth="1"/>
        <cx:tickLabels/>
      </cx:axis>
      <cx:axis id="1">
        <cx:valScaling max="100"/>
        <cx:majorGridlines/>
        <cx:tickLabels/>
      </cx:axis>
    </cx:plotArea>
  </cx:chart>
</cx: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BF5C5-7313-F627-7CEE-B1922BD191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07D67FB-3035-AD1A-9C7D-21C5B2087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6FF818A-B2F2-7B8E-4A9A-BA6EDF163962}"/>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5" name="Footer Placeholder 4">
            <a:extLst>
              <a:ext uri="{FF2B5EF4-FFF2-40B4-BE49-F238E27FC236}">
                <a16:creationId xmlns:a16="http://schemas.microsoft.com/office/drawing/2014/main" id="{E76A1904-9ABC-2915-29A6-5E229F10CC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D79BEC-0CBE-E843-D19B-D5AB4307EBF2}"/>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1325381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3C2E2-64B3-E226-B762-1356431FA3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F68D91-13F6-DFC5-9472-858BD44CDE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E27C62-ADB0-0742-4323-9FDE740746FC}"/>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5" name="Footer Placeholder 4">
            <a:extLst>
              <a:ext uri="{FF2B5EF4-FFF2-40B4-BE49-F238E27FC236}">
                <a16:creationId xmlns:a16="http://schemas.microsoft.com/office/drawing/2014/main" id="{4523348C-787F-1D9A-B94A-02160E17B0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DF6C37-ED7A-7647-DEC2-E0F2EBB59F20}"/>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805883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41BD5-CFB7-DADB-3DA0-09714C8473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5400D78-DF56-55F5-8538-B3CEAF950D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476D14-88E4-F194-CB53-1C8CB91840F7}"/>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5" name="Footer Placeholder 4">
            <a:extLst>
              <a:ext uri="{FF2B5EF4-FFF2-40B4-BE49-F238E27FC236}">
                <a16:creationId xmlns:a16="http://schemas.microsoft.com/office/drawing/2014/main" id="{6B6AF753-F1A8-D5D1-4A3E-C015D1E510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C396E1-DF9F-F345-414C-0995C28F56B0}"/>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4236404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8D98B-A467-2ECF-1C36-DF4722EDC1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659162-4C1E-F63D-087F-1BC4E45AD3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CCB065E-9F31-F41D-AC3D-00C7EB519B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CB615FC-BAC6-5448-FD1C-2A33E52FCB0B}"/>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6" name="Footer Placeholder 5">
            <a:extLst>
              <a:ext uri="{FF2B5EF4-FFF2-40B4-BE49-F238E27FC236}">
                <a16:creationId xmlns:a16="http://schemas.microsoft.com/office/drawing/2014/main" id="{866AEEA1-15EB-C60E-D592-BE23732A54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6E9DC4-6C8B-D63A-A7A3-82AA5BD2DAA5}"/>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1616417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DCB05-5C2A-7877-7F28-2EB0A2E3F1C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2693CD6-91DB-4B0C-DEF8-B4C8D4DEC1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5F8235-3D40-CC0B-171A-C591BBCAEA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9F85D7A-8E55-42AF-D921-8C9122FFB9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42FF70-3668-CC0E-0D8D-127472FD68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1E94598-F36D-FB57-E407-35F4AF3170EA}"/>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8" name="Footer Placeholder 7">
            <a:extLst>
              <a:ext uri="{FF2B5EF4-FFF2-40B4-BE49-F238E27FC236}">
                <a16:creationId xmlns:a16="http://schemas.microsoft.com/office/drawing/2014/main" id="{9A24DADF-02BA-EDF4-7E32-9E74E6C09B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2DC0134-37DD-B4E2-4835-C977B8E11A93}"/>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3497735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7043C-8DEE-7107-A0C1-951338219E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75BD8B-B1C9-D0E1-0A07-6BBD5E237709}"/>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4" name="Footer Placeholder 3">
            <a:extLst>
              <a:ext uri="{FF2B5EF4-FFF2-40B4-BE49-F238E27FC236}">
                <a16:creationId xmlns:a16="http://schemas.microsoft.com/office/drawing/2014/main" id="{450BFCD3-EFB1-F38C-6C40-CEB99A3A398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CFDA673-F589-B3E9-844E-6C9A15C52B23}"/>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77865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01F334-0853-BD32-34B1-A24C5335D217}"/>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3" name="Footer Placeholder 2">
            <a:extLst>
              <a:ext uri="{FF2B5EF4-FFF2-40B4-BE49-F238E27FC236}">
                <a16:creationId xmlns:a16="http://schemas.microsoft.com/office/drawing/2014/main" id="{48AD153C-55F0-75A1-3A72-5601225236A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255947E-02CF-1CDF-39FD-9AD403EBDC0C}"/>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325140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18AF1-D6F7-3B67-72E6-1D36808F48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ABD209-FAFC-8986-A4D2-C34ACE1645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1DA76DA-F8B8-C62A-EED7-FDB74645EC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D98B2E-9501-5E09-A3C8-85756A0B8B61}"/>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6" name="Footer Placeholder 5">
            <a:extLst>
              <a:ext uri="{FF2B5EF4-FFF2-40B4-BE49-F238E27FC236}">
                <a16:creationId xmlns:a16="http://schemas.microsoft.com/office/drawing/2014/main" id="{01DBFAB9-BF5D-85C9-8ACA-ACC4E2E6C9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86BCA2-2DBB-E507-E7B4-137AA648A857}"/>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504395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607F-2E24-63AE-ECB4-509123F06C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D4902DB-ADB1-0329-1C9A-5A94B3CCA9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2EC17A0-E5D3-CE74-D7B4-91029D9971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E37DDE-715E-FDF1-9B5E-06E74A5DFADA}"/>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6" name="Footer Placeholder 5">
            <a:extLst>
              <a:ext uri="{FF2B5EF4-FFF2-40B4-BE49-F238E27FC236}">
                <a16:creationId xmlns:a16="http://schemas.microsoft.com/office/drawing/2014/main" id="{9B6CBEF6-590E-3F42-484E-7B2763A32F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98861D-43CB-25E5-D41E-A19BD1CB4EE3}"/>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3498523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36EFB-49A1-45FD-3647-DB053BE6547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E25DFD-5E96-CECB-5E20-5107937F6F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20273E-A92A-E4AB-409C-E8AF8FFDD452}"/>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5" name="Footer Placeholder 4">
            <a:extLst>
              <a:ext uri="{FF2B5EF4-FFF2-40B4-BE49-F238E27FC236}">
                <a16:creationId xmlns:a16="http://schemas.microsoft.com/office/drawing/2014/main" id="{77374FB1-BF83-430C-9A4F-FBB1CE589E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5D1033-1B0A-E760-58DE-A82A11C2D97B}"/>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658428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76521A-A7B0-3792-7281-B5261D49BF1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2C2653-9A23-1669-684A-D4FB487404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CE05A1-CBD4-D264-4D8A-E069BD17170A}"/>
              </a:ext>
            </a:extLst>
          </p:cNvPr>
          <p:cNvSpPr>
            <a:spLocks noGrp="1"/>
          </p:cNvSpPr>
          <p:nvPr>
            <p:ph type="dt" sz="half" idx="10"/>
          </p:nvPr>
        </p:nvSpPr>
        <p:spPr/>
        <p:txBody>
          <a:bodyPr/>
          <a:lstStyle/>
          <a:p>
            <a:fld id="{98B0EA7C-77B3-427B-90CE-19B960DC9A1C}" type="datetimeFigureOut">
              <a:rPr lang="en-GB" smtClean="0"/>
              <a:t>21/02/2024</a:t>
            </a:fld>
            <a:endParaRPr lang="en-GB"/>
          </a:p>
        </p:txBody>
      </p:sp>
      <p:sp>
        <p:nvSpPr>
          <p:cNvPr id="5" name="Footer Placeholder 4">
            <a:extLst>
              <a:ext uri="{FF2B5EF4-FFF2-40B4-BE49-F238E27FC236}">
                <a16:creationId xmlns:a16="http://schemas.microsoft.com/office/drawing/2014/main" id="{1A99D391-445D-6712-403E-3EB8FEF442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BC7A3B-EA1C-5B80-A789-3E4B3339830B}"/>
              </a:ext>
            </a:extLst>
          </p:cNvPr>
          <p:cNvSpPr>
            <a:spLocks noGrp="1"/>
          </p:cNvSpPr>
          <p:nvPr>
            <p:ph type="sldNum" sz="quarter" idx="12"/>
          </p:nvPr>
        </p:nvSpPr>
        <p:spPr/>
        <p:txBody>
          <a:bodyPr/>
          <a:lstStyle/>
          <a:p>
            <a:fld id="{6374B806-AE85-41E5-A7FD-290C17165084}" type="slidenum">
              <a:rPr lang="en-GB" smtClean="0"/>
              <a:t>‹#›</a:t>
            </a:fld>
            <a:endParaRPr lang="en-GB"/>
          </a:p>
        </p:txBody>
      </p:sp>
    </p:spTree>
    <p:extLst>
      <p:ext uri="{BB962C8B-B14F-4D97-AF65-F5344CB8AC3E}">
        <p14:creationId xmlns:p14="http://schemas.microsoft.com/office/powerpoint/2010/main" val="1639729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2309BC-2944-DB1C-E96D-0F75DF3141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1AA47A-647C-ECEB-CEF9-3C1809703A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C241C4-E5B8-9ECE-5B40-FF0A12A39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0EA7C-77B3-427B-90CE-19B960DC9A1C}" type="datetimeFigureOut">
              <a:rPr lang="en-GB" smtClean="0"/>
              <a:t>21/02/2024</a:t>
            </a:fld>
            <a:endParaRPr lang="en-GB"/>
          </a:p>
        </p:txBody>
      </p:sp>
      <p:sp>
        <p:nvSpPr>
          <p:cNvPr id="5" name="Footer Placeholder 4">
            <a:extLst>
              <a:ext uri="{FF2B5EF4-FFF2-40B4-BE49-F238E27FC236}">
                <a16:creationId xmlns:a16="http://schemas.microsoft.com/office/drawing/2014/main" id="{43BE459F-08FD-DE38-F24C-A457F57589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21BA897-D70A-EAD0-135D-DCBC5159AA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74B806-AE85-41E5-A7FD-290C17165084}" type="slidenum">
              <a:rPr lang="en-GB" smtClean="0"/>
              <a:t>‹#›</a:t>
            </a:fld>
            <a:endParaRPr lang="en-GB"/>
          </a:p>
        </p:txBody>
      </p:sp>
    </p:spTree>
    <p:extLst>
      <p:ext uri="{BB962C8B-B14F-4D97-AF65-F5344CB8AC3E}">
        <p14:creationId xmlns:p14="http://schemas.microsoft.com/office/powerpoint/2010/main" val="1230520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14/relationships/chartEx" Target="../charts/chartEx4.xml"/><Relationship Id="rId3" Type="http://schemas.openxmlformats.org/officeDocument/2006/relationships/image" Target="../media/image1.png"/><Relationship Id="rId7" Type="http://schemas.openxmlformats.org/officeDocument/2006/relationships/image" Target="../media/image3.png"/><Relationship Id="rId2" Type="http://schemas.microsoft.com/office/2014/relationships/chartEx" Target="../charts/chartEx1.xml"/><Relationship Id="rId1" Type="http://schemas.openxmlformats.org/officeDocument/2006/relationships/slideLayout" Target="../slideLayouts/slideLayout1.xml"/><Relationship Id="rId6" Type="http://schemas.microsoft.com/office/2014/relationships/chartEx" Target="../charts/chartEx3.xml"/><Relationship Id="rId5" Type="http://schemas.openxmlformats.org/officeDocument/2006/relationships/image" Target="../media/image2.png"/><Relationship Id="rId10" Type="http://schemas.openxmlformats.org/officeDocument/2006/relationships/chart" Target="../charts/chart1.xml"/><Relationship Id="rId4" Type="http://schemas.microsoft.com/office/2014/relationships/chartEx" Target="../charts/chartEx2.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6D0B45-5B54-9FD0-C09C-CC51C495BE82}"/>
              </a:ext>
            </a:extLst>
          </p:cNvPr>
          <p:cNvSpPr txBox="1"/>
          <p:nvPr/>
        </p:nvSpPr>
        <p:spPr>
          <a:xfrm>
            <a:off x="32244" y="0"/>
            <a:ext cx="1782860" cy="369332"/>
          </a:xfrm>
          <a:prstGeom prst="rect">
            <a:avLst/>
          </a:prstGeom>
          <a:noFill/>
        </p:spPr>
        <p:txBody>
          <a:bodyPr wrap="none" rtlCol="0">
            <a:spAutoFit/>
          </a:bodyPr>
          <a:lstStyle/>
          <a:p>
            <a:r>
              <a:rPr lang="en-GB" dirty="0"/>
              <a:t>Additional file 12</a:t>
            </a:r>
          </a:p>
        </p:txBody>
      </p:sp>
      <mc:AlternateContent xmlns:mc="http://schemas.openxmlformats.org/markup-compatibility/2006" xmlns:cx1="http://schemas.microsoft.com/office/drawing/2015/9/8/chartex">
        <mc:Choice Requires="cx1">
          <p:graphicFrame>
            <p:nvGraphicFramePr>
              <p:cNvPr id="5" name="Chart 4">
                <a:extLst>
                  <a:ext uri="{FF2B5EF4-FFF2-40B4-BE49-F238E27FC236}">
                    <a16:creationId xmlns:a16="http://schemas.microsoft.com/office/drawing/2014/main" id="{6FF3F79D-F103-6623-FA7C-552737D1C7B8}"/>
                  </a:ext>
                </a:extLst>
              </p:cNvPr>
              <p:cNvGraphicFramePr/>
              <p:nvPr>
                <p:extLst>
                  <p:ext uri="{D42A27DB-BD31-4B8C-83A1-F6EECF244321}">
                    <p14:modId xmlns:p14="http://schemas.microsoft.com/office/powerpoint/2010/main" val="4267875074"/>
                  </p:ext>
                </p:extLst>
              </p:nvPr>
            </p:nvGraphicFramePr>
            <p:xfrm>
              <a:off x="816989" y="1014743"/>
              <a:ext cx="2520000" cy="27000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5" name="Chart 4">
                <a:extLst>
                  <a:ext uri="{FF2B5EF4-FFF2-40B4-BE49-F238E27FC236}">
                    <a16:creationId xmlns:a16="http://schemas.microsoft.com/office/drawing/2014/main" id="{6FF3F79D-F103-6623-FA7C-552737D1C7B8}"/>
                  </a:ext>
                </a:extLst>
              </p:cNvPr>
              <p:cNvPicPr>
                <a:picLocks noGrp="1" noRot="1" noChangeAspect="1" noMove="1" noResize="1" noEditPoints="1" noAdjustHandles="1" noChangeArrowheads="1" noChangeShapeType="1"/>
              </p:cNvPicPr>
              <p:nvPr/>
            </p:nvPicPr>
            <p:blipFill>
              <a:blip r:embed="rId3"/>
              <a:stretch>
                <a:fillRect/>
              </a:stretch>
            </p:blipFill>
            <p:spPr>
              <a:xfrm>
                <a:off x="816989" y="1014743"/>
                <a:ext cx="2520000" cy="270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6" name="Chart 5">
                <a:extLst>
                  <a:ext uri="{FF2B5EF4-FFF2-40B4-BE49-F238E27FC236}">
                    <a16:creationId xmlns:a16="http://schemas.microsoft.com/office/drawing/2014/main" id="{F665833D-2B8F-0F3C-6B13-B5ED68836263}"/>
                  </a:ext>
                </a:extLst>
              </p:cNvPr>
              <p:cNvGraphicFramePr/>
              <p:nvPr>
                <p:extLst>
                  <p:ext uri="{D42A27DB-BD31-4B8C-83A1-F6EECF244321}">
                    <p14:modId xmlns:p14="http://schemas.microsoft.com/office/powerpoint/2010/main" val="126761733"/>
                  </p:ext>
                </p:extLst>
              </p:nvPr>
            </p:nvGraphicFramePr>
            <p:xfrm>
              <a:off x="3455512" y="1014743"/>
              <a:ext cx="2520000" cy="27000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6" name="Chart 5">
                <a:extLst>
                  <a:ext uri="{FF2B5EF4-FFF2-40B4-BE49-F238E27FC236}">
                    <a16:creationId xmlns:a16="http://schemas.microsoft.com/office/drawing/2014/main" id="{F665833D-2B8F-0F3C-6B13-B5ED68836263}"/>
                  </a:ext>
                </a:extLst>
              </p:cNvPr>
              <p:cNvPicPr>
                <a:picLocks noGrp="1" noRot="1" noChangeAspect="1" noMove="1" noResize="1" noEditPoints="1" noAdjustHandles="1" noChangeArrowheads="1" noChangeShapeType="1"/>
              </p:cNvPicPr>
              <p:nvPr/>
            </p:nvPicPr>
            <p:blipFill>
              <a:blip r:embed="rId5"/>
              <a:stretch>
                <a:fillRect/>
              </a:stretch>
            </p:blipFill>
            <p:spPr>
              <a:xfrm>
                <a:off x="3455512" y="1014743"/>
                <a:ext cx="2520000" cy="270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7" name="Chart 6">
                <a:extLst>
                  <a:ext uri="{FF2B5EF4-FFF2-40B4-BE49-F238E27FC236}">
                    <a16:creationId xmlns:a16="http://schemas.microsoft.com/office/drawing/2014/main" id="{1BBFAA42-6E2A-68E9-5497-1C8CFA09DEA4}"/>
                  </a:ext>
                </a:extLst>
              </p:cNvPr>
              <p:cNvGraphicFramePr/>
              <p:nvPr>
                <p:extLst>
                  <p:ext uri="{D42A27DB-BD31-4B8C-83A1-F6EECF244321}">
                    <p14:modId xmlns:p14="http://schemas.microsoft.com/office/powerpoint/2010/main" val="2326211101"/>
                  </p:ext>
                </p:extLst>
              </p:nvPr>
            </p:nvGraphicFramePr>
            <p:xfrm>
              <a:off x="5975512" y="1014743"/>
              <a:ext cx="2520000" cy="2700000"/>
            </p:xfrm>
            <a:graphic>
              <a:graphicData uri="http://schemas.microsoft.com/office/drawing/2014/chartex">
                <cx:chart xmlns:cx="http://schemas.microsoft.com/office/drawing/2014/chartex" xmlns:r="http://schemas.openxmlformats.org/officeDocument/2006/relationships" r:id="rId6"/>
              </a:graphicData>
            </a:graphic>
          </p:graphicFrame>
        </mc:Choice>
        <mc:Fallback xmlns="">
          <p:pic>
            <p:nvPicPr>
              <p:cNvPr id="7" name="Chart 6">
                <a:extLst>
                  <a:ext uri="{FF2B5EF4-FFF2-40B4-BE49-F238E27FC236}">
                    <a16:creationId xmlns:a16="http://schemas.microsoft.com/office/drawing/2014/main" id="{1BBFAA42-6E2A-68E9-5497-1C8CFA09DEA4}"/>
                  </a:ext>
                </a:extLst>
              </p:cNvPr>
              <p:cNvPicPr>
                <a:picLocks noGrp="1" noRot="1" noChangeAspect="1" noMove="1" noResize="1" noEditPoints="1" noAdjustHandles="1" noChangeArrowheads="1" noChangeShapeType="1"/>
              </p:cNvPicPr>
              <p:nvPr/>
            </p:nvPicPr>
            <p:blipFill>
              <a:blip r:embed="rId7"/>
              <a:stretch>
                <a:fillRect/>
              </a:stretch>
            </p:blipFill>
            <p:spPr>
              <a:xfrm>
                <a:off x="5975512" y="1014743"/>
                <a:ext cx="2520000" cy="270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8" name="Chart 7">
                <a:extLst>
                  <a:ext uri="{FF2B5EF4-FFF2-40B4-BE49-F238E27FC236}">
                    <a16:creationId xmlns:a16="http://schemas.microsoft.com/office/drawing/2014/main" id="{662F2328-356F-42F4-EB6E-1F76E7823F2A}"/>
                  </a:ext>
                </a:extLst>
              </p:cNvPr>
              <p:cNvGraphicFramePr/>
              <p:nvPr>
                <p:extLst>
                  <p:ext uri="{D42A27DB-BD31-4B8C-83A1-F6EECF244321}">
                    <p14:modId xmlns:p14="http://schemas.microsoft.com/office/powerpoint/2010/main" val="3871609543"/>
                  </p:ext>
                </p:extLst>
              </p:nvPr>
            </p:nvGraphicFramePr>
            <p:xfrm>
              <a:off x="8495512" y="1014743"/>
              <a:ext cx="2520000" cy="2700000"/>
            </p:xfrm>
            <a:graphic>
              <a:graphicData uri="http://schemas.microsoft.com/office/drawing/2014/chartex">
                <cx:chart xmlns:cx="http://schemas.microsoft.com/office/drawing/2014/chartex" xmlns:r="http://schemas.openxmlformats.org/officeDocument/2006/relationships" r:id="rId8"/>
              </a:graphicData>
            </a:graphic>
          </p:graphicFrame>
        </mc:Choice>
        <mc:Fallback xmlns="">
          <p:pic>
            <p:nvPicPr>
              <p:cNvPr id="8" name="Chart 7">
                <a:extLst>
                  <a:ext uri="{FF2B5EF4-FFF2-40B4-BE49-F238E27FC236}">
                    <a16:creationId xmlns:a16="http://schemas.microsoft.com/office/drawing/2014/main" id="{662F2328-356F-42F4-EB6E-1F76E7823F2A}"/>
                  </a:ext>
                </a:extLst>
              </p:cNvPr>
              <p:cNvPicPr>
                <a:picLocks noGrp="1" noRot="1" noChangeAspect="1" noMove="1" noResize="1" noEditPoints="1" noAdjustHandles="1" noChangeArrowheads="1" noChangeShapeType="1"/>
              </p:cNvPicPr>
              <p:nvPr/>
            </p:nvPicPr>
            <p:blipFill>
              <a:blip r:embed="rId9"/>
              <a:stretch>
                <a:fillRect/>
              </a:stretch>
            </p:blipFill>
            <p:spPr>
              <a:xfrm>
                <a:off x="8495512" y="1014743"/>
                <a:ext cx="2520000" cy="2700000"/>
              </a:xfrm>
              <a:prstGeom prst="rect">
                <a:avLst/>
              </a:prstGeom>
            </p:spPr>
          </p:pic>
        </mc:Fallback>
      </mc:AlternateContent>
      <p:graphicFrame>
        <p:nvGraphicFramePr>
          <p:cNvPr id="9" name="Chart 8">
            <a:extLst>
              <a:ext uri="{FF2B5EF4-FFF2-40B4-BE49-F238E27FC236}">
                <a16:creationId xmlns:a16="http://schemas.microsoft.com/office/drawing/2014/main" id="{8D954116-3867-305C-B74B-852DE7F4662A}"/>
              </a:ext>
            </a:extLst>
          </p:cNvPr>
          <p:cNvGraphicFramePr>
            <a:graphicFrameLocks/>
          </p:cNvGraphicFramePr>
          <p:nvPr>
            <p:extLst>
              <p:ext uri="{D42A27DB-BD31-4B8C-83A1-F6EECF244321}">
                <p14:modId xmlns:p14="http://schemas.microsoft.com/office/powerpoint/2010/main" val="3554296502"/>
              </p:ext>
            </p:extLst>
          </p:nvPr>
        </p:nvGraphicFramePr>
        <p:xfrm>
          <a:off x="645637" y="3977816"/>
          <a:ext cx="4572000" cy="2743200"/>
        </p:xfrm>
        <a:graphic>
          <a:graphicData uri="http://schemas.openxmlformats.org/drawingml/2006/chart">
            <c:chart xmlns:c="http://schemas.openxmlformats.org/drawingml/2006/chart" xmlns:r="http://schemas.openxmlformats.org/officeDocument/2006/relationships" r:id="rId10"/>
          </a:graphicData>
        </a:graphic>
      </p:graphicFrame>
      <p:sp>
        <p:nvSpPr>
          <p:cNvPr id="10" name="TextBox 9">
            <a:extLst>
              <a:ext uri="{FF2B5EF4-FFF2-40B4-BE49-F238E27FC236}">
                <a16:creationId xmlns:a16="http://schemas.microsoft.com/office/drawing/2014/main" id="{08F43C82-8C95-E3D8-0619-DECF7D6AD439}"/>
              </a:ext>
            </a:extLst>
          </p:cNvPr>
          <p:cNvSpPr txBox="1"/>
          <p:nvPr/>
        </p:nvSpPr>
        <p:spPr>
          <a:xfrm>
            <a:off x="99856" y="1277103"/>
            <a:ext cx="317716" cy="369332"/>
          </a:xfrm>
          <a:prstGeom prst="rect">
            <a:avLst/>
          </a:prstGeom>
          <a:noFill/>
        </p:spPr>
        <p:txBody>
          <a:bodyPr wrap="none" rtlCol="0">
            <a:spAutoFit/>
          </a:bodyPr>
          <a:lstStyle/>
          <a:p>
            <a:r>
              <a:rPr lang="en-GB" dirty="0"/>
              <a:t>A</a:t>
            </a:r>
          </a:p>
        </p:txBody>
      </p:sp>
      <p:sp>
        <p:nvSpPr>
          <p:cNvPr id="11" name="TextBox 10">
            <a:extLst>
              <a:ext uri="{FF2B5EF4-FFF2-40B4-BE49-F238E27FC236}">
                <a16:creationId xmlns:a16="http://schemas.microsoft.com/office/drawing/2014/main" id="{001ABCB8-697B-7C84-8A76-F1FBF031EB28}"/>
              </a:ext>
            </a:extLst>
          </p:cNvPr>
          <p:cNvSpPr txBox="1"/>
          <p:nvPr/>
        </p:nvSpPr>
        <p:spPr>
          <a:xfrm>
            <a:off x="99856" y="3977816"/>
            <a:ext cx="309700" cy="369332"/>
          </a:xfrm>
          <a:prstGeom prst="rect">
            <a:avLst/>
          </a:prstGeom>
          <a:noFill/>
        </p:spPr>
        <p:txBody>
          <a:bodyPr wrap="none" rtlCol="0">
            <a:spAutoFit/>
          </a:bodyPr>
          <a:lstStyle/>
          <a:p>
            <a:r>
              <a:rPr lang="en-GB" dirty="0"/>
              <a:t>B</a:t>
            </a:r>
          </a:p>
        </p:txBody>
      </p:sp>
      <p:sp>
        <p:nvSpPr>
          <p:cNvPr id="12" name="TextBox 11">
            <a:extLst>
              <a:ext uri="{FF2B5EF4-FFF2-40B4-BE49-F238E27FC236}">
                <a16:creationId xmlns:a16="http://schemas.microsoft.com/office/drawing/2014/main" id="{30B086DA-46A2-4929-60FC-977A0C907C17}"/>
              </a:ext>
            </a:extLst>
          </p:cNvPr>
          <p:cNvSpPr txBox="1"/>
          <p:nvPr/>
        </p:nvSpPr>
        <p:spPr>
          <a:xfrm>
            <a:off x="1897164" y="386243"/>
            <a:ext cx="7990136" cy="369332"/>
          </a:xfrm>
          <a:prstGeom prst="rect">
            <a:avLst/>
          </a:prstGeom>
          <a:noFill/>
        </p:spPr>
        <p:txBody>
          <a:bodyPr wrap="none" rtlCol="0">
            <a:spAutoFit/>
          </a:bodyPr>
          <a:lstStyle/>
          <a:p>
            <a:r>
              <a:rPr lang="en-GB" dirty="0"/>
              <a:t>Sum vs combined effect of D156R and introns on Cas12a mutagenesis enhancement</a:t>
            </a:r>
          </a:p>
        </p:txBody>
      </p:sp>
    </p:spTree>
    <p:extLst>
      <p:ext uri="{BB962C8B-B14F-4D97-AF65-F5344CB8AC3E}">
        <p14:creationId xmlns:p14="http://schemas.microsoft.com/office/powerpoint/2010/main" val="2763959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CD42E9-B6BC-97E1-CF85-06A97ED2185C}"/>
              </a:ext>
            </a:extLst>
          </p:cNvPr>
          <p:cNvSpPr txBox="1"/>
          <p:nvPr/>
        </p:nvSpPr>
        <p:spPr>
          <a:xfrm>
            <a:off x="3048953" y="889844"/>
            <a:ext cx="6097904" cy="5078313"/>
          </a:xfrm>
          <a:prstGeom prst="rect">
            <a:avLst/>
          </a:prstGeom>
          <a:noFill/>
        </p:spPr>
        <p:txBody>
          <a:bodyPr wrap="square">
            <a:spAutoFit/>
          </a:bodyPr>
          <a:lstStyle/>
          <a:p>
            <a:r>
              <a:rPr lang="en-GB" sz="1800" dirty="0"/>
              <a:t>A – Overall and gene specific mutagenesis efficiencies of the four </a:t>
            </a:r>
            <a:r>
              <a:rPr lang="en-GB" sz="1800" dirty="0" err="1"/>
              <a:t>Cas12a</a:t>
            </a:r>
            <a:r>
              <a:rPr lang="en-GB" sz="1800" dirty="0"/>
              <a:t> CDS variants used to compare the sum of </a:t>
            </a:r>
            <a:r>
              <a:rPr lang="en-GB" sz="1800" dirty="0" err="1"/>
              <a:t>D156R</a:t>
            </a:r>
            <a:r>
              <a:rPr lang="en-GB" sz="1800" dirty="0"/>
              <a:t> + intron enhancement vs the combined effect of the two.</a:t>
            </a:r>
          </a:p>
          <a:p>
            <a:r>
              <a:rPr lang="en-GB" sz="1800" dirty="0"/>
              <a:t>20 </a:t>
            </a:r>
            <a:r>
              <a:rPr lang="en-GB" sz="1800" dirty="0" err="1"/>
              <a:t>T0</a:t>
            </a:r>
            <a:r>
              <a:rPr lang="en-GB" sz="1800" dirty="0"/>
              <a:t> plants were screened for each CDS by PCR and Illumina sequencing at each of the three gene target sites. The overall and gene specific percentage of mutant alleles detected for each plant are plotted: Median indicated by horizontal bar, mean with an X, boxes contain the first and third quartiles, whiskers extend to a maximum 1.5 times the interquartile range beyond which outliers are marked with a dot.</a:t>
            </a:r>
          </a:p>
          <a:p>
            <a:endParaRPr lang="en-GB" sz="1800" dirty="0"/>
          </a:p>
          <a:p>
            <a:r>
              <a:rPr lang="en-GB" sz="1800" dirty="0"/>
              <a:t>B – The relative mutagenesis efficiency enhancement at barley target gene </a:t>
            </a:r>
            <a:r>
              <a:rPr lang="en-GB" sz="1800" dirty="0" err="1">
                <a:effectLst/>
                <a:ea typeface="Calibri" panose="020F0502020204030204" pitchFamily="34" charset="0"/>
              </a:rPr>
              <a:t>chr7Hg0684671</a:t>
            </a:r>
            <a:r>
              <a:rPr lang="en-GB" sz="1800" dirty="0">
                <a:effectLst/>
                <a:ea typeface="Calibri" panose="020F0502020204030204" pitchFamily="34" charset="0"/>
              </a:rPr>
              <a:t> above the baseline efficiency of </a:t>
            </a:r>
            <a:r>
              <a:rPr lang="en-GB" sz="1800" i="1" dirty="0" err="1">
                <a:effectLst/>
                <a:ea typeface="Calibri" panose="020F0502020204030204" pitchFamily="34" charset="0"/>
              </a:rPr>
              <a:t>At</a:t>
            </a:r>
            <a:r>
              <a:rPr lang="en-GB" sz="1800" dirty="0" err="1">
                <a:effectLst/>
                <a:ea typeface="Calibri" panose="020F0502020204030204" pitchFamily="34" charset="0"/>
              </a:rPr>
              <a:t>Cas12a</a:t>
            </a:r>
            <a:r>
              <a:rPr lang="en-GB" sz="1800" dirty="0">
                <a:effectLst/>
                <a:ea typeface="Calibri" panose="020F0502020204030204" pitchFamily="34" charset="0"/>
              </a:rPr>
              <a:t>. Plot shows individual </a:t>
            </a:r>
            <a:r>
              <a:rPr lang="en-GB" sz="1800" dirty="0" err="1">
                <a:effectLst/>
                <a:ea typeface="Calibri" panose="020F0502020204030204" pitchFamily="34" charset="0"/>
              </a:rPr>
              <a:t>D156R</a:t>
            </a:r>
            <a:r>
              <a:rPr lang="en-GB" sz="1800" dirty="0">
                <a:effectLst/>
                <a:ea typeface="Calibri" panose="020F0502020204030204" pitchFamily="34" charset="0"/>
              </a:rPr>
              <a:t>  (</a:t>
            </a:r>
            <a:r>
              <a:rPr lang="en-GB" sz="1800" dirty="0" err="1">
                <a:effectLst/>
                <a:ea typeface="Calibri" panose="020F0502020204030204" pitchFamily="34" charset="0"/>
              </a:rPr>
              <a:t>tt</a:t>
            </a:r>
            <a:r>
              <a:rPr lang="en-GB" sz="1800" i="1" dirty="0" err="1">
                <a:effectLst/>
                <a:ea typeface="Calibri" panose="020F0502020204030204" pitchFamily="34" charset="0"/>
              </a:rPr>
              <a:t>At</a:t>
            </a:r>
            <a:r>
              <a:rPr lang="en-GB" sz="1800" dirty="0" err="1">
                <a:effectLst/>
                <a:ea typeface="Calibri" panose="020F0502020204030204" pitchFamily="34" charset="0"/>
              </a:rPr>
              <a:t>Cas12a</a:t>
            </a:r>
            <a:r>
              <a:rPr lang="en-GB" sz="1800" dirty="0">
                <a:effectLst/>
                <a:ea typeface="Calibri" panose="020F0502020204030204" pitchFamily="34" charset="0"/>
              </a:rPr>
              <a:t>) and intron (</a:t>
            </a:r>
            <a:r>
              <a:rPr lang="en-GB" sz="1800" i="1" dirty="0" err="1">
                <a:effectLst/>
                <a:ea typeface="Calibri" panose="020F0502020204030204" pitchFamily="34" charset="0"/>
              </a:rPr>
              <a:t>At</a:t>
            </a:r>
            <a:r>
              <a:rPr lang="en-GB" sz="1800" dirty="0" err="1">
                <a:effectLst/>
                <a:ea typeface="Calibri" panose="020F0502020204030204" pitchFamily="34" charset="0"/>
              </a:rPr>
              <a:t>Cas12+8int</a:t>
            </a:r>
            <a:r>
              <a:rPr lang="en-GB" sz="1800" dirty="0">
                <a:effectLst/>
                <a:ea typeface="Calibri" panose="020F0502020204030204" pitchFamily="34" charset="0"/>
              </a:rPr>
              <a:t>) enhancement, the sum of </a:t>
            </a:r>
            <a:r>
              <a:rPr lang="en-GB" sz="1800" dirty="0" err="1">
                <a:effectLst/>
                <a:ea typeface="Calibri" panose="020F0502020204030204" pitchFamily="34" charset="0"/>
              </a:rPr>
              <a:t>D156R+intron</a:t>
            </a:r>
            <a:r>
              <a:rPr lang="en-GB" sz="1800" dirty="0">
                <a:effectLst/>
                <a:ea typeface="Calibri" panose="020F0502020204030204" pitchFamily="34" charset="0"/>
              </a:rPr>
              <a:t> (</a:t>
            </a:r>
            <a:r>
              <a:rPr lang="en-GB" sz="1800" dirty="0" err="1">
                <a:effectLst/>
                <a:ea typeface="Calibri" panose="020F0502020204030204" pitchFamily="34" charset="0"/>
              </a:rPr>
              <a:t>tt</a:t>
            </a:r>
            <a:r>
              <a:rPr lang="en-GB" sz="1800" i="1" dirty="0" err="1">
                <a:effectLst/>
                <a:ea typeface="Calibri" panose="020F0502020204030204" pitchFamily="34" charset="0"/>
              </a:rPr>
              <a:t>At</a:t>
            </a:r>
            <a:r>
              <a:rPr lang="en-GB" sz="1800" dirty="0" err="1">
                <a:effectLst/>
                <a:ea typeface="Calibri" panose="020F0502020204030204" pitchFamily="34" charset="0"/>
              </a:rPr>
              <a:t>Cas12a+</a:t>
            </a:r>
            <a:r>
              <a:rPr lang="en-GB" sz="1800" i="1" dirty="0" err="1">
                <a:effectLst/>
                <a:ea typeface="Calibri" panose="020F0502020204030204" pitchFamily="34" charset="0"/>
              </a:rPr>
              <a:t>At</a:t>
            </a:r>
            <a:r>
              <a:rPr lang="en-GB" sz="1800" dirty="0" err="1">
                <a:effectLst/>
                <a:ea typeface="Calibri" panose="020F0502020204030204" pitchFamily="34" charset="0"/>
              </a:rPr>
              <a:t>Cas12a+8int</a:t>
            </a:r>
            <a:r>
              <a:rPr lang="en-GB" sz="1800" dirty="0">
                <a:effectLst/>
                <a:ea typeface="Calibri" panose="020F0502020204030204" pitchFamily="34" charset="0"/>
              </a:rPr>
              <a:t>) effect, the combined (</a:t>
            </a:r>
            <a:r>
              <a:rPr lang="en-GB" sz="1800" dirty="0" err="1">
                <a:effectLst/>
                <a:ea typeface="Calibri" panose="020F0502020204030204" pitchFamily="34" charset="0"/>
              </a:rPr>
              <a:t>tt</a:t>
            </a:r>
            <a:r>
              <a:rPr lang="en-GB" sz="1800" i="1" dirty="0" err="1">
                <a:effectLst/>
                <a:ea typeface="Calibri" panose="020F0502020204030204" pitchFamily="34" charset="0"/>
              </a:rPr>
              <a:t>At</a:t>
            </a:r>
            <a:r>
              <a:rPr lang="en-GB" sz="1800" dirty="0" err="1">
                <a:effectLst/>
                <a:ea typeface="Calibri" panose="020F0502020204030204" pitchFamily="34" charset="0"/>
              </a:rPr>
              <a:t>Cas12a+8int</a:t>
            </a:r>
            <a:r>
              <a:rPr lang="en-GB" sz="1800" dirty="0">
                <a:effectLst/>
                <a:ea typeface="Calibri" panose="020F0502020204030204" pitchFamily="34" charset="0"/>
              </a:rPr>
              <a:t>) effect and the gain from the combinatorial effect.</a:t>
            </a:r>
            <a:endParaRPr lang="en-GB" sz="1800" dirty="0"/>
          </a:p>
        </p:txBody>
      </p:sp>
    </p:spTree>
    <p:extLst>
      <p:ext uri="{BB962C8B-B14F-4D97-AF65-F5344CB8AC3E}">
        <p14:creationId xmlns:p14="http://schemas.microsoft.com/office/powerpoint/2010/main" val="1289081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206</Words>
  <Application>Microsoft Office PowerPoint</Application>
  <PresentationFormat>Widescreen</PresentationFormat>
  <Paragraphs>14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Lawrenson (JIC)</dc:creator>
  <cp:lastModifiedBy>Tom Lawrenson (JIC)</cp:lastModifiedBy>
  <cp:revision>2</cp:revision>
  <dcterms:created xsi:type="dcterms:W3CDTF">2024-02-21T15:12:45Z</dcterms:created>
  <dcterms:modified xsi:type="dcterms:W3CDTF">2024-02-21T16:49:35Z</dcterms:modified>
</cp:coreProperties>
</file>