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64" r:id="rId3"/>
    <p:sldId id="265" r:id="rId4"/>
    <p:sldId id="262" r:id="rId5"/>
    <p:sldId id="263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85" d="100"/>
          <a:sy n="85" d="100"/>
        </p:scale>
        <p:origin x="3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0F554-1344-9D40-97BD-D0772E774010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0BA6-F1AF-1141-8DB4-51DDE8AC9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8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EE989-14A9-E243-AA78-B63C2BCBEA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6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EE989-14A9-E243-AA78-B63C2BCBEA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1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EE989-14A9-E243-AA78-B63C2BCBEA0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6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EE989-14A9-E243-AA78-B63C2BCBEA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0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SUP FIG3</a:t>
            </a:r>
          </a:p>
          <a:p>
            <a:endParaRPr lang="en-GB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Figure 3: a) serum concentration of fructose in tail vein blood of mice given normal drinking water or 5% fructose supplemented drinking water; b) serum concentration of fructose in tail vein blood over time after administration of 300mg of intraperitoneal fructose (n=3)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EE989-14A9-E243-AA78-B63C2BCBEA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3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5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1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6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6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8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7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7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9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0D6E-F70A-3F4C-926B-E96E21895E4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130C-DDE2-CB48-9EFC-534F81F18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4823B6A9-98A7-C595-2AFF-6C3AE1F0F8D1}"/>
              </a:ext>
            </a:extLst>
          </p:cNvPr>
          <p:cNvSpPr txBox="1"/>
          <p:nvPr/>
        </p:nvSpPr>
        <p:spPr>
          <a:xfrm>
            <a:off x="276069" y="257236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A95AD2-3AD6-D00C-F7E4-5D11B3EAF31E}"/>
              </a:ext>
            </a:extLst>
          </p:cNvPr>
          <p:cNvSpPr txBox="1"/>
          <p:nvPr/>
        </p:nvSpPr>
        <p:spPr>
          <a:xfrm>
            <a:off x="276069" y="1507825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005B9A-62FE-DF56-4E42-706D199B8CC8}"/>
              </a:ext>
            </a:extLst>
          </p:cNvPr>
          <p:cNvSpPr txBox="1"/>
          <p:nvPr/>
        </p:nvSpPr>
        <p:spPr>
          <a:xfrm>
            <a:off x="4682683" y="1386517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5759BB-8391-972A-A735-D0030E9F4DA9}"/>
              </a:ext>
            </a:extLst>
          </p:cNvPr>
          <p:cNvSpPr txBox="1"/>
          <p:nvPr/>
        </p:nvSpPr>
        <p:spPr>
          <a:xfrm>
            <a:off x="276069" y="3262204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316CE8-5960-32E3-6FB1-9E731318F8F6}"/>
              </a:ext>
            </a:extLst>
          </p:cNvPr>
          <p:cNvSpPr txBox="1"/>
          <p:nvPr/>
        </p:nvSpPr>
        <p:spPr>
          <a:xfrm>
            <a:off x="3194077" y="3262204"/>
            <a:ext cx="22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045B6-2070-127C-9E52-967D1975C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4" t="12867" r="15126" b="33327"/>
          <a:stretch/>
        </p:blipFill>
        <p:spPr>
          <a:xfrm>
            <a:off x="4867544" y="1614652"/>
            <a:ext cx="1501077" cy="1647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896191-D8BB-4B2C-F44F-26D7D4B21ADB}"/>
              </a:ext>
            </a:extLst>
          </p:cNvPr>
          <p:cNvSpPr txBox="1"/>
          <p:nvPr/>
        </p:nvSpPr>
        <p:spPr>
          <a:xfrm>
            <a:off x="5658123" y="1986923"/>
            <a:ext cx="690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/>
              <a:t>PC3-LN3-PSMA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B297D-8F9D-37FF-FABD-041F991D0B0F}"/>
              </a:ext>
            </a:extLst>
          </p:cNvPr>
          <p:cNvSpPr txBox="1"/>
          <p:nvPr/>
        </p:nvSpPr>
        <p:spPr>
          <a:xfrm>
            <a:off x="5639370" y="2463406"/>
            <a:ext cx="690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/>
              <a:t>PC3-LN3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7F20F-FBD6-2960-D7B2-D63203F9B91F}"/>
              </a:ext>
            </a:extLst>
          </p:cNvPr>
          <p:cNvSpPr txBox="1"/>
          <p:nvPr/>
        </p:nvSpPr>
        <p:spPr>
          <a:xfrm>
            <a:off x="5658123" y="2793505"/>
            <a:ext cx="690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/>
              <a:t>Isotype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1F8EF74-E22A-3BD2-CBB5-99EBD22DC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36" y="445153"/>
            <a:ext cx="3324840" cy="9878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FD0831-AB50-8ECD-F7E3-839B28E668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41" t="10473" r="27805" b="43293"/>
          <a:stretch/>
        </p:blipFill>
        <p:spPr>
          <a:xfrm>
            <a:off x="485862" y="1740430"/>
            <a:ext cx="1297887" cy="14649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6E7E6C-12CE-31D8-D327-8473ABEF2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18" y="1741787"/>
            <a:ext cx="1282250" cy="15953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E1DC600-DDD0-1CE6-64BF-576F49745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768" y="1641684"/>
            <a:ext cx="1505861" cy="162052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A5D0C9F-24C8-333D-8E3E-F630EC5DEE1B}"/>
              </a:ext>
            </a:extLst>
          </p:cNvPr>
          <p:cNvSpPr txBox="1"/>
          <p:nvPr/>
        </p:nvSpPr>
        <p:spPr>
          <a:xfrm>
            <a:off x="1090228" y="2780734"/>
            <a:ext cx="690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/>
              <a:t>Isotype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A68A17-B2EF-E1FA-3AB0-AD72ECEFE7DB}"/>
              </a:ext>
            </a:extLst>
          </p:cNvPr>
          <p:cNvSpPr txBox="1"/>
          <p:nvPr/>
        </p:nvSpPr>
        <p:spPr>
          <a:xfrm>
            <a:off x="1090228" y="2507457"/>
            <a:ext cx="690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/>
              <a:t>P28ζ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388912-1625-81ED-D203-D176620D0A38}"/>
              </a:ext>
            </a:extLst>
          </p:cNvPr>
          <p:cNvSpPr txBox="1"/>
          <p:nvPr/>
        </p:nvSpPr>
        <p:spPr>
          <a:xfrm>
            <a:off x="1090228" y="2223049"/>
            <a:ext cx="690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PTr</a:t>
            </a:r>
            <a:endParaRPr lang="en-GB" sz="8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8AAB08E-F0D1-76A8-C29C-E7C375902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46" y="3418189"/>
            <a:ext cx="2859213" cy="1659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268C80-BD1A-D6BC-8551-343CE97C6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8049" y="3470920"/>
            <a:ext cx="2749261" cy="15998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A4907F-9B04-2D82-4367-F0B04C53D807}"/>
              </a:ext>
            </a:extLst>
          </p:cNvPr>
          <p:cNvSpPr txBox="1"/>
          <p:nvPr/>
        </p:nvSpPr>
        <p:spPr>
          <a:xfrm>
            <a:off x="0" y="5077927"/>
            <a:ext cx="684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Figure 1</a:t>
            </a:r>
            <a:r>
              <a:rPr lang="en-US" sz="1000" b="1" kern="1200" dirty="0"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000" b="1" i="1" kern="1200" dirty="0">
                <a:effectLst/>
                <a:latin typeface="+mn-lt"/>
                <a:ea typeface="+mn-ea"/>
                <a:cs typeface="+mn-cs"/>
              </a:rPr>
              <a:t> Anti-tumor activity of P28ζ CAR T cells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392108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7DBE23-21E9-28EF-0DA1-84F2AECAE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" r="6355" b="51394"/>
          <a:stretch/>
        </p:blipFill>
        <p:spPr>
          <a:xfrm>
            <a:off x="198302" y="172711"/>
            <a:ext cx="4246151" cy="3394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EC4EF-1E62-EDC8-05C5-EC6E3A60EA07}"/>
              </a:ext>
            </a:extLst>
          </p:cNvPr>
          <p:cNvSpPr txBox="1"/>
          <p:nvPr/>
        </p:nvSpPr>
        <p:spPr>
          <a:xfrm>
            <a:off x="198302" y="172711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FE36B-C785-948E-24EE-CA04EAABE5C2}"/>
              </a:ext>
            </a:extLst>
          </p:cNvPr>
          <p:cNvSpPr txBox="1"/>
          <p:nvPr/>
        </p:nvSpPr>
        <p:spPr>
          <a:xfrm>
            <a:off x="15428" y="5406374"/>
            <a:ext cx="684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Figure 2</a:t>
            </a:r>
            <a:r>
              <a:rPr lang="en-US" sz="1000" b="1" kern="1200" dirty="0"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000" b="1" i="1" kern="1200" dirty="0">
                <a:effectLst/>
                <a:latin typeface="+mn-lt"/>
                <a:ea typeface="+mn-ea"/>
                <a:cs typeface="+mn-cs"/>
              </a:rPr>
              <a:t> Glucose availability has differential effects on pro-inflammatory cytokine production by </a:t>
            </a:r>
            <a:r>
              <a:rPr lang="en-US" sz="1000" b="1" i="1" dirty="0"/>
              <a:t>P28ζ CAR T cell.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D0D03-FAE8-FB31-C0E3-12D7F510F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707" y="774212"/>
            <a:ext cx="2307991" cy="2184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DE4E6-1CB3-0AA4-0919-41B8FA415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79" y="3614347"/>
            <a:ext cx="2334900" cy="158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14926-F689-9248-AFD4-5E13B527A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054" y="3567710"/>
            <a:ext cx="2300734" cy="15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186AB6B-9168-900A-2EB4-E57240502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0" t="12974" r="49377" b="19146"/>
          <a:stretch/>
        </p:blipFill>
        <p:spPr>
          <a:xfrm>
            <a:off x="479656" y="497950"/>
            <a:ext cx="1859653" cy="2431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BE309-AF70-4D3D-2702-1E9B19C1B916}"/>
              </a:ext>
            </a:extLst>
          </p:cNvPr>
          <p:cNvSpPr txBox="1"/>
          <p:nvPr/>
        </p:nvSpPr>
        <p:spPr>
          <a:xfrm>
            <a:off x="198302" y="172711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35229-C030-8254-940E-D6C9479C9DB0}"/>
              </a:ext>
            </a:extLst>
          </p:cNvPr>
          <p:cNvSpPr txBox="1"/>
          <p:nvPr/>
        </p:nvSpPr>
        <p:spPr>
          <a:xfrm>
            <a:off x="0" y="3254613"/>
            <a:ext cx="684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Figure 3</a:t>
            </a:r>
            <a:r>
              <a:rPr lang="en-US" sz="1000" b="1" kern="1200" dirty="0">
                <a:effectLst/>
                <a:latin typeface="+mn-lt"/>
                <a:ea typeface="+mn-ea"/>
                <a:cs typeface="+mn-cs"/>
              </a:rPr>
              <a:t>| </a:t>
            </a:r>
            <a:r>
              <a:rPr lang="en-US" sz="1000" b="1" i="1" kern="1200" dirty="0">
                <a:effectLst/>
                <a:latin typeface="+mn-lt"/>
                <a:ea typeface="+mn-ea"/>
                <a:cs typeface="+mn-cs"/>
              </a:rPr>
              <a:t>Proposed model for fructose utilization by CAR T cells</a:t>
            </a:r>
            <a:r>
              <a:rPr lang="en-US" sz="10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629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8967F71-B7EF-16F9-1FD8-B3B8C07963E1}"/>
              </a:ext>
            </a:extLst>
          </p:cNvPr>
          <p:cNvSpPr txBox="1"/>
          <p:nvPr/>
        </p:nvSpPr>
        <p:spPr>
          <a:xfrm>
            <a:off x="296495" y="311125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895F4F-EFF8-540A-EF15-F7BBA34A7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0745"/>
          <a:stretch/>
        </p:blipFill>
        <p:spPr>
          <a:xfrm>
            <a:off x="577849" y="141848"/>
            <a:ext cx="5658688" cy="3736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73C12F-14D9-F05B-FBF1-CEFC74985C47}"/>
              </a:ext>
            </a:extLst>
          </p:cNvPr>
          <p:cNvSpPr txBox="1"/>
          <p:nvPr/>
        </p:nvSpPr>
        <p:spPr>
          <a:xfrm>
            <a:off x="296495" y="3708896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AC34C-3ACE-A3C9-F194-677460EFC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72" y="3756742"/>
            <a:ext cx="4222364" cy="208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0A7C9-294E-E435-C1A5-787A75DE0CDC}"/>
              </a:ext>
            </a:extLst>
          </p:cNvPr>
          <p:cNvSpPr txBox="1"/>
          <p:nvPr/>
        </p:nvSpPr>
        <p:spPr>
          <a:xfrm>
            <a:off x="15428" y="5858551"/>
            <a:ext cx="684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Figure 4</a:t>
            </a:r>
            <a:r>
              <a:rPr lang="en-US" sz="1000" b="1" kern="1200" dirty="0">
                <a:effectLst/>
                <a:latin typeface="+mn-lt"/>
                <a:ea typeface="+mn-ea"/>
                <a:cs typeface="+mn-cs"/>
              </a:rPr>
              <a:t>| </a:t>
            </a:r>
            <a:r>
              <a:rPr lang="en-US" sz="1000" b="1" i="1" kern="1200" dirty="0">
                <a:effectLst/>
                <a:latin typeface="+mn-lt"/>
                <a:ea typeface="+mn-ea"/>
                <a:cs typeface="+mn-cs"/>
              </a:rPr>
              <a:t>GLUT5 expression in human cancers is heterogenous. 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14033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BA52D8-F3E1-334A-121E-FA96CEA7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5" y="227149"/>
            <a:ext cx="3182757" cy="26210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F33739-7778-1917-E879-0B5F4CE4404B}"/>
              </a:ext>
            </a:extLst>
          </p:cNvPr>
          <p:cNvSpPr txBox="1"/>
          <p:nvPr/>
        </p:nvSpPr>
        <p:spPr>
          <a:xfrm>
            <a:off x="406255" y="227149"/>
            <a:ext cx="281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F7203-7CE9-2152-2D87-F937A4F8D967}"/>
              </a:ext>
            </a:extLst>
          </p:cNvPr>
          <p:cNvSpPr txBox="1"/>
          <p:nvPr/>
        </p:nvSpPr>
        <p:spPr>
          <a:xfrm>
            <a:off x="0" y="2929372"/>
            <a:ext cx="684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r>
              <a:rPr lang="en-US" sz="1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Figure 5</a:t>
            </a:r>
            <a:r>
              <a:rPr lang="en-US" sz="1000" b="1" kern="1200" dirty="0">
                <a:effectLst/>
                <a:latin typeface="+mn-lt"/>
                <a:ea typeface="+mn-ea"/>
                <a:cs typeface="+mn-cs"/>
              </a:rPr>
              <a:t>| </a:t>
            </a:r>
            <a:r>
              <a:rPr lang="en-US" sz="1000" b="1" i="1" kern="1200" dirty="0">
                <a:effectLst/>
                <a:latin typeface="+mn-lt"/>
                <a:ea typeface="+mn-ea"/>
                <a:cs typeface="+mn-cs"/>
              </a:rPr>
              <a:t>Serum Fructose Kinetics Following Intraperitoneal (IP) Fructose Injection. 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133639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147</Words>
  <Application>Microsoft Macintosh PowerPoint</Application>
  <PresentationFormat>A4 Paper (210x297 mm)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2024-03-06T10:14:33Z</dcterms:created>
  <dcterms:modified xsi:type="dcterms:W3CDTF">2024-03-06T10:15:55Z</dcterms:modified>
</cp:coreProperties>
</file>