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00_F2928FF6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6858000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4806F5-F1DD-79F5-3D8D-85F6927CF9C2}" name="Author" initials="A" userId="Autho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uthor" lastIdx="3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220" autoAdjust="0"/>
  </p:normalViewPr>
  <p:slideViewPr>
    <p:cSldViewPr snapToGrid="0">
      <p:cViewPr>
        <p:scale>
          <a:sx n="100" d="100"/>
          <a:sy n="100" d="100"/>
        </p:scale>
        <p:origin x="2616" y="-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8/10/relationships/authors" Target="authors.xml"/></Relationships>
</file>

<file path=ppt/comments/modernComment_100_F2928FF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8CFD001-A55C-4109-A758-4DB51E4A722D}" authorId="{E94806F5-F1DD-79F5-3D8D-85F6927CF9C2}" created="2024-02-23T15:31:23.739">
    <pc:sldMkLst xmlns:pc="http://schemas.microsoft.com/office/powerpoint/2013/main/command">
      <pc:docMk/>
      <pc:sldMk cId="4069691382" sldId="256"/>
    </pc:sldMkLst>
    <p188:txBody>
      <a:bodyPr/>
      <a:lstStyle/>
      <a:p>
        <a:r>
          <a:rPr lang="en-IN"/>
          <a:t>All changes to this file have been made in red font.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5CCE7-9ADD-4633-AC1D-0E53FF119845}" type="datetimeFigureOut">
              <a:rPr lang="en-IN" smtClean="0"/>
              <a:t>05-03-2024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30500" y="1143000"/>
            <a:ext cx="13970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9122C-2CD0-4649-9CEC-A5E0151CB0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900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30500" y="1143000"/>
            <a:ext cx="13970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sz="1800" b="1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9122C-2CD0-4649-9CEC-A5E0151CB08D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3764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474395"/>
            <a:ext cx="5829300" cy="5263774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7941160"/>
            <a:ext cx="5143500" cy="365034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2D8D-596A-4579-B7E6-19E0399C6F33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F669F-C0C7-4194-AAA6-3577887F4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4466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2D8D-596A-4579-B7E6-19E0399C6F33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F669F-C0C7-4194-AAA6-3577887F4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1617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769342"/>
            <a:ext cx="5915025" cy="628922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10118069"/>
            <a:ext cx="5915025" cy="330735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2D8D-596A-4579-B7E6-19E0399C6F33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F669F-C0C7-4194-AAA6-3577887F4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515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4024827"/>
            <a:ext cx="2914650" cy="959308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4024827"/>
            <a:ext cx="2914650" cy="959308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2D8D-596A-4579-B7E6-19E0399C6F33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F669F-C0C7-4194-AAA6-3577887F4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547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04969"/>
            <a:ext cx="5915025" cy="29223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3706342"/>
            <a:ext cx="2901255" cy="181642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5522763"/>
            <a:ext cx="2901255" cy="81231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3706342"/>
            <a:ext cx="2915543" cy="181642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5522763"/>
            <a:ext cx="2915543" cy="81231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2D8D-596A-4579-B7E6-19E0399C6F33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F669F-C0C7-4194-AAA6-3577887F4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520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2D8D-596A-4579-B7E6-19E0399C6F33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F669F-C0C7-4194-AAA6-3577887F4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091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2D8D-596A-4579-B7E6-19E0399C6F33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F669F-C0C7-4194-AAA6-3577887F4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531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1007957"/>
            <a:ext cx="2211884" cy="352784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2176910"/>
            <a:ext cx="3471863" cy="1074453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4535805"/>
            <a:ext cx="2211884" cy="840314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2D8D-596A-4579-B7E6-19E0399C6F33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F669F-C0C7-4194-AAA6-3577887F4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157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1007957"/>
            <a:ext cx="2211884" cy="352784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2176910"/>
            <a:ext cx="3471863" cy="10744538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4535805"/>
            <a:ext cx="2211884" cy="840314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2D8D-596A-4579-B7E6-19E0399C6F33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F669F-C0C7-4194-AAA6-3577887F4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395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2D8D-596A-4579-B7E6-19E0399C6F33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F669F-C0C7-4194-AAA6-3577887F4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5685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804966"/>
            <a:ext cx="1478756" cy="1281295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804966"/>
            <a:ext cx="4350544" cy="128129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2D8D-596A-4579-B7E6-19E0399C6F33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F669F-C0C7-4194-AAA6-3577887F4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1004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804969"/>
            <a:ext cx="5915025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4024827"/>
            <a:ext cx="5915025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4013401"/>
            <a:ext cx="1543050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42D8D-596A-4579-B7E6-19E0399C6F33}" type="datetimeFigureOut">
              <a:rPr kumimoji="1" lang="ja-JP" altLang="en-US" smtClean="0"/>
              <a:t>2024/3/5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4013401"/>
            <a:ext cx="2314575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4013401"/>
            <a:ext cx="1543050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F669F-C0C7-4194-AAA6-3577887F4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75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0_F2928FF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D81333C-4AC5-49F6-AEC9-5A5CD3F1E395}"/>
              </a:ext>
            </a:extLst>
          </p:cNvPr>
          <p:cNvSpPr/>
          <p:nvPr/>
        </p:nvSpPr>
        <p:spPr>
          <a:xfrm>
            <a:off x="703284" y="520687"/>
            <a:ext cx="2368369" cy="75355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Participants, n=126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Healthcare workers, n=21 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Outpatients, n=30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LTCF residents, n=75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1621F2F9-22C1-4E9B-925B-B94D816E9B8E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>
            <a:off x="1887469" y="1274244"/>
            <a:ext cx="1" cy="48086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75C32BD-A00F-436E-BEB6-94ED684994C8}"/>
              </a:ext>
            </a:extLst>
          </p:cNvPr>
          <p:cNvSpPr/>
          <p:nvPr/>
        </p:nvSpPr>
        <p:spPr>
          <a:xfrm>
            <a:off x="703285" y="1755111"/>
            <a:ext cx="2368369" cy="105658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Baseline period (Before 1st dose)</a:t>
            </a:r>
          </a:p>
          <a:p>
            <a:pPr algn="ctr"/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Underwent assessments of spike-specific T-cell response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n=125</a:t>
            </a:r>
            <a:endParaRPr kumimoji="1" lang="en-US" altLang="ja-JP" sz="10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Healthcare workers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n=21 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Outpatients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n=30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LTCF residents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n=74</a:t>
            </a:r>
            <a:endParaRPr kumimoji="1" lang="en-US" altLang="ja-JP" sz="10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DB995B-FD32-4F3E-A12F-B96C6523CC29}"/>
              </a:ext>
            </a:extLst>
          </p:cNvPr>
          <p:cNvSpPr/>
          <p:nvPr/>
        </p:nvSpPr>
        <p:spPr>
          <a:xfrm>
            <a:off x="3790910" y="1906784"/>
            <a:ext cx="2429023" cy="75387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 from </a:t>
            </a:r>
            <a:r>
              <a:rPr kumimoji="1" lang="en-US" altLang="ja-JP" sz="108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analysis</a:t>
            </a:r>
            <a:r>
              <a:rPr kumimoji="1" lang="en-US" altLang="ja-JP" sz="108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baseline period onwards for IgG(N)-positivity at baseline period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LTCF residents, n=3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222F6B75-246D-47A1-9004-E2D8C1727E84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>
            <a:off x="1887470" y="2811698"/>
            <a:ext cx="6801" cy="11693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8EA0489-ADA3-4D14-828C-68C0D82174B3}"/>
              </a:ext>
            </a:extLst>
          </p:cNvPr>
          <p:cNvSpPr/>
          <p:nvPr/>
        </p:nvSpPr>
        <p:spPr>
          <a:xfrm>
            <a:off x="710086" y="3981049"/>
            <a:ext cx="2368369" cy="105390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Infection-naïve participants vaccinated with two doses of </a:t>
            </a:r>
            <a:r>
              <a:rPr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BNT162b2, n=117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Healthcare workers, n=21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	Outpatients, n=29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LTCF residents, n=67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13B1880-F87C-4801-8711-B09B9EB77B5E}"/>
              </a:ext>
            </a:extLst>
          </p:cNvPr>
          <p:cNvSpPr/>
          <p:nvPr/>
        </p:nvSpPr>
        <p:spPr>
          <a:xfrm>
            <a:off x="3790910" y="2748359"/>
            <a:ext cx="2429023" cy="53428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 because of death before receiving primary COVID-19 vaccination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LTCF residents, n=4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1617FF3-9952-4E9F-A627-02AC4C27C72A}"/>
              </a:ext>
            </a:extLst>
          </p:cNvPr>
          <p:cNvSpPr/>
          <p:nvPr/>
        </p:nvSpPr>
        <p:spPr>
          <a:xfrm>
            <a:off x="3790910" y="3372321"/>
            <a:ext cx="2429023" cy="60116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 from final analysis for refusal to complete two vaccination doses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outpatient, n=1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9C2FEC0F-3C12-4FD0-ADFE-0B07526F8657}"/>
              </a:ext>
            </a:extLst>
          </p:cNvPr>
          <p:cNvCxnSpPr>
            <a:cxnSpLocks/>
            <a:stCxn id="9" idx="2"/>
            <a:endCxn id="26" idx="0"/>
          </p:cNvCxnSpPr>
          <p:nvPr/>
        </p:nvCxnSpPr>
        <p:spPr>
          <a:xfrm>
            <a:off x="1894269" y="5034954"/>
            <a:ext cx="6800" cy="45278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2DA0663-D291-459B-8F5F-E65E6BE3CF7D}"/>
              </a:ext>
            </a:extLst>
          </p:cNvPr>
          <p:cNvSpPr/>
          <p:nvPr/>
        </p:nvSpPr>
        <p:spPr>
          <a:xfrm>
            <a:off x="3790910" y="5069833"/>
            <a:ext cx="2429023" cy="33018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Deaths, LTCF residents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n=10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1547342-A5EC-4161-89B2-CEC96B571807}"/>
              </a:ext>
            </a:extLst>
          </p:cNvPr>
          <p:cNvSpPr/>
          <p:nvPr/>
        </p:nvSpPr>
        <p:spPr>
          <a:xfrm>
            <a:off x="3790910" y="5588840"/>
            <a:ext cx="2429023" cy="66743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 from final analysis 24 weeks onwards for IgG(N)-positivity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outpatient, n=1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7CB7A4A5-1639-4050-B021-79AA54FD67E4}"/>
              </a:ext>
            </a:extLst>
          </p:cNvPr>
          <p:cNvCxnSpPr>
            <a:cxnSpLocks/>
          </p:cNvCxnSpPr>
          <p:nvPr/>
        </p:nvCxnSpPr>
        <p:spPr>
          <a:xfrm>
            <a:off x="3073667" y="2278291"/>
            <a:ext cx="719256" cy="399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C46790B0-FB8E-45F5-BB81-5E016352E831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3088795" y="5920560"/>
            <a:ext cx="702112" cy="1998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C6FFCDCD-CD2A-4A93-A8A0-CF13F7FFAA0D}"/>
              </a:ext>
            </a:extLst>
          </p:cNvPr>
          <p:cNvCxnSpPr>
            <a:cxnSpLocks/>
          </p:cNvCxnSpPr>
          <p:nvPr/>
        </p:nvCxnSpPr>
        <p:spPr>
          <a:xfrm flipV="1">
            <a:off x="1888186" y="5233309"/>
            <a:ext cx="1896695" cy="161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506907E-AC66-4AE3-8AB3-7863D97D70FF}"/>
              </a:ext>
            </a:extLst>
          </p:cNvPr>
          <p:cNvSpPr/>
          <p:nvPr/>
        </p:nvSpPr>
        <p:spPr>
          <a:xfrm>
            <a:off x="2013435" y="6746792"/>
            <a:ext cx="4215271" cy="94895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Infection-naïve participants who underwent ≥2 assessments of spike-specific T-cell response from baseline period onwards</a:t>
            </a:r>
            <a:r>
              <a:rPr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n=106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Healthcare workers, n=21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Outpatients, n=28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LTCF residents, n=57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0AB8BEB-231C-42CD-9388-3A25E1DEAA22}"/>
              </a:ext>
            </a:extLst>
          </p:cNvPr>
          <p:cNvSpPr/>
          <p:nvPr/>
        </p:nvSpPr>
        <p:spPr>
          <a:xfrm>
            <a:off x="3785372" y="1209587"/>
            <a:ext cx="2429023" cy="54741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 because of technical difficulty in blood sampling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LTCF resident, n=1 </a:t>
            </a: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48E8AF64-8851-49E1-B67E-38DB07310326}"/>
              </a:ext>
            </a:extLst>
          </p:cNvPr>
          <p:cNvCxnSpPr>
            <a:cxnSpLocks/>
          </p:cNvCxnSpPr>
          <p:nvPr/>
        </p:nvCxnSpPr>
        <p:spPr>
          <a:xfrm>
            <a:off x="1886639" y="1489160"/>
            <a:ext cx="189873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A905FF90-88FE-4B78-A7F9-2EA9C7C73AFA}"/>
              </a:ext>
            </a:extLst>
          </p:cNvPr>
          <p:cNvSpPr/>
          <p:nvPr/>
        </p:nvSpPr>
        <p:spPr>
          <a:xfrm>
            <a:off x="716886" y="5487736"/>
            <a:ext cx="2368369" cy="107989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weeks after 1st dose</a:t>
            </a:r>
          </a:p>
          <a:p>
            <a:pPr algn="ctr"/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Underwent assessments of spike-specific T cell response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n=107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Healthcare workers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n=21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Outpatients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n=29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LTCFs residents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n=57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A2EF5B1-008E-4AA5-950D-0F9FA9B14884}"/>
              </a:ext>
            </a:extLst>
          </p:cNvPr>
          <p:cNvCxnSpPr>
            <a:cxnSpLocks/>
          </p:cNvCxnSpPr>
          <p:nvPr/>
        </p:nvCxnSpPr>
        <p:spPr>
          <a:xfrm>
            <a:off x="1886639" y="3668297"/>
            <a:ext cx="1903441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A09D2609-E00B-4C6E-A314-949DA1FB8EB9}"/>
              </a:ext>
            </a:extLst>
          </p:cNvPr>
          <p:cNvCxnSpPr>
            <a:cxnSpLocks/>
          </p:cNvCxnSpPr>
          <p:nvPr/>
        </p:nvCxnSpPr>
        <p:spPr>
          <a:xfrm>
            <a:off x="1885172" y="3015500"/>
            <a:ext cx="190344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1FF4FDC0-04A1-4ED3-86FD-EC746904EFF7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1901069" y="6567628"/>
            <a:ext cx="15398" cy="414339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CA0A0C1A-133D-4159-A7C7-FD3DE7A72A23}"/>
              </a:ext>
            </a:extLst>
          </p:cNvPr>
          <p:cNvSpPr/>
          <p:nvPr/>
        </p:nvSpPr>
        <p:spPr>
          <a:xfrm>
            <a:off x="3805221" y="7839316"/>
            <a:ext cx="2429023" cy="3301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Lost to follow-up,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LTCF residents, n=3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7BBC58AD-CA19-4DA4-B470-B5D34E413FD5}"/>
              </a:ext>
            </a:extLst>
          </p:cNvPr>
          <p:cNvCxnSpPr>
            <a:cxnSpLocks/>
          </p:cNvCxnSpPr>
          <p:nvPr/>
        </p:nvCxnSpPr>
        <p:spPr>
          <a:xfrm>
            <a:off x="1915381" y="8005231"/>
            <a:ext cx="188754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CB7B2F33-712F-4F89-B54C-EDB4039F2852}"/>
              </a:ext>
            </a:extLst>
          </p:cNvPr>
          <p:cNvSpPr/>
          <p:nvPr/>
        </p:nvSpPr>
        <p:spPr>
          <a:xfrm>
            <a:off x="3799683" y="8241766"/>
            <a:ext cx="2429023" cy="33018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Deaths, LTCF residents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n=4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B897A88C-E07D-41F0-B229-4866558A1636}"/>
              </a:ext>
            </a:extLst>
          </p:cNvPr>
          <p:cNvCxnSpPr>
            <a:cxnSpLocks/>
          </p:cNvCxnSpPr>
          <p:nvPr/>
        </p:nvCxnSpPr>
        <p:spPr>
          <a:xfrm>
            <a:off x="1915380" y="8409598"/>
            <a:ext cx="188452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9D769465-090B-4EA9-B30E-F971B8775CC3}"/>
              </a:ext>
            </a:extLst>
          </p:cNvPr>
          <p:cNvSpPr/>
          <p:nvPr/>
        </p:nvSpPr>
        <p:spPr>
          <a:xfrm>
            <a:off x="3805221" y="8644212"/>
            <a:ext cx="2429023" cy="60116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 from final analysis for failure to receive booster vaccination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outpatients, n=2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4359A2F4-AF03-442F-AEB4-1294060B2C4B}"/>
              </a:ext>
            </a:extLst>
          </p:cNvPr>
          <p:cNvCxnSpPr>
            <a:cxnSpLocks/>
          </p:cNvCxnSpPr>
          <p:nvPr/>
        </p:nvCxnSpPr>
        <p:spPr>
          <a:xfrm>
            <a:off x="1915382" y="8940187"/>
            <a:ext cx="1889009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66694BDC-0653-46D7-9847-21CBB51381F0}"/>
              </a:ext>
            </a:extLst>
          </p:cNvPr>
          <p:cNvSpPr/>
          <p:nvPr/>
        </p:nvSpPr>
        <p:spPr>
          <a:xfrm>
            <a:off x="2055980" y="9317887"/>
            <a:ext cx="2368369" cy="97168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Infection-naïve participants who received booster vaccination</a:t>
            </a:r>
            <a:r>
              <a:rPr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n=97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Healthcare workers, n=21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Outpatients, n=26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	LTCF residents, n=50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8AAE01EA-7791-48FA-BF33-C9986109C130}"/>
              </a:ext>
            </a:extLst>
          </p:cNvPr>
          <p:cNvSpPr/>
          <p:nvPr/>
        </p:nvSpPr>
        <p:spPr>
          <a:xfrm>
            <a:off x="730113" y="10723764"/>
            <a:ext cx="2368369" cy="114313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Infection-naïve participants who received booster vaccination</a:t>
            </a:r>
          </a:p>
          <a:p>
            <a:pPr algn="ctr"/>
            <a:r>
              <a:rPr kumimoji="1"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BNT162b2, n=50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Healthcare workers, n=21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Outpatients, n=14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LTCF residents, n=15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C61FC4F8-D3F1-4A43-8AE8-EFFB71B4D3EF}"/>
              </a:ext>
            </a:extLst>
          </p:cNvPr>
          <p:cNvSpPr/>
          <p:nvPr/>
        </p:nvSpPr>
        <p:spPr>
          <a:xfrm>
            <a:off x="3394588" y="10723763"/>
            <a:ext cx="2368369" cy="11431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Infection-naïve participants who received booster vaccination</a:t>
            </a:r>
          </a:p>
          <a:p>
            <a:pPr algn="ctr"/>
            <a:r>
              <a:rPr kumimoji="1"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mRNA-1273, n=47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Outpatients, n=12</a:t>
            </a:r>
          </a:p>
          <a:p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	LTCF residents, n=35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F1627DB5-726D-45EF-BE65-0E0A761A1090}"/>
              </a:ext>
            </a:extLst>
          </p:cNvPr>
          <p:cNvCxnSpPr>
            <a:cxnSpLocks/>
          </p:cNvCxnSpPr>
          <p:nvPr/>
        </p:nvCxnSpPr>
        <p:spPr>
          <a:xfrm>
            <a:off x="1919481" y="10466737"/>
            <a:ext cx="26611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F7FED169-106F-4EE1-84DE-D8264538E6C5}"/>
              </a:ext>
            </a:extLst>
          </p:cNvPr>
          <p:cNvCxnSpPr>
            <a:cxnSpLocks/>
          </p:cNvCxnSpPr>
          <p:nvPr/>
        </p:nvCxnSpPr>
        <p:spPr>
          <a:xfrm>
            <a:off x="4577579" y="10466738"/>
            <a:ext cx="0" cy="25702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8AA64695-56AB-422C-82C3-E2534F0B54FE}"/>
              </a:ext>
            </a:extLst>
          </p:cNvPr>
          <p:cNvCxnSpPr>
            <a:cxnSpLocks/>
          </p:cNvCxnSpPr>
          <p:nvPr/>
        </p:nvCxnSpPr>
        <p:spPr>
          <a:xfrm>
            <a:off x="1915380" y="11864140"/>
            <a:ext cx="0" cy="9057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4D26D077-E7D2-4946-98A8-E47A7CE9DD29}"/>
              </a:ext>
            </a:extLst>
          </p:cNvPr>
          <p:cNvCxnSpPr>
            <a:cxnSpLocks/>
          </p:cNvCxnSpPr>
          <p:nvPr/>
        </p:nvCxnSpPr>
        <p:spPr>
          <a:xfrm>
            <a:off x="4577579" y="11861184"/>
            <a:ext cx="0" cy="2570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804FD1E6-9E16-40AA-9C45-E49026508E5E}"/>
              </a:ext>
            </a:extLst>
          </p:cNvPr>
          <p:cNvCxnSpPr>
            <a:cxnSpLocks/>
          </p:cNvCxnSpPr>
          <p:nvPr/>
        </p:nvCxnSpPr>
        <p:spPr>
          <a:xfrm>
            <a:off x="1916467" y="12112493"/>
            <a:ext cx="26611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4DD7D08F-A1D6-4A3D-B859-91633C254AE2}"/>
              </a:ext>
            </a:extLst>
          </p:cNvPr>
          <p:cNvSpPr/>
          <p:nvPr/>
        </p:nvSpPr>
        <p:spPr>
          <a:xfrm>
            <a:off x="3811967" y="12233299"/>
            <a:ext cx="2429023" cy="33018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Deaths, LTCF residents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n=3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B4723242-AF4F-4442-A05E-5A82B30D7053}"/>
              </a:ext>
            </a:extLst>
          </p:cNvPr>
          <p:cNvCxnSpPr>
            <a:cxnSpLocks/>
          </p:cNvCxnSpPr>
          <p:nvPr/>
        </p:nvCxnSpPr>
        <p:spPr>
          <a:xfrm>
            <a:off x="1915380" y="12401131"/>
            <a:ext cx="189379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988F5545-377B-4985-8988-2E0E59054B6F}"/>
              </a:ext>
            </a:extLst>
          </p:cNvPr>
          <p:cNvSpPr/>
          <p:nvPr/>
        </p:nvSpPr>
        <p:spPr>
          <a:xfrm>
            <a:off x="731195" y="12784308"/>
            <a:ext cx="2368369" cy="131217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8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weeks after 1st dose</a:t>
            </a:r>
          </a:p>
          <a:p>
            <a:pPr lvl="0" algn="ctr" defTabSz="311039">
              <a:defRPr/>
            </a:pPr>
            <a:r>
              <a:rPr kumimoji="1" lang="en-US" altLang="ja-JP" sz="11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 months after booster </a:t>
            </a:r>
            <a:r>
              <a:rPr lang="en-US" altLang="ja-JP" sz="11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dose)</a:t>
            </a:r>
            <a:endParaRPr kumimoji="1" lang="en-US" altLang="ja-JP" sz="108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Underwent assessments of spike-specific T-cell response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n=94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Healthcare workers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n=21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Outpatients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n=26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LTCF residents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n=47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2D5D92D6-61C5-4F01-9B95-260EBD422032}"/>
              </a:ext>
            </a:extLst>
          </p:cNvPr>
          <p:cNvSpPr/>
          <p:nvPr/>
        </p:nvSpPr>
        <p:spPr>
          <a:xfrm>
            <a:off x="3805221" y="13106675"/>
            <a:ext cx="2429023" cy="66743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 from final analysis at 48 weeks for IgG(N)-positivity</a:t>
            </a:r>
            <a:r>
              <a:rPr lang="en-US" altLang="ja-JP" sz="10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LTCF resident, n=1</a:t>
            </a:r>
            <a:endParaRPr kumimoji="1" lang="en-US" altLang="ja-JP" sz="10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79DD5EE6-6C41-47DC-9B41-65E0CCDA4784}"/>
              </a:ext>
            </a:extLst>
          </p:cNvPr>
          <p:cNvCxnSpPr>
            <a:cxnSpLocks/>
            <a:stCxn id="50" idx="3"/>
            <a:endCxn id="51" idx="1"/>
          </p:cNvCxnSpPr>
          <p:nvPr/>
        </p:nvCxnSpPr>
        <p:spPr>
          <a:xfrm>
            <a:off x="3099564" y="13440393"/>
            <a:ext cx="705657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8C84439-D0C5-8EFD-27BB-ACE474FA406D}"/>
              </a:ext>
            </a:extLst>
          </p:cNvPr>
          <p:cNvSpPr txBox="1"/>
          <p:nvPr/>
        </p:nvSpPr>
        <p:spPr>
          <a:xfrm>
            <a:off x="362852" y="14468740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2</a:t>
            </a:r>
            <a:endParaRPr kumimoji="1" lang="ja-JP" altLang="en-US" sz="16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691382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3"/>
    </p:ext>
  </p:extLs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</TotalTime>
  <Words>463</Words>
  <Application>Microsoft Office PowerPoint</Application>
  <PresentationFormat>ユーザー設定</PresentationFormat>
  <Paragraphs>54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游ゴシック</vt:lpstr>
      <vt:lpstr>游ゴシック Light</vt:lpstr>
      <vt:lpstr>Arial</vt:lpstr>
      <vt:lpstr>Calibri</vt:lpstr>
      <vt:lpstr>Calibri Light</vt:lpstr>
      <vt:lpstr>Segoe UI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kokyukihoufu01</dc:creator>
  <cp:lastModifiedBy>kokyukikakugawa</cp:lastModifiedBy>
  <cp:revision>56</cp:revision>
  <dcterms:created xsi:type="dcterms:W3CDTF">2022-09-22T07:48:45Z</dcterms:created>
  <dcterms:modified xsi:type="dcterms:W3CDTF">2024-03-05T01:43:32Z</dcterms:modified>
</cp:coreProperties>
</file>