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F5613E-1989-A030-DA49-4D7D7BFC46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B5CB961-5C68-4BD0-44AC-1A7E37270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9BB203-8902-B8C4-ECC1-374F46ED0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8532-330B-4037-A3CD-10BE9A7CAD50}" type="datetimeFigureOut">
              <a:rPr lang="fr-FR" smtClean="0"/>
              <a:t>01/03/2024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831D74-BB57-2967-13F0-50C70C2EB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32652B-1BDC-0C20-F513-C1759802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CD4F-9796-42FB-A56D-E479D5755E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498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DC826A-64F8-AD02-B958-8E8FD0CF7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9BDE4F-A961-CFB3-CAF6-F0387FD08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EE8165-26B1-7041-370A-9428F1194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8532-330B-4037-A3CD-10BE9A7CAD50}" type="datetimeFigureOut">
              <a:rPr lang="fr-FR" smtClean="0"/>
              <a:t>01/03/2024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F5575D-03F4-4A8B-054D-A51DDF6C2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2F68AE-5B85-6C47-70B4-4472CAB65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CD4F-9796-42FB-A56D-E479D5755E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3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49E38A-DF26-4EC9-4B64-AC404634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0C637F-56BE-2136-5AF6-FD522244E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F4329D-FAD0-0055-DD10-68153D7E3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8532-330B-4037-A3CD-10BE9A7CAD50}" type="datetimeFigureOut">
              <a:rPr lang="fr-FR" smtClean="0"/>
              <a:t>01/03/2024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3085BA-E9FA-AA0C-6E85-C340422D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057EAD-0C71-D613-7935-01DE22CA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CD4F-9796-42FB-A56D-E479D5755E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914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2D1FC-DEBD-2283-5FB0-D7BCD8944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E80DCC-8A14-B909-6999-770D19D8F8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6D1A3F9-9027-4DE9-F387-660EE5FB4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1A8A9B0-590E-A148-904B-DB626CF4C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8532-330B-4037-A3CD-10BE9A7CAD50}" type="datetimeFigureOut">
              <a:rPr lang="fr-FR" smtClean="0"/>
              <a:t>01/03/2024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3A21874-3109-4776-5D2B-E07FF4B27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FBF0842-37E0-0CE4-3D8A-BE542FE4D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CD4F-9796-42FB-A56D-E479D5755E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40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36D964-7E2C-652F-B228-3D14C7749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CB8680-A3A6-019C-B969-0B19A1D40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D62CE40-4006-B095-8E7D-D653C7315E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4E8C7DD-ECB2-40D9-7D47-BD67AD7E95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6C6ABA1-EBAD-C74D-C77A-5E2E9B2D48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ACBF629-2AA0-66D0-469C-59D82F0F6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8532-330B-4037-A3CD-10BE9A7CAD50}" type="datetimeFigureOut">
              <a:rPr lang="fr-FR" smtClean="0"/>
              <a:t>01/03/2024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4016E18-0B78-EC10-0E34-F98D56A0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975821F-3BEE-1FE7-F763-8B4A60C04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CD4F-9796-42FB-A56D-E479D5755E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768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B1E2E-D58F-FE68-6C3E-890B3189E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65301A1-C3C5-915C-A8EC-BF78D06DD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8532-330B-4037-A3CD-10BE9A7CAD50}" type="datetimeFigureOut">
              <a:rPr lang="fr-FR" smtClean="0"/>
              <a:t>01/03/2024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D7E1BA4-53D3-309E-CF36-AAC1D0A9F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BD26BBA-CEEC-9C70-B6B6-AB8C37A52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CD4F-9796-42FB-A56D-E479D5755E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22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9985C85-4715-9CAB-F88D-925026AA2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8532-330B-4037-A3CD-10BE9A7CAD50}" type="datetimeFigureOut">
              <a:rPr lang="fr-FR" smtClean="0"/>
              <a:t>01/03/2024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32CD733-B3FC-38C8-FA7D-EC15A490E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E82B08-2FD0-AD5C-46D5-23D2041AD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CD4F-9796-42FB-A56D-E479D5755E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0284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70638-0DD5-E002-2021-D7BE53DAF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37A9C-9589-5EE7-FAE5-F5A788AEB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6CCF9B8-5A70-4EA4-C2ED-5773E1AE7B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FBA227-0838-CC22-03F5-50543B575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8532-330B-4037-A3CD-10BE9A7CAD50}" type="datetimeFigureOut">
              <a:rPr lang="fr-FR" smtClean="0"/>
              <a:t>01/03/2024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2B4064-14E8-61DF-D2FE-B5BFB41B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659C169-882D-FC5A-C7D5-4D5F4EDF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CD4F-9796-42FB-A56D-E479D5755E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278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43F7FE-69BD-EAC8-DCB3-BF456CE00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CC3492F-4F0A-5476-8624-3490BA7466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513A7CE-FFFB-738A-31BA-47F7E31CD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9487FB8-34CF-3B2D-BDAA-C1F3A00A9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8532-330B-4037-A3CD-10BE9A7CAD50}" type="datetimeFigureOut">
              <a:rPr lang="fr-FR" smtClean="0"/>
              <a:t>01/03/2024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C85892-F2B9-80FA-1DF6-5F4B69AB6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7973BF-D521-4986-6202-C8FB7BE55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CD4F-9796-42FB-A56D-E479D5755E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829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69EEF1-2331-A2A9-D6DE-29FAD1A2E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80598F5-5672-0E91-EC82-FCFAE4C85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47BFC-270D-E5F3-7C08-7A47C7E1C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8532-330B-4037-A3CD-10BE9A7CAD50}" type="datetimeFigureOut">
              <a:rPr lang="fr-FR" smtClean="0"/>
              <a:t>01/03/2024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C62609-A290-6A5C-3568-16D4C54CE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E748DE-F4E4-061E-6E9E-C2CC4FFAA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CD4F-9796-42FB-A56D-E479D5755E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036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82033E0-4AD8-FCF0-FF45-4EE6048839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34405BA-B9EF-C90C-612A-09E081D49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68F9D1-20D7-6915-8982-6FE002C8C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8532-330B-4037-A3CD-10BE9A7CAD50}" type="datetimeFigureOut">
              <a:rPr lang="fr-FR" smtClean="0"/>
              <a:t>01/03/2024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1C9378-F624-5ED3-7D26-61A9040E5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285008-25A8-31BA-55E3-9EA15FBD0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CD4F-9796-42FB-A56D-E479D5755E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515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58766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0392BF7-135A-0340-2B19-20BB6E7B8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902B42-86CA-9494-EA2B-F699E23CE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4B6060-1C55-F201-FA1D-640E0962AE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98532-330B-4037-A3CD-10BE9A7CAD50}" type="datetimeFigureOut">
              <a:rPr lang="fr-FR" smtClean="0"/>
              <a:t>01/03/2024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456A67-26EC-0876-CCFA-A172F6F83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5BAAED-E32C-8567-AC7D-087E665BCC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8CD4F-9796-42FB-A56D-E479D5755E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2525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NEPHRODEX STUDY</a:t>
            </a:r>
          </a:p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Hemodynamic effect of dexmedetomidine during pediatric kidney </a:t>
            </a:r>
          </a:p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transplantation : a single-</a:t>
            </a:r>
            <a:r>
              <a:rPr lang="en-GB" sz="2800" b="1" dirty="0" err="1">
                <a:solidFill>
                  <a:schemeClr val="bg1"/>
                </a:solidFill>
              </a:rPr>
              <a:t>center</a:t>
            </a:r>
            <a:r>
              <a:rPr lang="en-GB" sz="2800" b="1" dirty="0">
                <a:solidFill>
                  <a:schemeClr val="bg1"/>
                </a:solidFill>
              </a:rPr>
              <a:t> retrospective study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2" y="118975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Continuous intraoperative dexmedetomidine infusion stabilize hemodynamic in pediatric kidney transplantation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8611" y="1722628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Monteil et al. 2023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intraoperative use of dexmedetomidine in pediatric kidney transplantation is associated with better hemodynamic stability through higher MAPs. This could contribute to improve recovery of graft function.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DC3993CA-7A15-D499-F3AE-3BDDA4D0C8ED}"/>
              </a:ext>
            </a:extLst>
          </p:cNvPr>
          <p:cNvSpPr txBox="1"/>
          <p:nvPr/>
        </p:nvSpPr>
        <p:spPr>
          <a:xfrm>
            <a:off x="173447" y="2063247"/>
            <a:ext cx="3740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437A"/>
                </a:solidFill>
              </a:rPr>
              <a:t>38 pediatric patients undergoing kidney transplantation</a:t>
            </a:r>
          </a:p>
        </p:txBody>
      </p:sp>
      <p:sp>
        <p:nvSpPr>
          <p:cNvPr id="7" name="TextBox 32">
            <a:extLst>
              <a:ext uri="{FF2B5EF4-FFF2-40B4-BE49-F238E27FC236}">
                <a16:creationId xmlns:a16="http://schemas.microsoft.com/office/drawing/2014/main" id="{FD43E60D-9EA7-2D2E-DABE-D6F0BA722E16}"/>
              </a:ext>
            </a:extLst>
          </p:cNvPr>
          <p:cNvSpPr txBox="1"/>
          <p:nvPr/>
        </p:nvSpPr>
        <p:spPr>
          <a:xfrm>
            <a:off x="5623" y="4629392"/>
            <a:ext cx="2355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296DC0"/>
                </a:solidFill>
              </a:rPr>
              <a:t>A retrospective single-</a:t>
            </a:r>
            <a:r>
              <a:rPr lang="en-GB" sz="2000" dirty="0" err="1">
                <a:solidFill>
                  <a:srgbClr val="296DC0"/>
                </a:solidFill>
              </a:rPr>
              <a:t>center</a:t>
            </a:r>
            <a:r>
              <a:rPr lang="en-GB" sz="2000" dirty="0">
                <a:solidFill>
                  <a:srgbClr val="296DC0"/>
                </a:solidFill>
              </a:rPr>
              <a:t> study</a:t>
            </a:r>
          </a:p>
        </p:txBody>
      </p:sp>
      <p:sp>
        <p:nvSpPr>
          <p:cNvPr id="8" name="Freeform: Shape 46">
            <a:extLst>
              <a:ext uri="{FF2B5EF4-FFF2-40B4-BE49-F238E27FC236}">
                <a16:creationId xmlns:a16="http://schemas.microsoft.com/office/drawing/2014/main" id="{FEA000C2-93B2-92AE-DC7A-7D170E9E319A}"/>
              </a:ext>
            </a:extLst>
          </p:cNvPr>
          <p:cNvSpPr/>
          <p:nvPr/>
        </p:nvSpPr>
        <p:spPr>
          <a:xfrm>
            <a:off x="926717" y="3094364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cxnSp>
        <p:nvCxnSpPr>
          <p:cNvPr id="9" name="Straight Arrow Connector 56">
            <a:extLst>
              <a:ext uri="{FF2B5EF4-FFF2-40B4-BE49-F238E27FC236}">
                <a16:creationId xmlns:a16="http://schemas.microsoft.com/office/drawing/2014/main" id="{5C552AEF-406F-5221-4B28-DD8A23A662A5}"/>
              </a:ext>
            </a:extLst>
          </p:cNvPr>
          <p:cNvCxnSpPr>
            <a:cxnSpLocks/>
            <a:endCxn id="37" idx="1"/>
          </p:cNvCxnSpPr>
          <p:nvPr/>
        </p:nvCxnSpPr>
        <p:spPr>
          <a:xfrm flipV="1">
            <a:off x="1646650" y="3281253"/>
            <a:ext cx="896803" cy="347224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34">
            <a:extLst>
              <a:ext uri="{FF2B5EF4-FFF2-40B4-BE49-F238E27FC236}">
                <a16:creationId xmlns:a16="http://schemas.microsoft.com/office/drawing/2014/main" id="{AAFAEAA7-8095-7521-7CBC-309488B05336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1646650" y="3689898"/>
            <a:ext cx="896803" cy="297986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EFCA5A2-ADCD-939C-96CF-B708CE8C1562}"/>
              </a:ext>
            </a:extLst>
          </p:cNvPr>
          <p:cNvSpPr/>
          <p:nvPr/>
        </p:nvSpPr>
        <p:spPr>
          <a:xfrm>
            <a:off x="5060365" y="1883615"/>
            <a:ext cx="1762425" cy="1015663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Intraoperative hemodynamic status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7B6C3F-BDE0-3BC9-BC0F-B9CAE0CEFF3E}"/>
              </a:ext>
            </a:extLst>
          </p:cNvPr>
          <p:cNvSpPr/>
          <p:nvPr/>
        </p:nvSpPr>
        <p:spPr>
          <a:xfrm>
            <a:off x="5060365" y="3155410"/>
            <a:ext cx="1762425" cy="948848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Postoperative hemodynamic status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1EDA19-80A1-8589-12A0-582D69E88467}"/>
              </a:ext>
            </a:extLst>
          </p:cNvPr>
          <p:cNvSpPr/>
          <p:nvPr/>
        </p:nvSpPr>
        <p:spPr>
          <a:xfrm>
            <a:off x="5060364" y="4354706"/>
            <a:ext cx="1762425" cy="1000274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Postoperative graft function</a:t>
            </a:r>
          </a:p>
        </p:txBody>
      </p:sp>
      <p:sp>
        <p:nvSpPr>
          <p:cNvPr id="33" name="TextBox 27">
            <a:extLst>
              <a:ext uri="{FF2B5EF4-FFF2-40B4-BE49-F238E27FC236}">
                <a16:creationId xmlns:a16="http://schemas.microsoft.com/office/drawing/2014/main" id="{CD84BD36-660C-B49B-27E0-91271198CC81}"/>
              </a:ext>
            </a:extLst>
          </p:cNvPr>
          <p:cNvSpPr txBox="1"/>
          <p:nvPr/>
        </p:nvSpPr>
        <p:spPr>
          <a:xfrm>
            <a:off x="7359477" y="4469146"/>
            <a:ext cx="2722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No heart rate difference</a:t>
            </a:r>
          </a:p>
        </p:txBody>
      </p:sp>
      <p:sp>
        <p:nvSpPr>
          <p:cNvPr id="34" name="TextBox 27">
            <a:extLst>
              <a:ext uri="{FF2B5EF4-FFF2-40B4-BE49-F238E27FC236}">
                <a16:creationId xmlns:a16="http://schemas.microsoft.com/office/drawing/2014/main" id="{D5CF29BE-F5D3-59CF-D0A2-030861A3B516}"/>
              </a:ext>
            </a:extLst>
          </p:cNvPr>
          <p:cNvSpPr txBox="1"/>
          <p:nvPr/>
        </p:nvSpPr>
        <p:spPr>
          <a:xfrm>
            <a:off x="7359477" y="4147823"/>
            <a:ext cx="4649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Higher mean arterial blood pressure (MAP)</a:t>
            </a:r>
          </a:p>
        </p:txBody>
      </p:sp>
      <p:sp>
        <p:nvSpPr>
          <p:cNvPr id="36" name="TextBox 27">
            <a:extLst>
              <a:ext uri="{FF2B5EF4-FFF2-40B4-BE49-F238E27FC236}">
                <a16:creationId xmlns:a16="http://schemas.microsoft.com/office/drawing/2014/main" id="{EE7FA2A3-FC8E-2100-FA7A-13F58D0BDD11}"/>
              </a:ext>
            </a:extLst>
          </p:cNvPr>
          <p:cNvSpPr txBox="1"/>
          <p:nvPr/>
        </p:nvSpPr>
        <p:spPr>
          <a:xfrm>
            <a:off x="7359477" y="5104603"/>
            <a:ext cx="2607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Higher month-one GFR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E466BF-B8F6-5F94-A35E-EABAFE82C78B}"/>
              </a:ext>
            </a:extLst>
          </p:cNvPr>
          <p:cNvSpPr/>
          <p:nvPr/>
        </p:nvSpPr>
        <p:spPr>
          <a:xfrm>
            <a:off x="2543453" y="3680772"/>
            <a:ext cx="2095836" cy="614224"/>
          </a:xfrm>
          <a:prstGeom prst="rect">
            <a:avLst/>
          </a:prstGeom>
          <a:solidFill>
            <a:srgbClr val="65AA00"/>
          </a:solidFill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10 with dexmedetomidine</a:t>
            </a:r>
          </a:p>
        </p:txBody>
      </p:sp>
      <p:sp>
        <p:nvSpPr>
          <p:cNvPr id="20" name="TextBox 27">
            <a:extLst>
              <a:ext uri="{FF2B5EF4-FFF2-40B4-BE49-F238E27FC236}">
                <a16:creationId xmlns:a16="http://schemas.microsoft.com/office/drawing/2014/main" id="{5AAB0AB6-485F-1EC5-277D-5B0211FF5BC5}"/>
              </a:ext>
            </a:extLst>
          </p:cNvPr>
          <p:cNvSpPr txBox="1"/>
          <p:nvPr/>
        </p:nvSpPr>
        <p:spPr>
          <a:xfrm>
            <a:off x="7359477" y="4783280"/>
            <a:ext cx="3840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Rapid decrease of blood creatinine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328787F-38E3-13FF-F953-E7A6ECB73025}"/>
              </a:ext>
            </a:extLst>
          </p:cNvPr>
          <p:cNvSpPr/>
          <p:nvPr/>
        </p:nvSpPr>
        <p:spPr>
          <a:xfrm>
            <a:off x="2543453" y="2974141"/>
            <a:ext cx="2095836" cy="614224"/>
          </a:xfrm>
          <a:prstGeom prst="rect">
            <a:avLst/>
          </a:prstGeom>
          <a:solidFill>
            <a:srgbClr val="AA0065"/>
          </a:solidFill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28 without dexmedetomidine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A4AF64-6040-803D-D4C2-74E7F6EDEB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55" r="51721" b="2518"/>
          <a:stretch/>
        </p:blipFill>
        <p:spPr>
          <a:xfrm>
            <a:off x="7679856" y="1833478"/>
            <a:ext cx="3907462" cy="232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111</Words>
  <Application>Microsoft Office PowerPoint</Application>
  <PresentationFormat>Grand écran</PresentationFormat>
  <Paragraphs>18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Matéo Monteil</dc:creator>
  <cp:lastModifiedBy>Matéo Monteil</cp:lastModifiedBy>
  <cp:revision>3</cp:revision>
  <dcterms:created xsi:type="dcterms:W3CDTF">2024-03-01T09:56:08Z</dcterms:created>
  <dcterms:modified xsi:type="dcterms:W3CDTF">2024-03-01T10:20:13Z</dcterms:modified>
</cp:coreProperties>
</file>