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1690" y="16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5DAC3-7905-4E7F-BA3E-12C08BB2E693}" type="datetimeFigureOut">
              <a:rPr lang="ko-KR" altLang="en-US" smtClean="0"/>
              <a:pPr/>
              <a:t>2024-02-27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E082-FCB5-4591-BDCB-9D4B46675BA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 descr="A graph of a chemical reaction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196752" y="3347864"/>
            <a:ext cx="3672408" cy="2664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4664" y="6372200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Times New Roman" pitchFamily="18" charset="0"/>
                <a:cs typeface="Times New Roman" pitchFamily="18" charset="0"/>
              </a:rPr>
              <a:t>Supplementary Fig. </a:t>
            </a:r>
            <a:r>
              <a:rPr lang="en-US" altLang="ko-KR" sz="1200" b="1" smtClean="0">
                <a:latin typeface="Times New Roman" pitchFamily="18" charset="0"/>
                <a:cs typeface="Times New Roman" pitchFamily="18" charset="0"/>
              </a:rPr>
              <a:t>S1</a:t>
            </a:r>
            <a:r>
              <a:rPr lang="en-US" altLang="ko-KR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altLang="ko-KR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D" altLang="ko-KR" sz="1200" dirty="0" smtClean="0">
                <a:latin typeface="Times New Roman" pitchFamily="18" charset="0"/>
                <a:cs typeface="Times New Roman" pitchFamily="18" charset="0"/>
              </a:rPr>
              <a:t>H-NMR chromatogram of LAVE.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NMR spectra were measured by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Avance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III 300 MHz (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Bruker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BioSciences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 Corp., USA). </a:t>
            </a:r>
            <a:r>
              <a:rPr lang="en-US" altLang="ko-KR" sz="1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H-NMR (CDCl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: (0.914 – 0.968) (m, 3H, 18-CH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1.264 (m, 8H, 4, 5, 6, 7-CH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(1.572 – 1.615) (m, 2H, 3-CH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(2.000 – 2.045) (m, 4H, 8,17-CH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(2.000 – 2.045) (s, 1H,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ArOH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2.296 (m, 2H, 2-CH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2.773 (m, 4H, 11,14-CH2), 3.869 (3H, ArOCH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4.996 (m, 2H, ArCH</a:t>
            </a:r>
            <a:r>
              <a:rPr lang="en-US" altLang="ko-KR" sz="1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), (5.319 – 5.337) (e, 6H, 9,10,12,13,15,16-CH), (6.837 – 6.856) (s, 3H,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ArH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ko-KR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그룹 27"/>
          <p:cNvGrpSpPr/>
          <p:nvPr/>
        </p:nvGrpSpPr>
        <p:grpSpPr>
          <a:xfrm>
            <a:off x="1412776" y="1472748"/>
            <a:ext cx="3419011" cy="1659092"/>
            <a:chOff x="1450149" y="1331640"/>
            <a:chExt cx="3419011" cy="1659092"/>
          </a:xfrm>
        </p:grpSpPr>
        <p:graphicFrame>
          <p:nvGraphicFramePr>
            <p:cNvPr id="8" name="Object 2"/>
            <p:cNvGraphicFramePr>
              <a:graphicFrameLocks noChangeAspect="1"/>
            </p:cNvGraphicFramePr>
            <p:nvPr/>
          </p:nvGraphicFramePr>
          <p:xfrm>
            <a:off x="1628800" y="1331640"/>
            <a:ext cx="3240360" cy="1478899"/>
          </p:xfrm>
          <a:graphic>
            <a:graphicData uri="http://schemas.openxmlformats.org/presentationml/2006/ole">
              <p:oleObj spid="_x0000_s1026" name="CS ChemDraw Drawing" r:id="rId4" imgW="4515120" imgH="2059920" progId="ChemDraw.Document.6.0">
                <p:embed/>
              </p:oleObj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154822" y="178446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</a:t>
              </a:r>
              <a:endParaRPr lang="ko-KR" altLang="en-US" sz="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24944" y="1908284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2</a:t>
              </a:r>
              <a:endParaRPr lang="ko-KR" altLang="en-US" sz="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88139" y="178446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3</a:t>
              </a:r>
              <a:endParaRPr lang="ko-KR" altLang="en-US" sz="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48596" y="1902234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4</a:t>
              </a:r>
              <a:endParaRPr lang="ko-KR" altLang="en-US" sz="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04864" y="178446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5</a:t>
              </a:r>
              <a:endParaRPr lang="ko-KR" altLang="en-US" sz="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68059" y="1895307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6</a:t>
              </a:r>
              <a:endParaRPr lang="ko-KR" altLang="en-US" sz="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45108" y="1801061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7</a:t>
              </a:r>
              <a:endParaRPr lang="ko-KR" altLang="en-US" sz="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57076" y="1849550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8</a:t>
              </a:r>
              <a:endParaRPr lang="ko-KR" altLang="en-US" sz="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50149" y="211970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9</a:t>
              </a:r>
              <a:endParaRPr lang="ko-KR" altLang="en-US" sz="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79743" y="2374967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10</a:t>
              </a:r>
              <a:endParaRPr lang="ko-KR" altLang="en-US" sz="8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16548" y="2246963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11</a:t>
              </a:r>
              <a:endParaRPr lang="ko-KR" altLang="en-US" sz="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35310" y="238550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12</a:t>
              </a:r>
              <a:endParaRPr lang="ko-KR" altLang="en-US" sz="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20604" y="2367460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13</a:t>
              </a:r>
              <a:endParaRPr lang="ko-KR" altLang="en-US" sz="8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767074" y="2260817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14</a:t>
              </a:r>
              <a:endParaRPr lang="ko-KR" altLang="en-US" sz="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75887" y="2260817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15</a:t>
              </a:r>
              <a:endParaRPr lang="ko-KR" altLang="en-US" sz="8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82814" y="2539764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16</a:t>
              </a:r>
              <a:endParaRPr lang="ko-KR" altLang="en-US" sz="8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764336" y="2775288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17</a:t>
              </a:r>
              <a:endParaRPr lang="ko-KR" altLang="en-US" sz="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23342" y="2662419"/>
              <a:ext cx="3600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18</a:t>
              </a:r>
              <a:endParaRPr lang="ko-KR" altLang="en-US" sz="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Office 테마</vt:lpstr>
      <vt:lpstr>CS ChemDraw Drawing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Windows 사용자</cp:lastModifiedBy>
  <cp:revision>2</cp:revision>
  <dcterms:created xsi:type="dcterms:W3CDTF">2024-01-31T06:27:58Z</dcterms:created>
  <dcterms:modified xsi:type="dcterms:W3CDTF">2024-02-27T01:35:48Z</dcterms:modified>
</cp:coreProperties>
</file>