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9BB48C-AE66-058E-E038-A765DB4CB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7012C1-354C-96C2-5665-BFB931E74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C30A1A-34A8-D31D-ACB8-778FBF9C9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D756B7-7499-B485-E8FF-A23BB6C5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684C885-54B2-E92C-0AE2-7E01EA3A2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3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62D9FC-B24D-7A43-3F9E-5BD3CFB57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846073-0D13-3B5F-7895-E10D06C5A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83F6A11-6F09-DF6F-A435-F83008621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435BBD-18AD-C79F-E8EF-596A70652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4D58C5-052F-ED46-84B6-965CD5903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3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FA58CA-8D7D-6561-FEA2-FBA211ADD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92DC56-2981-1005-5E99-F3C3E3345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5F871C-772F-14DC-D025-3A4FA2401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988C41-FC15-99BE-DAF1-A75BD5F66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32EB31-19CA-20B8-9CF6-858123842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1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BA79BD-0285-835E-BF13-3F71E256B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010A38-67E0-6E44-29AC-7D47F6041D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C49E5F-EDEC-5F36-AA6C-AB5746623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C0ADA9C-6FD1-16D0-6151-02BF97DD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3F651D-AC7E-CB5E-4405-8CD253BF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E48093-1CE0-FB68-B660-BCA99B757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3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EC514E-C056-F756-6FCD-89F8540E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D2F94A0-6F14-2E82-C95E-4142FF5D9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9950A5-8AB2-FC22-BDE7-87506F639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F7BDC73-29D2-E0A1-3C69-92F25CDBCA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2238D7E-FCB3-68C7-7BB5-2CB6264164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53136AF-ED34-ABC6-7C34-8FF1783D4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D4115A5-A7E5-3EF0-A550-B95E0D69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649EFD8-1778-1918-AB99-977818D2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8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0BFCEC-3927-2314-B821-DB9CA2DCC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9DD6F5E-9E99-81C9-61AA-BAB61A9A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4FC3864-9CBC-C216-043F-2224F1DF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8116AFC-B1C6-75AE-D009-07C66C42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1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EA0E3E1-43AA-9349-B55B-E023AD91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FB4C90B-722B-3518-8D0B-4195C3534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41D1059-8874-727C-ECFC-F6EE0C36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9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684774-B31A-9DF4-1DDD-C6FEF4C7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C01112-4609-6854-82E6-AC9D5345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7E48D5-2354-B91A-ECA6-4C02B74DC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94059C-8412-C8E7-D4E6-A9B847EEE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6D34FD1-20DF-70FE-65DE-1B69D15C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3B2F5E7-71F9-651A-E3B2-B0D39E717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2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311F6B-9A26-8370-55E4-9C746210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DCEE124-8C6A-6EF1-69A5-29D0EF8B4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DD6E806-60FC-CB88-A2CA-564522712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F5DC56D-3D8E-49FD-CCA0-C2EBAC47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E9BD6BE-8CEF-36A7-0E42-44B89BD3E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A64AF2-D8A4-FFC6-EF30-328D617FC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5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8521CB-5D1F-CDD0-2EDA-C58EEA72E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90EC686-ACC4-EDF5-00C6-09671EA9E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DBF657-0886-4882-0453-8D545C216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6FF819-1AE9-1ED7-672C-8D36C81E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9CE5A5-9F74-23A3-F8FF-1535DEF17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7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A2CA9A9-3E96-7EDB-5E5C-0E940EAC0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B0DA8D2-62E6-D544-BF1C-F84F842B2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4588BF-B94B-F092-2124-5BFDC1AF4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61921F-7B9B-D084-0E44-FE2DB67F4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347E49-646A-3292-A047-EAAA3AA1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5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68B5787-2E6F-BE8A-B50D-2368136A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8DC175-93B6-F644-2AC7-8F7E9DD3F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CF074E-EC33-8467-44BA-476E129F7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F1F9D-FA09-44CE-8A0B-318BDA2ABB4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C89BC7-D7FB-FF4E-480E-9CF6EBCC21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EE2E49-69BA-6C06-28E4-62D406138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AE876-1322-4300-B4ED-8D67B0BE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6CA82E-4775-C490-F39D-8610AFA9AA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720" y="795867"/>
            <a:ext cx="2749047" cy="2191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18A6336-EE1E-E47F-7C1F-B6C223BC84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257" y="795867"/>
            <a:ext cx="2749048" cy="2191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4CADBBC-E254-FB81-FDE2-535D191001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46" y="795867"/>
            <a:ext cx="2749050" cy="2191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4F44490-F566-002F-7220-A491476AAE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46" y="3335868"/>
            <a:ext cx="2749050" cy="2242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FFA17DD-819B-949D-0B93-4AD87FFC7D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257" y="3335868"/>
            <a:ext cx="2746052" cy="22529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876F683-E888-CBCD-2C01-AFACFF4CF2F1}"/>
              </a:ext>
            </a:extLst>
          </p:cNvPr>
          <p:cNvSpPr/>
          <p:nvPr/>
        </p:nvSpPr>
        <p:spPr>
          <a:xfrm>
            <a:off x="537130" y="5657673"/>
            <a:ext cx="10894173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Fig. S1. </a:t>
            </a:r>
            <a:r>
              <a:rPr lang="en-GB" sz="1333" i="1" dirty="0">
                <a:latin typeface="Calibri" panose="020F0502020204030204" pitchFamily="34" charset="0"/>
                <a:cs typeface="Calibri" panose="020F0502020204030204" pitchFamily="34" charset="0"/>
              </a:rPr>
              <a:t>In silico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 RFLP patterns of 16S rRNA sequences amplified in potato and sugar beet samples infected with </a:t>
            </a:r>
            <a:r>
              <a:rPr lang="en-GB" sz="1333" i="1" dirty="0">
                <a:latin typeface="Calibri" panose="020F0502020204030204" pitchFamily="34" charset="0"/>
                <a:cs typeface="Calibri" panose="020F0502020204030204" pitchFamily="34" charset="0"/>
              </a:rPr>
              <a:t>Ca.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 P. </a:t>
            </a:r>
            <a:r>
              <a:rPr lang="en-GB" sz="1333" dirty="0" err="1">
                <a:latin typeface="Calibri" panose="020F0502020204030204" pitchFamily="34" charset="0"/>
                <a:cs typeface="Calibri" panose="020F0502020204030204" pitchFamily="34" charset="0"/>
              </a:rPr>
              <a:t>solani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’ using </a:t>
            </a:r>
            <a:r>
              <a:rPr lang="en-GB" sz="1333" dirty="0" err="1">
                <a:latin typeface="Calibri" panose="020F0502020204030204" pitchFamily="34" charset="0"/>
                <a:cs typeface="Calibri" panose="020F0502020204030204" pitchFamily="34" charset="0"/>
              </a:rPr>
              <a:t>iPhyclassifier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. All common enzymes for phytoplasma 16Sr grouping were analysed. Restriction patterns of </a:t>
            </a:r>
            <a:r>
              <a:rPr lang="en-GB" sz="1333" i="1" dirty="0" err="1">
                <a:latin typeface="Calibri" panose="020F0502020204030204" pitchFamily="34" charset="0"/>
                <a:cs typeface="Calibri" panose="020F0502020204030204" pitchFamily="34" charset="0"/>
              </a:rPr>
              <a:t>Alu</a:t>
            </a:r>
            <a:r>
              <a:rPr lang="en-GB" sz="1333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333" i="1" dirty="0" err="1">
                <a:latin typeface="Calibri" panose="020F0502020204030204" pitchFamily="34" charset="0"/>
                <a:cs typeface="Calibri" panose="020F0502020204030204" pitchFamily="34" charset="0"/>
              </a:rPr>
              <a:t>Mse</a:t>
            </a:r>
            <a:r>
              <a:rPr lang="en-GB" sz="1333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1333" i="1" dirty="0" err="1">
                <a:latin typeface="Calibri" panose="020F0502020204030204" pitchFamily="34" charset="0"/>
                <a:cs typeface="Calibri" panose="020F0502020204030204" pitchFamily="34" charset="0"/>
              </a:rPr>
              <a:t>Taq</a:t>
            </a:r>
            <a:r>
              <a:rPr lang="en-GB" sz="1333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 in potato samples (P5 and P8) are similar but different from sugar beet isolates (SB-215 and SB-40). The pattern for sugar beet samples are identical to the 16SrXII- subgroup. MW: X174 DNA-</a:t>
            </a:r>
            <a:r>
              <a:rPr lang="en-GB" sz="1333" i="1" dirty="0" err="1">
                <a:latin typeface="Calibri" panose="020F0502020204030204" pitchFamily="34" charset="0"/>
                <a:cs typeface="Calibri" panose="020F0502020204030204" pitchFamily="34" charset="0"/>
              </a:rPr>
              <a:t>Hae</a:t>
            </a:r>
            <a:r>
              <a:rPr lang="en-GB" sz="1333" dirty="0" err="1">
                <a:latin typeface="Calibri" panose="020F0502020204030204" pitchFamily="34" charset="0"/>
                <a:cs typeface="Calibri" panose="020F0502020204030204" pitchFamily="34" charset="0"/>
              </a:rPr>
              <a:t>III</a:t>
            </a:r>
            <a:r>
              <a:rPr lang="en-GB" sz="1333" dirty="0">
                <a:latin typeface="Calibri" panose="020F0502020204030204" pitchFamily="34" charset="0"/>
                <a:cs typeface="Calibri" panose="020F0502020204030204" pitchFamily="34" charset="0"/>
              </a:rPr>
              <a:t> digested (size range: 72, 118, 194, 234, 271, 281, 310, 603, 872, 1078, 1353 bp).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53253" y="518868"/>
            <a:ext cx="61111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Potato-P5			Poatato-P8			SB-215</a:t>
            </a:r>
            <a:endParaRPr lang="en-GB" sz="1200" dirty="0"/>
          </a:p>
        </p:txBody>
      </p:sp>
      <p:sp>
        <p:nvSpPr>
          <p:cNvPr id="10" name="Rectangle 9"/>
          <p:cNvSpPr/>
          <p:nvPr/>
        </p:nvSpPr>
        <p:spPr>
          <a:xfrm>
            <a:off x="3828720" y="3088651"/>
            <a:ext cx="36727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SB- </a:t>
            </a:r>
            <a:r>
              <a:rPr lang="en-US" sz="1200" dirty="0"/>
              <a:t>16SrXII-P </a:t>
            </a:r>
            <a:r>
              <a:rPr lang="en-GB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      SB-40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892967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Eini, Omid</cp:lastModifiedBy>
  <cp:revision>2</cp:revision>
  <dcterms:created xsi:type="dcterms:W3CDTF">2024-02-24T22:26:22Z</dcterms:created>
  <dcterms:modified xsi:type="dcterms:W3CDTF">2024-02-28T17:36:52Z</dcterms:modified>
</cp:coreProperties>
</file>