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87" r:id="rId3"/>
    <p:sldId id="286" r:id="rId4"/>
    <p:sldId id="288" r:id="rId5"/>
  </p:sldIdLst>
  <p:sldSz cx="7561263" cy="10693400"/>
  <p:notesSz cx="6783388" cy="9926638"/>
  <p:defaultTextStyle>
    <a:defPPr>
      <a:defRPr lang="de-DE"/>
    </a:defPPr>
    <a:lvl1pPr marL="0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160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320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480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4641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5799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6960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121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9279" algn="l" defTabSz="104232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503C9E01-4AFD-4AE1-BA33-5CA200823DF0}">
          <p14:sldIdLst>
            <p14:sldId id="257"/>
            <p14:sldId id="287"/>
            <p14:sldId id="286"/>
            <p14:sldId id="288"/>
          </p14:sldIdLst>
        </p14:section>
        <p14:section name="Default Section" id="{6A9E7979-7449-449D-B164-A49C6F113139}">
          <p14:sldIdLst/>
        </p14:section>
        <p14:section name="back up information" id="{E2908E9B-5CD3-4ED1-AD92-266522F5173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orient="horz" pos="1764">
          <p15:clr>
            <a:srgbClr val="A4A3A4"/>
          </p15:clr>
        </p15:guide>
        <p15:guide id="3" orient="horz" pos="4990">
          <p15:clr>
            <a:srgbClr val="A4A3A4"/>
          </p15:clr>
        </p15:guide>
        <p15:guide id="4" orient="horz" pos="1918">
          <p15:clr>
            <a:srgbClr val="A4A3A4"/>
          </p15:clr>
        </p15:guide>
        <p15:guide id="5" orient="horz" pos="5488">
          <p15:clr>
            <a:srgbClr val="A4A3A4"/>
          </p15:clr>
        </p15:guide>
        <p15:guide id="6" orient="horz" pos="6000">
          <p15:clr>
            <a:srgbClr val="A4A3A4"/>
          </p15:clr>
        </p15:guide>
        <p15:guide id="7" orient="horz" pos="270">
          <p15:clr>
            <a:srgbClr val="A4A3A4"/>
          </p15:clr>
        </p15:guide>
        <p15:guide id="8" orient="horz" pos="1285">
          <p15:clr>
            <a:srgbClr val="A4A3A4"/>
          </p15:clr>
        </p15:guide>
        <p15:guide id="9" pos="2910">
          <p15:clr>
            <a:srgbClr val="A4A3A4"/>
          </p15:clr>
        </p15:guide>
        <p15:guide id="10" pos="1504">
          <p15:clr>
            <a:srgbClr val="A4A3A4"/>
          </p15:clr>
        </p15:guide>
        <p15:guide id="11" pos="977">
          <p15:clr>
            <a:srgbClr val="A4A3A4"/>
          </p15:clr>
        </p15:guide>
        <p15:guide id="12" pos="2051">
          <p15:clr>
            <a:srgbClr val="A4A3A4"/>
          </p15:clr>
        </p15:guide>
        <p15:guide id="13" pos="3514">
          <p15:clr>
            <a:srgbClr val="A4A3A4"/>
          </p15:clr>
        </p15:guide>
        <p15:guide id="14" pos="2421">
          <p15:clr>
            <a:srgbClr val="A4A3A4"/>
          </p15:clr>
        </p15:guide>
        <p15:guide id="15" pos="4544">
          <p15:clr>
            <a:srgbClr val="A4A3A4"/>
          </p15:clr>
        </p15:guide>
        <p15:guide id="16" pos="4301">
          <p15:clr>
            <a:srgbClr val="A4A3A4"/>
          </p15:clr>
        </p15:guide>
        <p15:guide id="17" pos="1209">
          <p15:clr>
            <a:srgbClr val="A4A3A4"/>
          </p15:clr>
        </p15:guide>
        <p15:guide id="18" pos="1811">
          <p15:clr>
            <a:srgbClr val="A4A3A4"/>
          </p15:clr>
        </p15:guide>
        <p15:guide id="19" pos="1066">
          <p15:clr>
            <a:srgbClr val="A4A3A4"/>
          </p15:clr>
        </p15:guide>
        <p15:guide id="20" pos="1972">
          <p15:clr>
            <a:srgbClr val="A4A3A4"/>
          </p15:clr>
        </p15:guide>
        <p15:guide id="21" pos="2602">
          <p15:clr>
            <a:srgbClr val="A4A3A4"/>
          </p15:clr>
        </p15:guide>
        <p15:guide id="22" pos="3345">
          <p15:clr>
            <a:srgbClr val="A4A3A4"/>
          </p15:clr>
        </p15:guide>
        <p15:guide id="23" pos="1432">
          <p15:clr>
            <a:srgbClr val="A4A3A4"/>
          </p15:clr>
        </p15:guide>
        <p15:guide id="24" pos="2716">
          <p15:clr>
            <a:srgbClr val="A4A3A4"/>
          </p15:clr>
        </p15:guide>
        <p15:guide id="25" pos="3106">
          <p15:clr>
            <a:srgbClr val="A4A3A4"/>
          </p15:clr>
        </p15:guide>
        <p15:guide id="26" pos="456">
          <p15:clr>
            <a:srgbClr val="A4A3A4"/>
          </p15:clr>
        </p15:guide>
        <p15:guide id="27" pos="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eit Schubert" initials="VS" lastIdx="1" clrIdx="0"/>
  <p:cmAuthor id="1" name="houben" initials="h" lastIdx="2" clrIdx="1">
    <p:extLst>
      <p:ext uri="{19B8F6BF-5375-455C-9EA6-DF929625EA0E}">
        <p15:presenceInfo xmlns:p15="http://schemas.microsoft.com/office/powerpoint/2012/main" userId="S-1-5-21-3531355326-3308832415-4132507960-11055" providerId="AD"/>
      </p:ext>
    </p:extLst>
  </p:cmAuthor>
  <p:cmAuthor id="2" name="Joerg Fuchs" initials="JF" lastIdx="5" clrIdx="2">
    <p:extLst>
      <p:ext uri="{19B8F6BF-5375-455C-9EA6-DF929625EA0E}">
        <p15:presenceInfo xmlns:p15="http://schemas.microsoft.com/office/powerpoint/2012/main" userId="S-1-5-21-3531355326-3308832415-4132507960-109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26CC2A"/>
    <a:srgbClr val="E46C0A"/>
    <a:srgbClr val="C00000"/>
    <a:srgbClr val="00B0F0"/>
    <a:srgbClr val="FFC000"/>
    <a:srgbClr val="008E40"/>
    <a:srgbClr val="FF00FF"/>
    <a:srgbClr val="1FA522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124" autoAdjust="0"/>
    <p:restoredTop sz="99792" autoAdjust="0"/>
  </p:normalViewPr>
  <p:slideViewPr>
    <p:cSldViewPr snapToGrid="0" showGuides="1">
      <p:cViewPr varScale="1">
        <p:scale>
          <a:sx n="60" d="100"/>
          <a:sy n="60" d="100"/>
        </p:scale>
        <p:origin x="2856" y="90"/>
      </p:cViewPr>
      <p:guideLst>
        <p:guide orient="horz" pos="3368"/>
        <p:guide orient="horz" pos="1764"/>
        <p:guide orient="horz" pos="4990"/>
        <p:guide orient="horz" pos="1918"/>
        <p:guide orient="horz" pos="5488"/>
        <p:guide orient="horz" pos="6000"/>
        <p:guide orient="horz" pos="270"/>
        <p:guide orient="horz" pos="1285"/>
        <p:guide pos="2910"/>
        <p:guide pos="1504"/>
        <p:guide pos="977"/>
        <p:guide pos="2051"/>
        <p:guide pos="3514"/>
        <p:guide pos="2421"/>
        <p:guide pos="4544"/>
        <p:guide pos="4301"/>
        <p:guide pos="1209"/>
        <p:guide pos="1811"/>
        <p:guide pos="1066"/>
        <p:guide pos="1972"/>
        <p:guide pos="2602"/>
        <p:guide pos="3345"/>
        <p:guide pos="1432"/>
        <p:guide pos="2716"/>
        <p:guide pos="3106"/>
        <p:guide pos="456"/>
        <p:guide pos="1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1254" y="-102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Arbeit\Publikationen\2024%20Arabidopsis%20arenosa\new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dPt>
            <c:idx val="0"/>
            <c:marker>
              <c:symbol val="circle"/>
              <c:size val="7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0252-43C2-9C0F-151428D8FDDD}"/>
              </c:ext>
            </c:extLst>
          </c:dPt>
          <c:dPt>
            <c:idx val="1"/>
            <c:marker>
              <c:symbol val="circle"/>
              <c:size val="7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252-43C2-9C0F-151428D8FDDD}"/>
              </c:ext>
            </c:extLst>
          </c:dPt>
          <c:dPt>
            <c:idx val="27"/>
            <c:marker>
              <c:symbol val="circle"/>
              <c:size val="7"/>
              <c:spPr>
                <a:solidFill>
                  <a:srgbClr val="002060"/>
                </a:solidFill>
                <a:ln w="9525">
                  <a:solidFill>
                    <a:srgbClr val="00206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0252-43C2-9C0F-151428D8FDDD}"/>
              </c:ext>
            </c:extLst>
          </c:dPt>
          <c:dPt>
            <c:idx val="28"/>
            <c:marker>
              <c:symbol val="circle"/>
              <c:size val="7"/>
              <c:spPr>
                <a:solidFill>
                  <a:srgbClr val="002060"/>
                </a:solidFill>
                <a:ln w="9525">
                  <a:solidFill>
                    <a:srgbClr val="00206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0252-43C2-9C0F-151428D8FDDD}"/>
              </c:ext>
            </c:extLst>
          </c:dPt>
          <c:cat>
            <c:strRef>
              <c:f>Tabelle2!$C$2:$C$31</c:f>
              <c:strCache>
                <c:ptCount val="29"/>
                <c:pt idx="1">
                  <c:v>N3151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7</c:v>
                </c:pt>
                <c:pt idx="8">
                  <c:v>8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8">
                  <c:v>A. arenosa</c:v>
                </c:pt>
              </c:strCache>
            </c:strRef>
          </c:cat>
          <c:val>
            <c:numRef>
              <c:f>Tabelle2!$D$2:$D$31</c:f>
              <c:numCache>
                <c:formatCode>0.000</c:formatCode>
                <c:ptCount val="30"/>
                <c:pt idx="1">
                  <c:v>0.68289395945881004</c:v>
                </c:pt>
                <c:pt idx="3">
                  <c:v>0.73654559923896068</c:v>
                </c:pt>
                <c:pt idx="4">
                  <c:v>0.72361721268107504</c:v>
                </c:pt>
                <c:pt idx="5">
                  <c:v>0.74550932751727661</c:v>
                </c:pt>
                <c:pt idx="6">
                  <c:v>0.78578298605248054</c:v>
                </c:pt>
                <c:pt idx="7">
                  <c:v>0.76590220262567321</c:v>
                </c:pt>
                <c:pt idx="8">
                  <c:v>0.73970716312202478</c:v>
                </c:pt>
                <c:pt idx="9">
                  <c:v>0.77826328676211431</c:v>
                </c:pt>
                <c:pt idx="10">
                  <c:v>0.76976253261700334</c:v>
                </c:pt>
                <c:pt idx="11">
                  <c:v>0.75438807737860258</c:v>
                </c:pt>
                <c:pt idx="12">
                  <c:v>0.74923965710026097</c:v>
                </c:pt>
                <c:pt idx="13">
                  <c:v>0.71493539261411432</c:v>
                </c:pt>
                <c:pt idx="14">
                  <c:v>0.73763554820697763</c:v>
                </c:pt>
                <c:pt idx="15">
                  <c:v>0.74966752007856063</c:v>
                </c:pt>
                <c:pt idx="16">
                  <c:v>0.75261916291940512</c:v>
                </c:pt>
                <c:pt idx="17">
                  <c:v>0.79106417404407081</c:v>
                </c:pt>
                <c:pt idx="18">
                  <c:v>0.74433255269320853</c:v>
                </c:pt>
                <c:pt idx="19">
                  <c:v>0.72107911457265839</c:v>
                </c:pt>
                <c:pt idx="20">
                  <c:v>0.75005338443638359</c:v>
                </c:pt>
                <c:pt idx="21">
                  <c:v>0.74865087409277209</c:v>
                </c:pt>
                <c:pt idx="22">
                  <c:v>0.66189014737960683</c:v>
                </c:pt>
                <c:pt idx="23">
                  <c:v>0.70773317801791091</c:v>
                </c:pt>
                <c:pt idx="24">
                  <c:v>0.69345122225778599</c:v>
                </c:pt>
                <c:pt idx="25">
                  <c:v>0.70687882913546629</c:v>
                </c:pt>
                <c:pt idx="26">
                  <c:v>0.71314824035917002</c:v>
                </c:pt>
                <c:pt idx="28">
                  <c:v>0.82526254644693087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252-43C2-9C0F-151428D8F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55155824"/>
        <c:axId val="-355153648"/>
      </c:lineChart>
      <c:catAx>
        <c:axId val="-35515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355153648"/>
        <c:crosses val="autoZero"/>
        <c:auto val="1"/>
        <c:lblAlgn val="ctr"/>
        <c:lblOffset val="100"/>
        <c:noMultiLvlLbl val="0"/>
      </c:catAx>
      <c:valAx>
        <c:axId val="-355153648"/>
        <c:scaling>
          <c:orientation val="minMax"/>
          <c:max val="0.85000000000000009"/>
          <c:min val="0.65000000000000013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355155824"/>
        <c:crosses val="autoZero"/>
        <c:crossBetween val="between"/>
        <c:majorUnit val="5.000000000000001E-2"/>
        <c:minorUnit val="5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158831908831906E-2"/>
          <c:y val="2.6836503533886311E-2"/>
          <c:w val="0.9017715133364741"/>
          <c:h val="0.8926960507232089"/>
        </c:manualLayout>
      </c:layout>
      <c:lineChart>
        <c:grouping val="standard"/>
        <c:varyColors val="0"/>
        <c:ser>
          <c:idx val="0"/>
          <c:order val="0"/>
          <c:tx>
            <c:strRef>
              <c:f>'trends of signal in generation'!$B$24</c:f>
              <c:strCache>
                <c:ptCount val="1"/>
                <c:pt idx="0">
                  <c:v>unbiased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strRef>
              <c:f>'trends of signal in generation'!$A$25:$A$27</c:f>
              <c:strCache>
                <c:ptCount val="3"/>
                <c:pt idx="0">
                  <c:v>A. thaliana x A. arenosa F1</c:v>
                </c:pt>
                <c:pt idx="1">
                  <c:v>A. suecica (Synthetic)</c:v>
                </c:pt>
                <c:pt idx="2">
                  <c:v>A. suecica (Natural)</c:v>
                </c:pt>
              </c:strCache>
            </c:strRef>
          </c:cat>
          <c:val>
            <c:numRef>
              <c:f>'trends of signal in generation'!$B$25:$B$27</c:f>
              <c:numCache>
                <c:formatCode>General</c:formatCode>
                <c:ptCount val="3"/>
                <c:pt idx="0">
                  <c:v>49.524815205913406</c:v>
                </c:pt>
                <c:pt idx="1">
                  <c:v>60.19736842105263</c:v>
                </c:pt>
                <c:pt idx="2">
                  <c:v>69.501466275659823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AA-4F3A-85B4-9BEA29EB0DCF}"/>
            </c:ext>
          </c:extLst>
        </c:ser>
        <c:ser>
          <c:idx val="1"/>
          <c:order val="1"/>
          <c:tx>
            <c:strRef>
              <c:f>'trends of signal in generation'!$C$24</c:f>
              <c:strCache>
                <c:ptCount val="1"/>
                <c:pt idx="0">
                  <c:v>biased</c:v>
                </c:pt>
              </c:strCache>
            </c:strRef>
          </c:tx>
          <c:spPr>
            <a:ln w="28575" cap="sq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25400" cap="sq">
                <a:solidFill>
                  <a:schemeClr val="accent2">
                    <a:lumMod val="50000"/>
                  </a:schemeClr>
                </a:solidFill>
                <a:tailEnd type="diamond"/>
              </a:ln>
              <a:effectLst/>
            </c:spPr>
          </c:marker>
          <c:cat>
            <c:strRef>
              <c:f>'trends of signal in generation'!$A$25:$A$27</c:f>
              <c:strCache>
                <c:ptCount val="3"/>
                <c:pt idx="0">
                  <c:v>A. thaliana x A. arenosa F1</c:v>
                </c:pt>
                <c:pt idx="1">
                  <c:v>A. suecica (Synthetic)</c:v>
                </c:pt>
                <c:pt idx="2">
                  <c:v>A. suecica (Natural)</c:v>
                </c:pt>
              </c:strCache>
            </c:strRef>
          </c:cat>
          <c:val>
            <c:numRef>
              <c:f>'trends of signal in generation'!$C$25:$C$27</c:f>
              <c:numCache>
                <c:formatCode>General</c:formatCode>
                <c:ptCount val="3"/>
                <c:pt idx="0">
                  <c:v>48.046462513199579</c:v>
                </c:pt>
                <c:pt idx="1">
                  <c:v>39.473684210526315</c:v>
                </c:pt>
                <c:pt idx="2">
                  <c:v>30.205278592375368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AA-4F3A-85B4-9BEA29EB0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0102864"/>
        <c:axId val="990096336"/>
      </c:lineChart>
      <c:catAx>
        <c:axId val="99010286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990096336"/>
        <c:crosses val="autoZero"/>
        <c:auto val="1"/>
        <c:lblAlgn val="ctr"/>
        <c:lblOffset val="100"/>
        <c:noMultiLvlLbl val="0"/>
      </c:catAx>
      <c:valAx>
        <c:axId val="9900963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0683760683760684E-2"/>
              <c:y val="0.453707622941122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99010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813561365726719"/>
          <c:y val="7.8599941284468212E-3"/>
          <c:w val="0.28186438634273275"/>
          <c:h val="9.39071681148370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6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3004" y="0"/>
            <a:ext cx="293876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36537-253F-4B6C-AE34-116E5283818E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74863" y="744538"/>
            <a:ext cx="26336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78" y="4714878"/>
            <a:ext cx="5427034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3876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3004" y="9428165"/>
            <a:ext cx="293876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C44F4-21F0-4C86-9465-86A1989D6C0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7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6879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753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632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09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4387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1265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8142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5018" algn="l" defTabSz="91375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095" y="3321888"/>
            <a:ext cx="6427074" cy="229215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4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5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9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72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56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288" y="4532324"/>
            <a:ext cx="6427074" cy="2339180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1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3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3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46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57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69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81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92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93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3551" y="3326836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898489" y="3326836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461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068" y="2393641"/>
            <a:ext cx="3340871" cy="99755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160" indent="0">
              <a:buNone/>
              <a:defRPr sz="2300" b="1"/>
            </a:lvl2pPr>
            <a:lvl3pPr marL="1042320" indent="0">
              <a:buNone/>
              <a:defRPr sz="2100" b="1"/>
            </a:lvl3pPr>
            <a:lvl4pPr marL="1563480" indent="0">
              <a:buNone/>
              <a:defRPr sz="1800" b="1"/>
            </a:lvl4pPr>
            <a:lvl5pPr marL="2084641" indent="0">
              <a:buNone/>
              <a:defRPr sz="1800" b="1"/>
            </a:lvl5pPr>
            <a:lvl6pPr marL="2605799" indent="0">
              <a:buNone/>
              <a:defRPr sz="1800" b="1"/>
            </a:lvl6pPr>
            <a:lvl7pPr marL="3126960" indent="0">
              <a:buNone/>
              <a:defRPr sz="1800" b="1"/>
            </a:lvl7pPr>
            <a:lvl8pPr marL="3648121" indent="0">
              <a:buNone/>
              <a:defRPr sz="1800" b="1"/>
            </a:lvl8pPr>
            <a:lvl9pPr marL="4169279" indent="0">
              <a:buNone/>
              <a:defRPr sz="18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8068" y="3391194"/>
            <a:ext cx="3340871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022" y="2393641"/>
            <a:ext cx="3342183" cy="99755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160" indent="0">
              <a:buNone/>
              <a:defRPr sz="2300" b="1"/>
            </a:lvl2pPr>
            <a:lvl3pPr marL="1042320" indent="0">
              <a:buNone/>
              <a:defRPr sz="2100" b="1"/>
            </a:lvl3pPr>
            <a:lvl4pPr marL="1563480" indent="0">
              <a:buNone/>
              <a:defRPr sz="1800" b="1"/>
            </a:lvl4pPr>
            <a:lvl5pPr marL="2084641" indent="0">
              <a:buNone/>
              <a:defRPr sz="1800" b="1"/>
            </a:lvl5pPr>
            <a:lvl6pPr marL="2605799" indent="0">
              <a:buNone/>
              <a:defRPr sz="1800" b="1"/>
            </a:lvl6pPr>
            <a:lvl7pPr marL="3126960" indent="0">
              <a:buNone/>
              <a:defRPr sz="1800" b="1"/>
            </a:lvl7pPr>
            <a:lvl8pPr marL="3648121" indent="0">
              <a:buNone/>
              <a:defRPr sz="1800" b="1"/>
            </a:lvl8pPr>
            <a:lvl9pPr marL="4169279" indent="0">
              <a:buNone/>
              <a:defRPr sz="18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022" y="3391194"/>
            <a:ext cx="3342183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323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89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068" y="425756"/>
            <a:ext cx="2487604" cy="181193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6248" y="425761"/>
            <a:ext cx="4226957" cy="912652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8068" y="2237695"/>
            <a:ext cx="2487604" cy="7314584"/>
          </a:xfrm>
        </p:spPr>
        <p:txBody>
          <a:bodyPr/>
          <a:lstStyle>
            <a:lvl1pPr marL="0" indent="0">
              <a:buNone/>
              <a:defRPr sz="1600"/>
            </a:lvl1pPr>
            <a:lvl2pPr marL="521160" indent="0">
              <a:buNone/>
              <a:defRPr sz="1400"/>
            </a:lvl2pPr>
            <a:lvl3pPr marL="1042320" indent="0">
              <a:buNone/>
              <a:defRPr sz="1100"/>
            </a:lvl3pPr>
            <a:lvl4pPr marL="1563480" indent="0">
              <a:buNone/>
              <a:defRPr sz="1000"/>
            </a:lvl4pPr>
            <a:lvl5pPr marL="2084641" indent="0">
              <a:buNone/>
              <a:defRPr sz="1000"/>
            </a:lvl5pPr>
            <a:lvl6pPr marL="2605799" indent="0">
              <a:buNone/>
              <a:defRPr sz="1000"/>
            </a:lvl6pPr>
            <a:lvl7pPr marL="3126960" indent="0">
              <a:buNone/>
              <a:defRPr sz="1000"/>
            </a:lvl7pPr>
            <a:lvl8pPr marL="3648121" indent="0">
              <a:buNone/>
              <a:defRPr sz="1000"/>
            </a:lvl8pPr>
            <a:lvl9pPr marL="4169279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65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060" y="7485384"/>
            <a:ext cx="4536758" cy="88369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160" indent="0">
              <a:buNone/>
              <a:defRPr sz="3200"/>
            </a:lvl2pPr>
            <a:lvl3pPr marL="1042320" indent="0">
              <a:buNone/>
              <a:defRPr sz="2700"/>
            </a:lvl3pPr>
            <a:lvl4pPr marL="1563480" indent="0">
              <a:buNone/>
              <a:defRPr sz="2300"/>
            </a:lvl4pPr>
            <a:lvl5pPr marL="2084641" indent="0">
              <a:buNone/>
              <a:defRPr sz="2300"/>
            </a:lvl5pPr>
            <a:lvl6pPr marL="2605799" indent="0">
              <a:buNone/>
              <a:defRPr sz="2300"/>
            </a:lvl6pPr>
            <a:lvl7pPr marL="3126960" indent="0">
              <a:buNone/>
              <a:defRPr sz="2300"/>
            </a:lvl7pPr>
            <a:lvl8pPr marL="3648121" indent="0">
              <a:buNone/>
              <a:defRPr sz="2300"/>
            </a:lvl8pPr>
            <a:lvl9pPr marL="4169279" indent="0">
              <a:buNone/>
              <a:defRPr sz="23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060" y="8369076"/>
            <a:ext cx="4536758" cy="1254988"/>
          </a:xfrm>
        </p:spPr>
        <p:txBody>
          <a:bodyPr/>
          <a:lstStyle>
            <a:lvl1pPr marL="0" indent="0">
              <a:buNone/>
              <a:defRPr sz="1600"/>
            </a:lvl1pPr>
            <a:lvl2pPr marL="521160" indent="0">
              <a:buNone/>
              <a:defRPr sz="1400"/>
            </a:lvl2pPr>
            <a:lvl3pPr marL="1042320" indent="0">
              <a:buNone/>
              <a:defRPr sz="1100"/>
            </a:lvl3pPr>
            <a:lvl4pPr marL="1563480" indent="0">
              <a:buNone/>
              <a:defRPr sz="1000"/>
            </a:lvl4pPr>
            <a:lvl5pPr marL="2084641" indent="0">
              <a:buNone/>
              <a:defRPr sz="1000"/>
            </a:lvl5pPr>
            <a:lvl6pPr marL="2605799" indent="0">
              <a:buNone/>
              <a:defRPr sz="1000"/>
            </a:lvl6pPr>
            <a:lvl7pPr marL="3126960" indent="0">
              <a:buNone/>
              <a:defRPr sz="1000"/>
            </a:lvl7pPr>
            <a:lvl8pPr marL="3648121" indent="0">
              <a:buNone/>
              <a:defRPr sz="1000"/>
            </a:lvl8pPr>
            <a:lvl9pPr marL="4169279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596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57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111436" y="571802"/>
            <a:ext cx="1275964" cy="1216374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3552" y="571802"/>
            <a:ext cx="3701869" cy="1216374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06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104233" tIns="52116" rIns="104233" bIns="52116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063" y="2495133"/>
            <a:ext cx="6805137" cy="7057149"/>
          </a:xfrm>
          <a:prstGeom prst="rect">
            <a:avLst/>
          </a:prstGeom>
        </p:spPr>
        <p:txBody>
          <a:bodyPr vert="horz" lIns="104233" tIns="52116" rIns="104233" bIns="52116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104233" tIns="52116" rIns="104233" bIns="52116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E3DD7-87D2-4276-BC33-903051E4E934}" type="datetimeFigureOut">
              <a:rPr lang="de-DE" smtClean="0"/>
              <a:t>27.02.2024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104233" tIns="52116" rIns="104233" bIns="52116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104233" tIns="52116" rIns="104233" bIns="52116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448DD-85E3-401D-8F45-8A03FBEC5D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70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232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869" indent="-390869" algn="l" defTabSz="1042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885" indent="-325727" algn="l" defTabSz="1042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900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60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220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6381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7539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8700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9861" indent="-260580" algn="l" defTabSz="1042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160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320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480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641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799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960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121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9279" algn="l" defTabSz="104232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feld 405"/>
          <p:cNvSpPr txBox="1"/>
          <p:nvPr/>
        </p:nvSpPr>
        <p:spPr>
          <a:xfrm>
            <a:off x="6105584" y="10257182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6EB8CFE-AB83-491A-A350-3D31B5E3D6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31" y="3204700"/>
            <a:ext cx="6480000" cy="42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5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105584" y="10257182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grpSp>
        <p:nvGrpSpPr>
          <p:cNvPr id="56" name="Gruppieren 16"/>
          <p:cNvGrpSpPr/>
          <p:nvPr/>
        </p:nvGrpSpPr>
        <p:grpSpPr>
          <a:xfrm>
            <a:off x="3830980" y="637777"/>
            <a:ext cx="2313433" cy="5757435"/>
            <a:chOff x="3305016" y="455760"/>
            <a:chExt cx="2497922" cy="6216570"/>
          </a:xfrm>
        </p:grpSpPr>
        <p:pic>
          <p:nvPicPr>
            <p:cNvPr id="59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96" r="55152" b="53609"/>
            <a:stretch/>
          </p:blipFill>
          <p:spPr>
            <a:xfrm flipH="1">
              <a:off x="3305016" y="455760"/>
              <a:ext cx="2497922" cy="1522478"/>
            </a:xfrm>
            <a:prstGeom prst="rect">
              <a:avLst/>
            </a:prstGeom>
          </p:spPr>
        </p:pic>
        <p:pic>
          <p:nvPicPr>
            <p:cNvPr id="61" name="Grafik 6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891" r="55153" b="3716"/>
            <a:stretch/>
          </p:blipFill>
          <p:spPr>
            <a:xfrm flipH="1">
              <a:off x="3305016" y="2016770"/>
              <a:ext cx="2497848" cy="1522478"/>
            </a:xfrm>
            <a:prstGeom prst="rect">
              <a:avLst/>
            </a:prstGeom>
          </p:spPr>
        </p:pic>
        <p:pic>
          <p:nvPicPr>
            <p:cNvPr id="62" name="Grafik 6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57" t="14336" r="5522" b="53270"/>
            <a:stretch/>
          </p:blipFill>
          <p:spPr>
            <a:xfrm flipH="1">
              <a:off x="3305016" y="3585658"/>
              <a:ext cx="2485243" cy="1522478"/>
            </a:xfrm>
            <a:prstGeom prst="rect">
              <a:avLst/>
            </a:prstGeom>
          </p:spPr>
        </p:pic>
        <p:pic>
          <p:nvPicPr>
            <p:cNvPr id="64" name="Grafik 6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96" t="63684" r="5504" b="3924"/>
            <a:stretch/>
          </p:blipFill>
          <p:spPr>
            <a:xfrm flipH="1">
              <a:off x="3305016" y="5149852"/>
              <a:ext cx="2478555" cy="1522478"/>
            </a:xfrm>
            <a:prstGeom prst="rect">
              <a:avLst/>
            </a:prstGeom>
          </p:spPr>
        </p:pic>
      </p:grpSp>
      <p:grpSp>
        <p:nvGrpSpPr>
          <p:cNvPr id="65" name="Gruppieren 66"/>
          <p:cNvGrpSpPr/>
          <p:nvPr/>
        </p:nvGrpSpPr>
        <p:grpSpPr>
          <a:xfrm>
            <a:off x="920090" y="851275"/>
            <a:ext cx="2893827" cy="2791566"/>
            <a:chOff x="568664" y="932258"/>
            <a:chExt cx="2736941" cy="2640221"/>
          </a:xfrm>
        </p:grpSpPr>
        <p:pic>
          <p:nvPicPr>
            <p:cNvPr id="69" name="Grafik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121" y="1011757"/>
              <a:ext cx="2355282" cy="2355282"/>
            </a:xfrm>
            <a:prstGeom prst="rect">
              <a:avLst/>
            </a:prstGeom>
          </p:spPr>
        </p:pic>
        <p:sp>
          <p:nvSpPr>
            <p:cNvPr id="70" name="Textfeld 17"/>
            <p:cNvSpPr txBox="1"/>
            <p:nvPr/>
          </p:nvSpPr>
          <p:spPr>
            <a:xfrm>
              <a:off x="1746753" y="932258"/>
              <a:ext cx="12891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 </a:t>
              </a:r>
              <a:r>
                <a:rPr lang="de-DE" sz="1200" b="1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thaliana</a:t>
              </a:r>
              <a:r>
                <a:rPr lang="de-DE" sz="12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(4x)</a:t>
              </a:r>
            </a:p>
          </p:txBody>
        </p:sp>
        <p:sp>
          <p:nvSpPr>
            <p:cNvPr id="71" name="Textfeld 18"/>
            <p:cNvSpPr txBox="1"/>
            <p:nvPr/>
          </p:nvSpPr>
          <p:spPr>
            <a:xfrm>
              <a:off x="1746753" y="1157636"/>
              <a:ext cx="1558852" cy="261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progeny</a:t>
              </a: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plant 6 (2x)</a:t>
              </a:r>
            </a:p>
          </p:txBody>
        </p:sp>
        <p:sp>
          <p:nvSpPr>
            <p:cNvPr id="72" name="Pfeil nach unten 19"/>
            <p:cNvSpPr/>
            <p:nvPr/>
          </p:nvSpPr>
          <p:spPr>
            <a:xfrm>
              <a:off x="1234333" y="2097112"/>
              <a:ext cx="70407" cy="256036"/>
            </a:xfrm>
            <a:prstGeom prst="downArrow">
              <a:avLst>
                <a:gd name="adj1" fmla="val 38205"/>
                <a:gd name="adj2" fmla="val 15354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Rechteck 20"/>
            <p:cNvSpPr/>
            <p:nvPr/>
          </p:nvSpPr>
          <p:spPr>
            <a:xfrm>
              <a:off x="1115500" y="1894036"/>
              <a:ext cx="308071" cy="232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2x</a:t>
              </a:r>
              <a:endPara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Textfeld 21"/>
            <p:cNvSpPr txBox="1"/>
            <p:nvPr/>
          </p:nvSpPr>
          <p:spPr>
            <a:xfrm>
              <a:off x="641524" y="251477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75" name="Textfeld 22"/>
            <p:cNvSpPr txBox="1"/>
            <p:nvPr/>
          </p:nvSpPr>
          <p:spPr>
            <a:xfrm>
              <a:off x="641524" y="2009686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76" name="Textfeld 23"/>
            <p:cNvSpPr txBox="1"/>
            <p:nvPr/>
          </p:nvSpPr>
          <p:spPr>
            <a:xfrm>
              <a:off x="641524" y="151365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77" name="Textfeld 24"/>
            <p:cNvSpPr txBox="1"/>
            <p:nvPr/>
          </p:nvSpPr>
          <p:spPr>
            <a:xfrm>
              <a:off x="641524" y="101761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78" name="Textfeld 25"/>
            <p:cNvSpPr txBox="1"/>
            <p:nvPr/>
          </p:nvSpPr>
          <p:spPr>
            <a:xfrm>
              <a:off x="756940" y="2992037"/>
              <a:ext cx="2423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9" name="Textfeld 26"/>
            <p:cNvSpPr txBox="1"/>
            <p:nvPr/>
          </p:nvSpPr>
          <p:spPr>
            <a:xfrm>
              <a:off x="852669" y="3110680"/>
              <a:ext cx="2423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0" name="Textfeld 27"/>
            <p:cNvSpPr txBox="1"/>
            <p:nvPr/>
          </p:nvSpPr>
          <p:spPr>
            <a:xfrm>
              <a:off x="1193112" y="3159168"/>
              <a:ext cx="3000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81" name="Textfeld 28"/>
            <p:cNvSpPr txBox="1"/>
            <p:nvPr/>
          </p:nvSpPr>
          <p:spPr>
            <a:xfrm>
              <a:off x="1574615" y="3196051"/>
              <a:ext cx="3000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82" name="Textfeld 29"/>
            <p:cNvSpPr txBox="1"/>
            <p:nvPr/>
          </p:nvSpPr>
          <p:spPr>
            <a:xfrm>
              <a:off x="1966007" y="3244374"/>
              <a:ext cx="3000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sp>
          <p:nvSpPr>
            <p:cNvPr id="83" name="Textfeld 30"/>
            <p:cNvSpPr txBox="1"/>
            <p:nvPr/>
          </p:nvSpPr>
          <p:spPr>
            <a:xfrm>
              <a:off x="2317577" y="3289465"/>
              <a:ext cx="35779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84" name="Textfeld 31"/>
            <p:cNvSpPr txBox="1"/>
            <p:nvPr/>
          </p:nvSpPr>
          <p:spPr>
            <a:xfrm>
              <a:off x="1127640" y="3357035"/>
              <a:ext cx="12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Fluorescence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intensity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feld 32"/>
            <p:cNvSpPr txBox="1"/>
            <p:nvPr/>
          </p:nvSpPr>
          <p:spPr>
            <a:xfrm rot="16200000">
              <a:off x="67953" y="2014362"/>
              <a:ext cx="12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Count</a:t>
              </a:r>
            </a:p>
          </p:txBody>
        </p:sp>
      </p:grpSp>
      <p:grpSp>
        <p:nvGrpSpPr>
          <p:cNvPr id="86" name="Gruppieren 65"/>
          <p:cNvGrpSpPr/>
          <p:nvPr/>
        </p:nvGrpSpPr>
        <p:grpSpPr>
          <a:xfrm>
            <a:off x="919408" y="3699867"/>
            <a:ext cx="2780858" cy="2597661"/>
            <a:chOff x="569609" y="3821426"/>
            <a:chExt cx="2630097" cy="2456831"/>
          </a:xfrm>
        </p:grpSpPr>
        <p:pic>
          <p:nvPicPr>
            <p:cNvPr id="87" name="Grafik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876" y="3901997"/>
              <a:ext cx="2355282" cy="2355282"/>
            </a:xfrm>
            <a:prstGeom prst="rect">
              <a:avLst/>
            </a:prstGeom>
          </p:spPr>
        </p:pic>
        <p:sp>
          <p:nvSpPr>
            <p:cNvPr id="88" name="Textfeld 33"/>
            <p:cNvSpPr txBox="1"/>
            <p:nvPr/>
          </p:nvSpPr>
          <p:spPr>
            <a:xfrm>
              <a:off x="1858592" y="3821426"/>
              <a:ext cx="12971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 </a:t>
              </a:r>
              <a:r>
                <a:rPr lang="de-DE" sz="1200" b="1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thaliana</a:t>
              </a:r>
              <a:r>
                <a:rPr lang="de-DE" sz="12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(4x)</a:t>
              </a:r>
            </a:p>
          </p:txBody>
        </p:sp>
        <p:sp>
          <p:nvSpPr>
            <p:cNvPr id="89" name="Textfeld 34"/>
            <p:cNvSpPr txBox="1"/>
            <p:nvPr/>
          </p:nvSpPr>
          <p:spPr>
            <a:xfrm>
              <a:off x="1858592" y="4248549"/>
              <a:ext cx="1219246" cy="261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progeny</a:t>
              </a: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plants</a:t>
              </a:r>
              <a:endParaRPr lang="de-DE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feld 35"/>
            <p:cNvSpPr txBox="1"/>
            <p:nvPr/>
          </p:nvSpPr>
          <p:spPr>
            <a:xfrm>
              <a:off x="1858592" y="4034106"/>
              <a:ext cx="12955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 </a:t>
              </a:r>
              <a:r>
                <a:rPr lang="de-DE" sz="12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arenosa</a:t>
              </a:r>
              <a:r>
                <a:rPr lang="de-DE" sz="12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(4x)</a:t>
              </a:r>
            </a:p>
          </p:txBody>
        </p:sp>
        <p:sp>
          <p:nvSpPr>
            <p:cNvPr id="91" name="Textfeld 36"/>
            <p:cNvSpPr txBox="1"/>
            <p:nvPr/>
          </p:nvSpPr>
          <p:spPr>
            <a:xfrm>
              <a:off x="649296" y="545309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2" name="Textfeld 37"/>
            <p:cNvSpPr txBox="1"/>
            <p:nvPr/>
          </p:nvSpPr>
          <p:spPr>
            <a:xfrm>
              <a:off x="649296" y="4927531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93" name="Textfeld 38"/>
            <p:cNvSpPr txBox="1"/>
            <p:nvPr/>
          </p:nvSpPr>
          <p:spPr>
            <a:xfrm>
              <a:off x="649296" y="4404201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94" name="Textfeld 39"/>
            <p:cNvSpPr txBox="1"/>
            <p:nvPr/>
          </p:nvSpPr>
          <p:spPr>
            <a:xfrm>
              <a:off x="649296" y="3894519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95" name="Textfeld 40"/>
            <p:cNvSpPr txBox="1"/>
            <p:nvPr/>
          </p:nvSpPr>
          <p:spPr>
            <a:xfrm>
              <a:off x="764712" y="5964474"/>
              <a:ext cx="2423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6" name="Textfeld 41"/>
            <p:cNvSpPr txBox="1"/>
            <p:nvPr/>
          </p:nvSpPr>
          <p:spPr>
            <a:xfrm rot="16200000">
              <a:off x="68898" y="4945855"/>
              <a:ext cx="12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Count</a:t>
              </a:r>
            </a:p>
          </p:txBody>
        </p:sp>
        <p:sp>
          <p:nvSpPr>
            <p:cNvPr id="97" name="Textfeld 43"/>
            <p:cNvSpPr txBox="1"/>
            <p:nvPr/>
          </p:nvSpPr>
          <p:spPr>
            <a:xfrm>
              <a:off x="1251273" y="6074493"/>
              <a:ext cx="283813" cy="203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8" name="Textfeld 44"/>
            <p:cNvSpPr txBox="1"/>
            <p:nvPr/>
          </p:nvSpPr>
          <p:spPr>
            <a:xfrm>
              <a:off x="1660072" y="6074493"/>
              <a:ext cx="283813" cy="203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9" name="Textfeld 45"/>
            <p:cNvSpPr txBox="1"/>
            <p:nvPr/>
          </p:nvSpPr>
          <p:spPr>
            <a:xfrm>
              <a:off x="2078761" y="6074493"/>
              <a:ext cx="283813" cy="203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00" name="Textfeld 46"/>
            <p:cNvSpPr txBox="1"/>
            <p:nvPr/>
          </p:nvSpPr>
          <p:spPr>
            <a:xfrm>
              <a:off x="2447406" y="6074493"/>
              <a:ext cx="338394" cy="203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01" name="Textfeld 47"/>
            <p:cNvSpPr txBox="1"/>
            <p:nvPr/>
          </p:nvSpPr>
          <p:spPr>
            <a:xfrm>
              <a:off x="2861312" y="6074493"/>
              <a:ext cx="338394" cy="203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120</a:t>
              </a:r>
            </a:p>
          </p:txBody>
        </p:sp>
        <p:sp>
          <p:nvSpPr>
            <p:cNvPr id="102" name="Textfeld 48"/>
            <p:cNvSpPr txBox="1"/>
            <p:nvPr/>
          </p:nvSpPr>
          <p:spPr>
            <a:xfrm>
              <a:off x="922248" y="6074493"/>
              <a:ext cx="174716" cy="203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Rechteck 49"/>
          <p:cNvSpPr/>
          <p:nvPr/>
        </p:nvSpPr>
        <p:spPr>
          <a:xfrm>
            <a:off x="826439" y="637942"/>
            <a:ext cx="5279276" cy="574774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4" name="Gerader Verbinder 53"/>
          <p:cNvCxnSpPr/>
          <p:nvPr/>
        </p:nvCxnSpPr>
        <p:spPr>
          <a:xfrm>
            <a:off x="3827773" y="637942"/>
            <a:ext cx="0" cy="57482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feld 56"/>
          <p:cNvSpPr txBox="1"/>
          <p:nvPr/>
        </p:nvSpPr>
        <p:spPr>
          <a:xfrm>
            <a:off x="814077" y="569988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6" name="Textfeld 57"/>
          <p:cNvSpPr txBox="1"/>
          <p:nvPr/>
        </p:nvSpPr>
        <p:spPr>
          <a:xfrm>
            <a:off x="3822540" y="58537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107" name="Gerader Verbinder 59"/>
          <p:cNvCxnSpPr/>
          <p:nvPr/>
        </p:nvCxnSpPr>
        <p:spPr>
          <a:xfrm flipH="1">
            <a:off x="824224" y="3663196"/>
            <a:ext cx="29982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feld 62"/>
          <p:cNvSpPr txBox="1"/>
          <p:nvPr/>
        </p:nvSpPr>
        <p:spPr>
          <a:xfrm>
            <a:off x="826439" y="359931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9" name="Textfeld 67"/>
          <p:cNvSpPr txBox="1"/>
          <p:nvPr/>
        </p:nvSpPr>
        <p:spPr>
          <a:xfrm>
            <a:off x="1833419" y="6197650"/>
            <a:ext cx="12168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Fluorescence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feld 109"/>
          <p:cNvSpPr txBox="1"/>
          <p:nvPr/>
        </p:nvSpPr>
        <p:spPr>
          <a:xfrm>
            <a:off x="3781607" y="6134722"/>
            <a:ext cx="635110" cy="283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de-DE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feld 110"/>
          <p:cNvSpPr txBox="1"/>
          <p:nvPr/>
        </p:nvSpPr>
        <p:spPr>
          <a:xfrm>
            <a:off x="3781607" y="468667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AtCENH3</a:t>
            </a:r>
          </a:p>
        </p:txBody>
      </p:sp>
      <p:sp>
        <p:nvSpPr>
          <p:cNvPr id="112" name="Textfeld 111"/>
          <p:cNvSpPr txBox="1"/>
          <p:nvPr/>
        </p:nvSpPr>
        <p:spPr>
          <a:xfrm>
            <a:off x="3781607" y="3230998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AaCENH3</a:t>
            </a:r>
          </a:p>
        </p:txBody>
      </p:sp>
      <p:sp>
        <p:nvSpPr>
          <p:cNvPr id="113" name="Textfeld 112"/>
          <p:cNvSpPr txBox="1"/>
          <p:nvPr/>
        </p:nvSpPr>
        <p:spPr>
          <a:xfrm>
            <a:off x="3781607" y="1789710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</a:p>
        </p:txBody>
      </p:sp>
    </p:spTree>
    <p:extLst>
      <p:ext uri="{BB962C8B-B14F-4D97-AF65-F5344CB8AC3E}">
        <p14:creationId xmlns:p14="http://schemas.microsoft.com/office/powerpoint/2010/main" val="341567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399620" y="4674146"/>
            <a:ext cx="5076717" cy="4740199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5" name="Textfeld 1"/>
          <p:cNvSpPr txBox="1"/>
          <p:nvPr/>
        </p:nvSpPr>
        <p:spPr>
          <a:xfrm>
            <a:off x="6010471" y="9904846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136" name="Rectangle 31"/>
          <p:cNvSpPr>
            <a:spLocks noChangeArrowheads="1"/>
          </p:cNvSpPr>
          <p:nvPr/>
        </p:nvSpPr>
        <p:spPr bwMode="auto">
          <a:xfrm>
            <a:off x="0" y="257820"/>
            <a:ext cx="756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37" name="Rectangle 32"/>
          <p:cNvSpPr>
            <a:spLocks noChangeArrowheads="1"/>
          </p:cNvSpPr>
          <p:nvPr/>
        </p:nvSpPr>
        <p:spPr bwMode="auto">
          <a:xfrm>
            <a:off x="720610" y="391855"/>
            <a:ext cx="3129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endParaRPr kumimoji="0" lang="de-DE" altLang="de-D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6" r="-813" b="26659"/>
          <a:stretch/>
        </p:blipFill>
        <p:spPr bwMode="auto">
          <a:xfrm>
            <a:off x="1399620" y="4683550"/>
            <a:ext cx="5120248" cy="337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ectangle 54"/>
          <p:cNvSpPr>
            <a:spLocks noChangeArrowheads="1"/>
          </p:cNvSpPr>
          <p:nvPr/>
        </p:nvSpPr>
        <p:spPr bwMode="auto">
          <a:xfrm>
            <a:off x="720610" y="4637384"/>
            <a:ext cx="6462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endParaRPr kumimoji="0" lang="en-US" altLang="de-DE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Rechteck 37"/>
          <p:cNvSpPr/>
          <p:nvPr/>
        </p:nvSpPr>
        <p:spPr>
          <a:xfrm>
            <a:off x="1405719" y="1752250"/>
            <a:ext cx="4988257" cy="5800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1" name="Gerader Verbinder 38"/>
          <p:cNvCxnSpPr/>
          <p:nvPr/>
        </p:nvCxnSpPr>
        <p:spPr>
          <a:xfrm>
            <a:off x="1405719" y="2042265"/>
            <a:ext cx="4987130" cy="0"/>
          </a:xfrm>
          <a:prstGeom prst="line">
            <a:avLst/>
          </a:prstGeom>
          <a:ln>
            <a:solidFill>
              <a:srgbClr val="E46C0A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2" name="Diagramm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929652"/>
              </p:ext>
            </p:extLst>
          </p:nvPr>
        </p:nvGraphicFramePr>
        <p:xfrm>
          <a:off x="1020665" y="680167"/>
          <a:ext cx="5555064" cy="3333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3" name="Rechteck 40"/>
          <p:cNvSpPr/>
          <p:nvPr/>
        </p:nvSpPr>
        <p:spPr>
          <a:xfrm>
            <a:off x="1020665" y="680167"/>
            <a:ext cx="331057" cy="2837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4" name="Textfeld 41"/>
          <p:cNvSpPr txBox="1"/>
          <p:nvPr/>
        </p:nvSpPr>
        <p:spPr>
          <a:xfrm rot="16200000">
            <a:off x="173047" y="1966922"/>
            <a:ext cx="13692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DNA </a:t>
            </a:r>
            <a:r>
              <a:rPr lang="de-DE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/2C)</a:t>
            </a:r>
          </a:p>
        </p:txBody>
      </p:sp>
      <p:sp>
        <p:nvSpPr>
          <p:cNvPr id="145" name="Textfeld 42"/>
          <p:cNvSpPr txBox="1"/>
          <p:nvPr/>
        </p:nvSpPr>
        <p:spPr>
          <a:xfrm>
            <a:off x="6337192" y="1929928"/>
            <a:ext cx="5052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0.754 </a:t>
            </a:r>
          </a:p>
        </p:txBody>
      </p:sp>
      <p:sp>
        <p:nvSpPr>
          <p:cNvPr id="146" name="Textfeld 43"/>
          <p:cNvSpPr txBox="1"/>
          <p:nvPr/>
        </p:nvSpPr>
        <p:spPr>
          <a:xfrm>
            <a:off x="5941394" y="883239"/>
            <a:ext cx="473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0.825</a:t>
            </a:r>
          </a:p>
        </p:txBody>
      </p:sp>
      <p:sp>
        <p:nvSpPr>
          <p:cNvPr id="147" name="Textfeld 44"/>
          <p:cNvSpPr txBox="1"/>
          <p:nvPr/>
        </p:nvSpPr>
        <p:spPr>
          <a:xfrm>
            <a:off x="1423747" y="2970459"/>
            <a:ext cx="473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0.683</a:t>
            </a:r>
          </a:p>
        </p:txBody>
      </p:sp>
      <p:sp>
        <p:nvSpPr>
          <p:cNvPr id="148" name="Textfeld 45"/>
          <p:cNvSpPr txBox="1"/>
          <p:nvPr/>
        </p:nvSpPr>
        <p:spPr>
          <a:xfrm>
            <a:off x="1004722" y="704020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0.85</a:t>
            </a:r>
          </a:p>
        </p:txBody>
      </p:sp>
      <p:sp>
        <p:nvSpPr>
          <p:cNvPr id="149" name="Textfeld 46"/>
          <p:cNvSpPr txBox="1"/>
          <p:nvPr/>
        </p:nvSpPr>
        <p:spPr>
          <a:xfrm>
            <a:off x="1004722" y="1329731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0.80</a:t>
            </a:r>
          </a:p>
        </p:txBody>
      </p:sp>
      <p:sp>
        <p:nvSpPr>
          <p:cNvPr id="150" name="Textfeld 47"/>
          <p:cNvSpPr txBox="1"/>
          <p:nvPr/>
        </p:nvSpPr>
        <p:spPr>
          <a:xfrm>
            <a:off x="1004722" y="1969683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0.75</a:t>
            </a:r>
          </a:p>
        </p:txBody>
      </p:sp>
      <p:sp>
        <p:nvSpPr>
          <p:cNvPr id="151" name="Textfeld 48"/>
          <p:cNvSpPr txBox="1"/>
          <p:nvPr/>
        </p:nvSpPr>
        <p:spPr>
          <a:xfrm>
            <a:off x="1004722" y="2603670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0.70</a:t>
            </a:r>
          </a:p>
        </p:txBody>
      </p:sp>
      <p:sp>
        <p:nvSpPr>
          <p:cNvPr id="152" name="Textfeld 49"/>
          <p:cNvSpPr txBox="1"/>
          <p:nvPr/>
        </p:nvSpPr>
        <p:spPr>
          <a:xfrm>
            <a:off x="1004722" y="3238801"/>
            <a:ext cx="4090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0.65</a:t>
            </a:r>
          </a:p>
        </p:txBody>
      </p:sp>
      <p:sp>
        <p:nvSpPr>
          <p:cNvPr id="153" name="Rechteck 50"/>
          <p:cNvSpPr/>
          <p:nvPr/>
        </p:nvSpPr>
        <p:spPr>
          <a:xfrm>
            <a:off x="1479446" y="3404364"/>
            <a:ext cx="4857746" cy="61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4" name="Textfeld 51"/>
          <p:cNvSpPr txBox="1"/>
          <p:nvPr/>
        </p:nvSpPr>
        <p:spPr>
          <a:xfrm rot="18900000">
            <a:off x="778350" y="3712500"/>
            <a:ext cx="11288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de-DE" sz="1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thaliana</a:t>
            </a:r>
            <a:r>
              <a:rPr lang="de-DE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(4x)</a:t>
            </a:r>
          </a:p>
        </p:txBody>
      </p:sp>
      <p:sp>
        <p:nvSpPr>
          <p:cNvPr id="155" name="Textfeld 52"/>
          <p:cNvSpPr txBox="1"/>
          <p:nvPr/>
        </p:nvSpPr>
        <p:spPr>
          <a:xfrm rot="18900000">
            <a:off x="1860263" y="3409050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6" name="Textfeld 53"/>
          <p:cNvSpPr txBox="1"/>
          <p:nvPr/>
        </p:nvSpPr>
        <p:spPr>
          <a:xfrm rot="18900000">
            <a:off x="1935536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7" name="Textfeld 54"/>
          <p:cNvSpPr txBox="1"/>
          <p:nvPr/>
        </p:nvSpPr>
        <p:spPr>
          <a:xfrm rot="18900000">
            <a:off x="2103728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8" name="Textfeld 55"/>
          <p:cNvSpPr txBox="1"/>
          <p:nvPr/>
        </p:nvSpPr>
        <p:spPr>
          <a:xfrm rot="18900000">
            <a:off x="2264669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9" name="Textfeld 56"/>
          <p:cNvSpPr txBox="1"/>
          <p:nvPr/>
        </p:nvSpPr>
        <p:spPr>
          <a:xfrm rot="18900000">
            <a:off x="2440812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60" name="Textfeld 57"/>
          <p:cNvSpPr txBox="1"/>
          <p:nvPr/>
        </p:nvSpPr>
        <p:spPr>
          <a:xfrm rot="18900000">
            <a:off x="2601340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61" name="Textfeld 58"/>
          <p:cNvSpPr txBox="1"/>
          <p:nvPr/>
        </p:nvSpPr>
        <p:spPr>
          <a:xfrm rot="18900000">
            <a:off x="2777296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62" name="Textfeld 59"/>
          <p:cNvSpPr txBox="1"/>
          <p:nvPr/>
        </p:nvSpPr>
        <p:spPr>
          <a:xfrm rot="18900000">
            <a:off x="2944347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63" name="Textfeld 60"/>
          <p:cNvSpPr txBox="1"/>
          <p:nvPr/>
        </p:nvSpPr>
        <p:spPr>
          <a:xfrm rot="18900000">
            <a:off x="3112195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4" name="Textfeld 61"/>
          <p:cNvSpPr txBox="1"/>
          <p:nvPr/>
        </p:nvSpPr>
        <p:spPr>
          <a:xfrm rot="18900000">
            <a:off x="3273800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65" name="Textfeld 62"/>
          <p:cNvSpPr txBox="1"/>
          <p:nvPr/>
        </p:nvSpPr>
        <p:spPr>
          <a:xfrm rot="18900000">
            <a:off x="3442274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66" name="Textfeld 63"/>
          <p:cNvSpPr txBox="1"/>
          <p:nvPr/>
        </p:nvSpPr>
        <p:spPr>
          <a:xfrm rot="18900000">
            <a:off x="3618359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67" name="Textfeld 64"/>
          <p:cNvSpPr txBox="1"/>
          <p:nvPr/>
        </p:nvSpPr>
        <p:spPr>
          <a:xfrm rot="18900000">
            <a:off x="3778629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68" name="Textfeld 65"/>
          <p:cNvSpPr txBox="1"/>
          <p:nvPr/>
        </p:nvSpPr>
        <p:spPr>
          <a:xfrm rot="18900000">
            <a:off x="3945896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69" name="Textfeld 66"/>
          <p:cNvSpPr txBox="1"/>
          <p:nvPr/>
        </p:nvSpPr>
        <p:spPr>
          <a:xfrm rot="18900000">
            <a:off x="4122394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70" name="Textfeld 67"/>
          <p:cNvSpPr txBox="1"/>
          <p:nvPr/>
        </p:nvSpPr>
        <p:spPr>
          <a:xfrm rot="18900000">
            <a:off x="4290307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71" name="Textfeld 68"/>
          <p:cNvSpPr txBox="1"/>
          <p:nvPr/>
        </p:nvSpPr>
        <p:spPr>
          <a:xfrm rot="18900000">
            <a:off x="4450644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172" name="Textfeld 69"/>
          <p:cNvSpPr txBox="1"/>
          <p:nvPr/>
        </p:nvSpPr>
        <p:spPr>
          <a:xfrm rot="18900000">
            <a:off x="4618557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173" name="Textfeld 70"/>
          <p:cNvSpPr txBox="1"/>
          <p:nvPr/>
        </p:nvSpPr>
        <p:spPr>
          <a:xfrm rot="18900000">
            <a:off x="4787694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74" name="Textfeld 71"/>
          <p:cNvSpPr txBox="1"/>
          <p:nvPr/>
        </p:nvSpPr>
        <p:spPr>
          <a:xfrm rot="18900000">
            <a:off x="4956076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75" name="Textfeld 72"/>
          <p:cNvSpPr txBox="1"/>
          <p:nvPr/>
        </p:nvSpPr>
        <p:spPr>
          <a:xfrm rot="18900000">
            <a:off x="5124972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176" name="Textfeld 73"/>
          <p:cNvSpPr txBox="1"/>
          <p:nvPr/>
        </p:nvSpPr>
        <p:spPr>
          <a:xfrm rot="18900000">
            <a:off x="5285428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177" name="Textfeld 74"/>
          <p:cNvSpPr txBox="1"/>
          <p:nvPr/>
        </p:nvSpPr>
        <p:spPr>
          <a:xfrm rot="18900000">
            <a:off x="5454886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178" name="Textfeld 75"/>
          <p:cNvSpPr txBox="1"/>
          <p:nvPr/>
        </p:nvSpPr>
        <p:spPr>
          <a:xfrm rot="18900000">
            <a:off x="5623188" y="34483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179" name="Textfeld 76"/>
          <p:cNvSpPr txBox="1"/>
          <p:nvPr/>
        </p:nvSpPr>
        <p:spPr>
          <a:xfrm rot="18900000">
            <a:off x="5237934" y="3730881"/>
            <a:ext cx="11808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de-DE" sz="1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arenosa</a:t>
            </a:r>
            <a:r>
              <a:rPr lang="de-DE" sz="1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(4x)</a:t>
            </a:r>
          </a:p>
        </p:txBody>
      </p:sp>
      <p:cxnSp>
        <p:nvCxnSpPr>
          <p:cNvPr id="180" name="Gerader Verbinder 77"/>
          <p:cNvCxnSpPr/>
          <p:nvPr/>
        </p:nvCxnSpPr>
        <p:spPr>
          <a:xfrm>
            <a:off x="1940118" y="3679968"/>
            <a:ext cx="394432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feld 78"/>
          <p:cNvSpPr txBox="1"/>
          <p:nvPr/>
        </p:nvSpPr>
        <p:spPr>
          <a:xfrm>
            <a:off x="3150138" y="3697570"/>
            <a:ext cx="16241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thaliana x A. </a:t>
            </a:r>
            <a:r>
              <a:rPr lang="de-DE" sz="10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arenosa</a:t>
            </a:r>
            <a:endParaRPr lang="de-DE" sz="10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07" r="-813" b="-1"/>
          <a:stretch/>
        </p:blipFill>
        <p:spPr bwMode="auto">
          <a:xfrm>
            <a:off x="1399620" y="8062615"/>
            <a:ext cx="5120248" cy="116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817056" y="910229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3" name="Textfeld 182"/>
          <p:cNvSpPr txBox="1"/>
          <p:nvPr/>
        </p:nvSpPr>
        <p:spPr>
          <a:xfrm>
            <a:off x="2807236" y="9102295"/>
            <a:ext cx="373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84" name="Textfeld 183"/>
          <p:cNvSpPr txBox="1"/>
          <p:nvPr/>
        </p:nvSpPr>
        <p:spPr>
          <a:xfrm>
            <a:off x="3831165" y="910229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85" name="Textfeld 184"/>
          <p:cNvSpPr txBox="1"/>
          <p:nvPr/>
        </p:nvSpPr>
        <p:spPr>
          <a:xfrm>
            <a:off x="4751296" y="910229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86" name="Textfeld 185"/>
          <p:cNvSpPr txBox="1"/>
          <p:nvPr/>
        </p:nvSpPr>
        <p:spPr>
          <a:xfrm>
            <a:off x="5678380" y="910229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528994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105584" y="10257182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DD4316DF-04D9-46CD-8126-7F799AD461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008519"/>
              </p:ext>
            </p:extLst>
          </p:nvPr>
        </p:nvGraphicFramePr>
        <p:xfrm>
          <a:off x="0" y="2793511"/>
          <a:ext cx="7132320" cy="456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090223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Benutzerdefiniert</PresentationFormat>
  <Paragraphs>85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Larissa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Karin Lipfert</dc:creator>
  <cp:lastModifiedBy>houben</cp:lastModifiedBy>
  <cp:revision>1035</cp:revision>
  <cp:lastPrinted>2024-01-05T10:28:40Z</cp:lastPrinted>
  <dcterms:created xsi:type="dcterms:W3CDTF">2014-06-03T12:29:02Z</dcterms:created>
  <dcterms:modified xsi:type="dcterms:W3CDTF">2024-02-27T12:59:43Z</dcterms:modified>
</cp:coreProperties>
</file>