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146850215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shita Hiroto (武士田 寛人)" initials="BH(寛" lastIdx="2" clrIdx="0">
    <p:extLst>
      <p:ext uri="{19B8F6BF-5375-455C-9EA6-DF929625EA0E}">
        <p15:presenceInfo xmlns:p15="http://schemas.microsoft.com/office/powerpoint/2012/main" userId="S::325507@kao.com::eec0dc53-4e35-48bd-b2df-f8a91c914e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FCCFF"/>
    <a:srgbClr val="FF00FF"/>
    <a:srgbClr val="99CCFF"/>
    <a:srgbClr val="EFA001"/>
    <a:srgbClr val="CCFFC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754" autoAdjust="0"/>
    <p:restoredTop sz="93899" autoAdjust="0"/>
  </p:normalViewPr>
  <p:slideViewPr>
    <p:cSldViewPr snapToGrid="0">
      <p:cViewPr varScale="1">
        <p:scale>
          <a:sx n="102" d="100"/>
          <a:sy n="102" d="100"/>
        </p:scale>
        <p:origin x="11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6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9" y="8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/>
          <a:lstStyle>
            <a:lvl1pPr algn="r">
              <a:defRPr sz="1200"/>
            </a:lvl1pPr>
          </a:lstStyle>
          <a:p>
            <a:fld id="{72A594C1-443B-4583-951B-FBE44C464DA9}" type="datetimeFigureOut">
              <a:rPr kumimoji="1" lang="ja-JP" altLang="en-US" smtClean="0"/>
              <a:t>2024/2/28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4" tIns="45690" rIns="91384" bIns="4569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6" y="4777614"/>
            <a:ext cx="5438775" cy="3907800"/>
          </a:xfrm>
          <a:prstGeom prst="rect">
            <a:avLst/>
          </a:prstGeom>
        </p:spPr>
        <p:txBody>
          <a:bodyPr vert="horz" lIns="91384" tIns="45690" rIns="91384" bIns="4569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250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9" y="9428250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 anchor="b"/>
          <a:lstStyle>
            <a:lvl1pPr algn="r">
              <a:defRPr sz="1200"/>
            </a:lvl1pPr>
          </a:lstStyle>
          <a:p>
            <a:fld id="{32E55489-6523-4C12-A2CD-132BB94988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04"/>
            <a:ext cx="10363200" cy="147002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8F2A5-4DD0-44FE-81AE-52FB09CE7B3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5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6B38-898D-4368-B72D-16433FD2AB6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6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5287-66BE-4207-86B9-B0782E4BFD1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3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5E7-9A01-494A-BBBC-1CFBCDD7B9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62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5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79"/>
            <a:ext cx="103632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C201-92F8-4D7F-9A88-0680ACEF567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6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76E45-38A5-41EB-AAE1-939417507A5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3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27CD-45DC-44A1-A3B0-F98F5113988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F24C0-613B-4AA5-BC3A-2D910A3CCF8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FFBD7-1B4E-4028-9E34-82BC14A3F17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3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064"/>
            <a:ext cx="6815667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15B81-8AF2-4DD2-ABD0-B6861585F7B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54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5214-A9D8-43FA-AC6C-B7178201F3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4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784A3-9957-41C2-B8CC-4AF2D3CF2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2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7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844083" rtl="0" eaLnBrk="1" latinLnBrk="0" hangingPunct="1">
        <a:spcBef>
          <a:spcPct val="0"/>
        </a:spcBef>
        <a:buNone/>
        <a:defRPr kumimoji="1"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BAEE542F-0ED8-A323-7BD5-4AE5467BD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5814"/>
              </p:ext>
            </p:extLst>
          </p:nvPr>
        </p:nvGraphicFramePr>
        <p:xfrm>
          <a:off x="1316519" y="1047160"/>
          <a:ext cx="9558961" cy="4763680"/>
        </p:xfrm>
        <a:graphic>
          <a:graphicData uri="http://schemas.openxmlformats.org/drawingml/2006/table">
            <a:tbl>
              <a:tblPr/>
              <a:tblGrid>
                <a:gridCol w="4068000">
                  <a:extLst>
                    <a:ext uri="{9D8B030D-6E8A-4147-A177-3AD203B41FA5}">
                      <a16:colId xmlns:a16="http://schemas.microsoft.com/office/drawing/2014/main" val="421088793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572053391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141663832"/>
                    </a:ext>
                  </a:extLst>
                </a:gridCol>
                <a:gridCol w="882961">
                  <a:extLst>
                    <a:ext uri="{9D8B030D-6E8A-4147-A177-3AD203B41FA5}">
                      <a16:colId xmlns:a16="http://schemas.microsoft.com/office/drawing/2014/main" val="2548384949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987957524"/>
                    </a:ext>
                  </a:extLst>
                </a:gridCol>
              </a:tblGrid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Non-onset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Onset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510706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1058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169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585500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Gender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Female / Male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n] (%)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710/348 (67.1/32.9) 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62/107 (36.7/63.3) 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1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072600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Age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[years] (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52.00 [38.75, 62.00]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57.00 [45.00, 66.00]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1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642189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dirty="0"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Height</a:t>
                      </a:r>
                      <a:r>
                        <a:rPr lang="ja-JP" altLang="en-US" sz="1100" b="0" dirty="0"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dirty="0"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[cm] </a:t>
                      </a:r>
                      <a:r>
                        <a:rPr lang="ja-JP" altLang="en-US" sz="1100" b="0" dirty="0"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dirty="0"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(median [IQR])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159.40 [154.80, 166.80]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162.50 [157.22, 171.73]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9391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Body mass index [kg/m2]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21.80 [19.90, 23.50]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24.55 [23.40, 26.60]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952389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Waist circumference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[cm]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81.70 [76.90, 86.60]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90.20 [86.80, 95.65]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048497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Triglycerides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mg/dL]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72.00 [54.00, 103.00]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110.00 [82.00, 141.75]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420426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HDL-cholesterol[mg/dL]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67.00 [57.00, 78.00]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56.50 [49.00, 64.00]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354591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LDL</a:t>
                      </a:r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-cholesterol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[mg/dL]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114.00 [94.00, 133.50]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123.00 [105.00, 148.00]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828274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Systolic blood pressure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mmHg]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118.00 [107.00, 128.00]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131.00 [120.00, 143.75]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774704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Diastolic blood pressure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mmHg]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71.00 [64.00, 79.00]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81.00 [73.25, 89.75]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27362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Fasting plasma glucose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mg/dL]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84.00 [78.00, 91.00]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93.00 [86.00, 100.75]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841552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HbA1c [%]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5.60 [5.40, 5.80]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5.80 [5.50, 6.00]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899514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Energy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intake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kcal/day]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1737.63 [1429.92, 2160.99]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1945.28 [1660.52, 2276.05]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310278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Number of drinking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days 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day/week]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0.00]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0.00]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0.654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938026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Alcohol intake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energy-adjusted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[g/day/kcal] 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0.01]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0.02]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  <a:endParaRPr kumimoji="1" lang="en-US" altLang="ja-JP" sz="11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370559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Number of cigarettes smoked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/day] 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10.00]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15.00]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684070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Exercise intensity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METs・hour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/week]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3.50]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 [0.00, 7.00]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0.399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288119"/>
                  </a:ext>
                </a:extLst>
              </a:tr>
              <a:tr h="23818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Sleeping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min./day] (median [IQR])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420.00 [360.00, 450.00]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420.00 [390.00, 480.00]</a:t>
                      </a:r>
                    </a:p>
                  </a:txBody>
                  <a:tcPr marL="9528" marR="9528" marT="952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828515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70ED37-B2EC-DFDE-35E0-D0BDCB63FFEF}"/>
              </a:ext>
            </a:extLst>
          </p:cNvPr>
          <p:cNvSpPr txBox="1"/>
          <p:nvPr/>
        </p:nvSpPr>
        <p:spPr>
          <a:xfrm>
            <a:off x="197036" y="96602"/>
            <a:ext cx="20984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Table 1</a:t>
            </a:r>
          </a:p>
        </p:txBody>
      </p:sp>
    </p:spTree>
    <p:extLst>
      <p:ext uri="{BB962C8B-B14F-4D97-AF65-F5344CB8AC3E}">
        <p14:creationId xmlns:p14="http://schemas.microsoft.com/office/powerpoint/2010/main" val="2460773204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Arial"/>
        <a:ea typeface="Meiryo UI"/>
        <a:cs typeface=""/>
      </a:majorFont>
      <a:minorFont>
        <a:latin typeface="Arial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60696</TotalTime>
  <Words>513</Words>
  <Application>Microsoft Office PowerPoint</Application>
  <PresentationFormat>ワイド画面</PresentationFormat>
  <Paragraphs>99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游ゴシック</vt:lpstr>
      <vt:lpstr>Arial</vt:lpstr>
      <vt:lpstr>Times New Roman</vt:lpstr>
      <vt:lpstr>3_Office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Bushita Hiroto (武士田 寛人)</dc:creator>
  <cp:lastModifiedBy>Bushita Hiroto (武士田 寛人)</cp:lastModifiedBy>
  <cp:revision>7053</cp:revision>
  <cp:lastPrinted>2023-04-11T04:00:11Z</cp:lastPrinted>
  <dcterms:created xsi:type="dcterms:W3CDTF">2021-07-14T00:00:17Z</dcterms:created>
  <dcterms:modified xsi:type="dcterms:W3CDTF">2024-02-28T08:31:37Z</dcterms:modified>
</cp:coreProperties>
</file>