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74" r:id="rId5"/>
    <p:sldId id="257" r:id="rId6"/>
    <p:sldId id="258" r:id="rId7"/>
    <p:sldId id="259" r:id="rId8"/>
    <p:sldId id="260" r:id="rId9"/>
    <p:sldId id="275" r:id="rId10"/>
    <p:sldId id="266" r:id="rId11"/>
    <p:sldId id="267" r:id="rId12"/>
    <p:sldId id="269" r:id="rId13"/>
    <p:sldId id="277" r:id="rId14"/>
  </p:sldIdLst>
  <p:sldSz cx="9601200" cy="12801600" type="A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3A3229-2510-329B-4AD6-74146E7EF6E1}" name="Liz Charpleix" initials="LC" userId="Liz Charpleix" providerId="None"/>
  <p188:author id="{269A3EE1-DFA8-AA65-37CA-B3177C7E26C0}" name="Anya Lissina" initials="AL" userId="Anya Lissin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5FF"/>
    <a:srgbClr val="0000FF"/>
    <a:srgbClr val="FFA026"/>
    <a:srgbClr val="A0A0A4"/>
    <a:srgbClr val="C2C22C"/>
    <a:srgbClr val="66FF66"/>
    <a:srgbClr val="CF0FFF"/>
    <a:srgbClr val="05ABFF"/>
    <a:srgbClr val="05FFFF"/>
    <a:srgbClr val="CC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07" autoAdjust="0"/>
    <p:restoredTop sz="94660"/>
  </p:normalViewPr>
  <p:slideViewPr>
    <p:cSldViewPr snapToGrid="0">
      <p:cViewPr varScale="1">
        <p:scale>
          <a:sx n="62" d="100"/>
          <a:sy n="62" d="100"/>
        </p:scale>
        <p:origin x="3324" y="72"/>
      </p:cViewPr>
      <p:guideLst/>
    </p:cSldViewPr>
  </p:slideViewPr>
  <p:notesTextViewPr>
    <p:cViewPr>
      <p:scale>
        <a:sx n="1" d="1"/>
        <a:sy n="1" d="1"/>
      </p:scale>
      <p:origin x="0" y="0"/>
    </p:cViewPr>
  </p:notesTextViewPr>
  <p:gridSpacing cx="90001" cy="90001"/>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iroyuki%20sATOFUKA\Desktop\2023%20Hybridoma&#20316;&#35069;\&#12500;&#12517;&#12540;&#12525;&#12486;&#12483;&#12463;&#12496;&#12452;&#12458;\20230314%20serum%20ELIS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iroyuki%20sATOFUKA\Desktop\2023%20Hybridoma&#20316;&#35069;\&#12500;&#12517;&#12540;&#12525;&#12486;&#12483;&#12463;&#12496;&#12452;&#12458;\20230314%20serum%20ELIS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lang="ja-JP" sz="12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dirty="0"/>
              <a:t>Mouse A</a:t>
            </a:r>
            <a:endParaRPr lang="ja-JP"/>
          </a:p>
        </c:rich>
      </c:tx>
      <c:overlay val="0"/>
      <c:spPr>
        <a:noFill/>
        <a:ln>
          <a:noFill/>
        </a:ln>
        <a:effectLst/>
      </c:spPr>
      <c:txPr>
        <a:bodyPr rot="0" spcFirstLastPara="1" vertOverflow="ellipsis" vert="horz" wrap="square" anchor="ctr" anchorCtr="1"/>
        <a:lstStyle/>
        <a:p>
          <a:pPr>
            <a:defRPr lang="ja-JP" sz="12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ja-JP"/>
        </a:p>
      </c:txPr>
    </c:title>
    <c:autoTitleDeleted val="0"/>
    <c:plotArea>
      <c:layout/>
      <c:lineChart>
        <c:grouping val="standard"/>
        <c:varyColors val="0"/>
        <c:ser>
          <c:idx val="0"/>
          <c:order val="0"/>
          <c:spPr>
            <a:ln w="12700" cap="rnd">
              <a:solidFill>
                <a:schemeClr val="accent1">
                  <a:shade val="58000"/>
                </a:schemeClr>
              </a:solidFill>
              <a:round/>
            </a:ln>
            <a:effectLst/>
          </c:spPr>
          <c:marker>
            <c:symbol val="circle"/>
            <c:size val="5"/>
            <c:spPr>
              <a:solidFill>
                <a:schemeClr val="accent1">
                  <a:shade val="58000"/>
                </a:schemeClr>
              </a:solidFill>
              <a:ln w="12700">
                <a:solidFill>
                  <a:schemeClr val="accent1">
                    <a:shade val="58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Summary!$D$38:$N$38</c:f>
              <c:numCache>
                <c:formatCode>General</c:formatCode>
                <c:ptCount val="11"/>
                <c:pt idx="0">
                  <c:v>9.4E-2</c:v>
                </c:pt>
                <c:pt idx="1">
                  <c:v>4.8000000000000001E-2</c:v>
                </c:pt>
                <c:pt idx="2">
                  <c:v>0.08</c:v>
                </c:pt>
                <c:pt idx="3">
                  <c:v>6.7000000000000004E-2</c:v>
                </c:pt>
                <c:pt idx="4">
                  <c:v>7.3999999999999996E-2</c:v>
                </c:pt>
                <c:pt idx="5">
                  <c:v>0.152</c:v>
                </c:pt>
                <c:pt idx="6">
                  <c:v>0.13100000000000001</c:v>
                </c:pt>
                <c:pt idx="7">
                  <c:v>0.755</c:v>
                </c:pt>
                <c:pt idx="8">
                  <c:v>0.75800000000000001</c:v>
                </c:pt>
                <c:pt idx="9">
                  <c:v>0.96399999999999997</c:v>
                </c:pt>
                <c:pt idx="10">
                  <c:v>1.0900000000000001</c:v>
                </c:pt>
              </c:numCache>
            </c:numRef>
          </c:val>
          <c:smooth val="0"/>
          <c:extLst>
            <c:ext xmlns:c16="http://schemas.microsoft.com/office/drawing/2014/chart" uri="{C3380CC4-5D6E-409C-BE32-E72D297353CC}">
              <c16:uniqueId val="{00000000-C305-4A9F-9517-97CB4A76E99C}"/>
            </c:ext>
          </c:extLst>
        </c:ser>
        <c:ser>
          <c:idx val="1"/>
          <c:order val="1"/>
          <c:spPr>
            <a:ln w="12700" cap="rnd">
              <a:solidFill>
                <a:schemeClr val="accent1">
                  <a:shade val="86000"/>
                </a:schemeClr>
              </a:solidFill>
              <a:round/>
            </a:ln>
            <a:effectLst/>
          </c:spPr>
          <c:marker>
            <c:symbol val="triangle"/>
            <c:size val="5"/>
            <c:spPr>
              <a:solidFill>
                <a:schemeClr val="accent1">
                  <a:shade val="86000"/>
                </a:schemeClr>
              </a:solidFill>
              <a:ln w="12700">
                <a:solidFill>
                  <a:schemeClr val="accent1">
                    <a:shade val="86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Summary!$D$39:$N$39</c:f>
              <c:numCache>
                <c:formatCode>General</c:formatCode>
                <c:ptCount val="11"/>
                <c:pt idx="0">
                  <c:v>4.2999999999999997E-2</c:v>
                </c:pt>
                <c:pt idx="1">
                  <c:v>4.3999999999999997E-2</c:v>
                </c:pt>
                <c:pt idx="2">
                  <c:v>4.3999999999999997E-2</c:v>
                </c:pt>
                <c:pt idx="3">
                  <c:v>4.4999999999999998E-2</c:v>
                </c:pt>
                <c:pt idx="4">
                  <c:v>4.8000000000000001E-2</c:v>
                </c:pt>
                <c:pt idx="5">
                  <c:v>5.7000000000000002E-2</c:v>
                </c:pt>
                <c:pt idx="6">
                  <c:v>5.2999999999999999E-2</c:v>
                </c:pt>
                <c:pt idx="7">
                  <c:v>0.152</c:v>
                </c:pt>
                <c:pt idx="8">
                  <c:v>0.16500000000000001</c:v>
                </c:pt>
                <c:pt idx="9">
                  <c:v>0.21299999999999999</c:v>
                </c:pt>
                <c:pt idx="10">
                  <c:v>0.22500000000000001</c:v>
                </c:pt>
              </c:numCache>
            </c:numRef>
          </c:val>
          <c:smooth val="0"/>
          <c:extLst>
            <c:ext xmlns:c16="http://schemas.microsoft.com/office/drawing/2014/chart" uri="{C3380CC4-5D6E-409C-BE32-E72D297353CC}">
              <c16:uniqueId val="{00000001-C305-4A9F-9517-97CB4A76E99C}"/>
            </c:ext>
          </c:extLst>
        </c:ser>
        <c:ser>
          <c:idx val="2"/>
          <c:order val="2"/>
          <c:spPr>
            <a:ln w="12700" cap="rnd">
              <a:solidFill>
                <a:schemeClr val="accent1">
                  <a:tint val="86000"/>
                </a:schemeClr>
              </a:solidFill>
              <a:round/>
            </a:ln>
            <a:effectLst/>
          </c:spPr>
          <c:marker>
            <c:symbol val="square"/>
            <c:size val="5"/>
            <c:spPr>
              <a:solidFill>
                <a:schemeClr val="accent1">
                  <a:tint val="86000"/>
                </a:schemeClr>
              </a:solidFill>
              <a:ln w="12700">
                <a:solidFill>
                  <a:schemeClr val="accent1">
                    <a:tint val="86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Summary!$D$40:$N$40</c:f>
              <c:numCache>
                <c:formatCode>General</c:formatCode>
                <c:ptCount val="11"/>
                <c:pt idx="0">
                  <c:v>4.3999999999999997E-2</c:v>
                </c:pt>
                <c:pt idx="1">
                  <c:v>4.3999999999999997E-2</c:v>
                </c:pt>
                <c:pt idx="2">
                  <c:v>4.2999999999999997E-2</c:v>
                </c:pt>
                <c:pt idx="3">
                  <c:v>4.5999999999999999E-2</c:v>
                </c:pt>
                <c:pt idx="4">
                  <c:v>4.5999999999999999E-2</c:v>
                </c:pt>
                <c:pt idx="5">
                  <c:v>4.7E-2</c:v>
                </c:pt>
                <c:pt idx="6">
                  <c:v>4.5999999999999999E-2</c:v>
                </c:pt>
                <c:pt idx="7">
                  <c:v>0.06</c:v>
                </c:pt>
                <c:pt idx="8">
                  <c:v>0.06</c:v>
                </c:pt>
                <c:pt idx="9">
                  <c:v>6.2E-2</c:v>
                </c:pt>
                <c:pt idx="10">
                  <c:v>6.6000000000000003E-2</c:v>
                </c:pt>
              </c:numCache>
            </c:numRef>
          </c:val>
          <c:smooth val="0"/>
          <c:extLst>
            <c:ext xmlns:c16="http://schemas.microsoft.com/office/drawing/2014/chart" uri="{C3380CC4-5D6E-409C-BE32-E72D297353CC}">
              <c16:uniqueId val="{00000002-C305-4A9F-9517-97CB4A76E99C}"/>
            </c:ext>
          </c:extLst>
        </c:ser>
        <c:ser>
          <c:idx val="3"/>
          <c:order val="3"/>
          <c:spPr>
            <a:ln w="12700" cap="rnd">
              <a:solidFill>
                <a:schemeClr val="accent1">
                  <a:tint val="58000"/>
                </a:schemeClr>
              </a:solidFill>
              <a:round/>
            </a:ln>
            <a:effectLst/>
          </c:spPr>
          <c:marker>
            <c:symbol val="diamond"/>
            <c:size val="5"/>
            <c:spPr>
              <a:solidFill>
                <a:schemeClr val="accent1">
                  <a:tint val="58000"/>
                </a:schemeClr>
              </a:solidFill>
              <a:ln w="12700">
                <a:solidFill>
                  <a:schemeClr val="accent1">
                    <a:tint val="58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Summary!$D$41:$N$41</c:f>
              <c:numCache>
                <c:formatCode>General</c:formatCode>
                <c:ptCount val="11"/>
                <c:pt idx="0">
                  <c:v>4.4999999999999998E-2</c:v>
                </c:pt>
                <c:pt idx="1">
                  <c:v>4.3999999999999997E-2</c:v>
                </c:pt>
                <c:pt idx="2">
                  <c:v>4.2999999999999997E-2</c:v>
                </c:pt>
                <c:pt idx="3">
                  <c:v>4.3999999999999997E-2</c:v>
                </c:pt>
                <c:pt idx="4">
                  <c:v>4.3999999999999997E-2</c:v>
                </c:pt>
                <c:pt idx="5">
                  <c:v>4.4999999999999998E-2</c:v>
                </c:pt>
                <c:pt idx="6">
                  <c:v>4.4999999999999998E-2</c:v>
                </c:pt>
                <c:pt idx="7">
                  <c:v>4.4999999999999998E-2</c:v>
                </c:pt>
                <c:pt idx="8">
                  <c:v>4.5999999999999999E-2</c:v>
                </c:pt>
                <c:pt idx="9">
                  <c:v>4.5999999999999999E-2</c:v>
                </c:pt>
                <c:pt idx="10">
                  <c:v>0.05</c:v>
                </c:pt>
              </c:numCache>
            </c:numRef>
          </c:val>
          <c:smooth val="0"/>
          <c:extLst>
            <c:ext xmlns:c16="http://schemas.microsoft.com/office/drawing/2014/chart" uri="{C3380CC4-5D6E-409C-BE32-E72D297353CC}">
              <c16:uniqueId val="{00000003-C305-4A9F-9517-97CB4A76E99C}"/>
            </c:ext>
          </c:extLst>
        </c:ser>
        <c:dLbls>
          <c:showLegendKey val="0"/>
          <c:showVal val="0"/>
          <c:showCatName val="0"/>
          <c:showSerName val="0"/>
          <c:showPercent val="0"/>
          <c:showBubbleSize val="0"/>
        </c:dLbls>
        <c:marker val="1"/>
        <c:smooth val="0"/>
        <c:axId val="907207128"/>
        <c:axId val="907207488"/>
      </c:lineChart>
      <c:catAx>
        <c:axId val="90720712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crossAx val="907207488"/>
        <c:crosses val="autoZero"/>
        <c:auto val="1"/>
        <c:lblAlgn val="ctr"/>
        <c:lblOffset val="100"/>
        <c:noMultiLvlLbl val="0"/>
      </c:catAx>
      <c:valAx>
        <c:axId val="90720748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0.0_);[Red]\(#,##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crossAx val="9072071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lgn="ctr" rtl="0">
              <a:defRPr lang="ja-JP" sz="12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dirty="0"/>
              <a:t>Mouse B</a:t>
            </a:r>
            <a:endParaRPr lang="ja-JP"/>
          </a:p>
        </c:rich>
      </c:tx>
      <c:overlay val="0"/>
      <c:spPr>
        <a:noFill/>
        <a:ln>
          <a:noFill/>
        </a:ln>
        <a:effectLst/>
      </c:spPr>
      <c:txPr>
        <a:bodyPr rot="0" spcFirstLastPara="1" vertOverflow="ellipsis" vert="horz" wrap="square" anchor="ctr" anchorCtr="1"/>
        <a:lstStyle/>
        <a:p>
          <a:pPr algn="ctr" rtl="0">
            <a:defRPr lang="ja-JP" sz="12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ja-JP"/>
        </a:p>
      </c:txPr>
    </c:title>
    <c:autoTitleDeleted val="0"/>
    <c:plotArea>
      <c:layout/>
      <c:lineChart>
        <c:grouping val="standard"/>
        <c:varyColors val="0"/>
        <c:ser>
          <c:idx val="0"/>
          <c:order val="0"/>
          <c:spPr>
            <a:ln w="12700" cap="rnd">
              <a:solidFill>
                <a:schemeClr val="accent5">
                  <a:shade val="58000"/>
                </a:schemeClr>
              </a:solidFill>
              <a:round/>
            </a:ln>
            <a:effectLst/>
          </c:spPr>
          <c:marker>
            <c:symbol val="circle"/>
            <c:size val="5"/>
            <c:spPr>
              <a:solidFill>
                <a:schemeClr val="accent5">
                  <a:shade val="58000"/>
                </a:schemeClr>
              </a:solidFill>
              <a:ln w="12700">
                <a:solidFill>
                  <a:schemeClr val="accent5">
                    <a:shade val="58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Summary!$D$42:$N$42</c:f>
              <c:numCache>
                <c:formatCode>General</c:formatCode>
                <c:ptCount val="11"/>
                <c:pt idx="0">
                  <c:v>4.5999999999999999E-2</c:v>
                </c:pt>
                <c:pt idx="1">
                  <c:v>4.8000000000000001E-2</c:v>
                </c:pt>
                <c:pt idx="2">
                  <c:v>4.9000000000000002E-2</c:v>
                </c:pt>
                <c:pt idx="3">
                  <c:v>5.6000000000000001E-2</c:v>
                </c:pt>
                <c:pt idx="4">
                  <c:v>6.6000000000000003E-2</c:v>
                </c:pt>
                <c:pt idx="5">
                  <c:v>0.10199999999999999</c:v>
                </c:pt>
                <c:pt idx="6">
                  <c:v>9.9000000000000005E-2</c:v>
                </c:pt>
                <c:pt idx="7">
                  <c:v>0.33800000000000002</c:v>
                </c:pt>
                <c:pt idx="8">
                  <c:v>0.59799999999999998</c:v>
                </c:pt>
                <c:pt idx="9">
                  <c:v>0.91300000000000003</c:v>
                </c:pt>
                <c:pt idx="10">
                  <c:v>1.165</c:v>
                </c:pt>
              </c:numCache>
            </c:numRef>
          </c:val>
          <c:smooth val="0"/>
          <c:extLst>
            <c:ext xmlns:c16="http://schemas.microsoft.com/office/drawing/2014/chart" uri="{C3380CC4-5D6E-409C-BE32-E72D297353CC}">
              <c16:uniqueId val="{00000000-FE2C-4053-8D13-A81AFE4CD66D}"/>
            </c:ext>
          </c:extLst>
        </c:ser>
        <c:ser>
          <c:idx val="1"/>
          <c:order val="1"/>
          <c:spPr>
            <a:ln w="12700" cap="rnd">
              <a:solidFill>
                <a:schemeClr val="accent5">
                  <a:shade val="86000"/>
                </a:schemeClr>
              </a:solidFill>
              <a:round/>
            </a:ln>
            <a:effectLst/>
          </c:spPr>
          <c:marker>
            <c:symbol val="triangle"/>
            <c:size val="5"/>
            <c:spPr>
              <a:solidFill>
                <a:schemeClr val="accent5">
                  <a:shade val="86000"/>
                </a:schemeClr>
              </a:solidFill>
              <a:ln w="12700">
                <a:solidFill>
                  <a:schemeClr val="accent5">
                    <a:shade val="86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Summary!$D$43:$N$43</c:f>
              <c:numCache>
                <c:formatCode>General</c:formatCode>
                <c:ptCount val="11"/>
                <c:pt idx="0">
                  <c:v>4.2000000000000003E-2</c:v>
                </c:pt>
                <c:pt idx="1">
                  <c:v>4.3999999999999997E-2</c:v>
                </c:pt>
                <c:pt idx="2">
                  <c:v>4.2999999999999997E-2</c:v>
                </c:pt>
                <c:pt idx="3">
                  <c:v>4.2999999999999997E-2</c:v>
                </c:pt>
                <c:pt idx="4">
                  <c:v>4.3999999999999997E-2</c:v>
                </c:pt>
                <c:pt idx="5">
                  <c:v>5.0999999999999997E-2</c:v>
                </c:pt>
                <c:pt idx="6">
                  <c:v>5.0999999999999997E-2</c:v>
                </c:pt>
                <c:pt idx="7">
                  <c:v>0.1</c:v>
                </c:pt>
                <c:pt idx="8">
                  <c:v>0.157</c:v>
                </c:pt>
                <c:pt idx="9">
                  <c:v>0.222</c:v>
                </c:pt>
                <c:pt idx="10">
                  <c:v>0.314</c:v>
                </c:pt>
              </c:numCache>
            </c:numRef>
          </c:val>
          <c:smooth val="0"/>
          <c:extLst>
            <c:ext xmlns:c16="http://schemas.microsoft.com/office/drawing/2014/chart" uri="{C3380CC4-5D6E-409C-BE32-E72D297353CC}">
              <c16:uniqueId val="{00000001-FE2C-4053-8D13-A81AFE4CD66D}"/>
            </c:ext>
          </c:extLst>
        </c:ser>
        <c:ser>
          <c:idx val="2"/>
          <c:order val="2"/>
          <c:spPr>
            <a:ln w="12700" cap="rnd">
              <a:solidFill>
                <a:schemeClr val="accent5">
                  <a:tint val="86000"/>
                </a:schemeClr>
              </a:solidFill>
              <a:round/>
            </a:ln>
            <a:effectLst/>
          </c:spPr>
          <c:marker>
            <c:symbol val="square"/>
            <c:size val="5"/>
            <c:spPr>
              <a:solidFill>
                <a:schemeClr val="accent5">
                  <a:tint val="86000"/>
                </a:schemeClr>
              </a:solidFill>
              <a:ln w="12700">
                <a:solidFill>
                  <a:schemeClr val="accent5">
                    <a:tint val="86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Summary!$D$44:$N$44</c:f>
              <c:numCache>
                <c:formatCode>General</c:formatCode>
                <c:ptCount val="11"/>
                <c:pt idx="0">
                  <c:v>4.4999999999999998E-2</c:v>
                </c:pt>
                <c:pt idx="1">
                  <c:v>4.3999999999999997E-2</c:v>
                </c:pt>
                <c:pt idx="2">
                  <c:v>4.5999999999999999E-2</c:v>
                </c:pt>
                <c:pt idx="3">
                  <c:v>4.5999999999999999E-2</c:v>
                </c:pt>
                <c:pt idx="4">
                  <c:v>0.05</c:v>
                </c:pt>
                <c:pt idx="5">
                  <c:v>5.0999999999999997E-2</c:v>
                </c:pt>
                <c:pt idx="6">
                  <c:v>4.8000000000000001E-2</c:v>
                </c:pt>
                <c:pt idx="7">
                  <c:v>5.6000000000000001E-2</c:v>
                </c:pt>
                <c:pt idx="8">
                  <c:v>7.0999999999999994E-2</c:v>
                </c:pt>
                <c:pt idx="9">
                  <c:v>6.8000000000000005E-2</c:v>
                </c:pt>
                <c:pt idx="10">
                  <c:v>8.1000000000000003E-2</c:v>
                </c:pt>
              </c:numCache>
            </c:numRef>
          </c:val>
          <c:smooth val="0"/>
          <c:extLst>
            <c:ext xmlns:c16="http://schemas.microsoft.com/office/drawing/2014/chart" uri="{C3380CC4-5D6E-409C-BE32-E72D297353CC}">
              <c16:uniqueId val="{00000002-FE2C-4053-8D13-A81AFE4CD66D}"/>
            </c:ext>
          </c:extLst>
        </c:ser>
        <c:ser>
          <c:idx val="3"/>
          <c:order val="3"/>
          <c:spPr>
            <a:ln w="12700" cap="rnd">
              <a:solidFill>
                <a:schemeClr val="accent5">
                  <a:tint val="58000"/>
                </a:schemeClr>
              </a:solidFill>
              <a:round/>
            </a:ln>
            <a:effectLst/>
          </c:spPr>
          <c:marker>
            <c:symbol val="diamond"/>
            <c:size val="5"/>
            <c:spPr>
              <a:solidFill>
                <a:schemeClr val="accent5">
                  <a:tint val="58000"/>
                </a:schemeClr>
              </a:solidFill>
              <a:ln w="12700">
                <a:solidFill>
                  <a:schemeClr val="accent5">
                    <a:tint val="58000"/>
                  </a:schemeClr>
                </a:solidFill>
              </a:ln>
              <a:effectLst/>
            </c:spPr>
          </c:marker>
          <c:cat>
            <c:strRef>
              <c:f>Summary!$D$37:$N$37</c:f>
              <c:strCache>
                <c:ptCount val="11"/>
                <c:pt idx="0">
                  <c:v>Pre</c:v>
                </c:pt>
                <c:pt idx="1">
                  <c:v>Prim</c:v>
                </c:pt>
                <c:pt idx="2">
                  <c:v>1st</c:v>
                </c:pt>
                <c:pt idx="3">
                  <c:v>2nd</c:v>
                </c:pt>
                <c:pt idx="4">
                  <c:v>3rd</c:v>
                </c:pt>
                <c:pt idx="5">
                  <c:v>4th</c:v>
                </c:pt>
                <c:pt idx="6">
                  <c:v>5th</c:v>
                </c:pt>
                <c:pt idx="7">
                  <c:v>6th</c:v>
                </c:pt>
                <c:pt idx="8">
                  <c:v>7th</c:v>
                </c:pt>
                <c:pt idx="9">
                  <c:v>8th</c:v>
                </c:pt>
                <c:pt idx="10">
                  <c:v>9th</c:v>
                </c:pt>
              </c:strCache>
            </c:strRef>
          </c:cat>
          <c:val>
            <c:numRef>
              <c:f>Summary!$D$45:$N$45</c:f>
              <c:numCache>
                <c:formatCode>General</c:formatCode>
                <c:ptCount val="11"/>
                <c:pt idx="0">
                  <c:v>4.5999999999999999E-2</c:v>
                </c:pt>
                <c:pt idx="1">
                  <c:v>4.3999999999999997E-2</c:v>
                </c:pt>
                <c:pt idx="2">
                  <c:v>4.2999999999999997E-2</c:v>
                </c:pt>
                <c:pt idx="3">
                  <c:v>4.2999999999999997E-2</c:v>
                </c:pt>
                <c:pt idx="4">
                  <c:v>4.7E-2</c:v>
                </c:pt>
                <c:pt idx="5">
                  <c:v>4.9000000000000002E-2</c:v>
                </c:pt>
                <c:pt idx="6">
                  <c:v>5.5E-2</c:v>
                </c:pt>
                <c:pt idx="7">
                  <c:v>0.05</c:v>
                </c:pt>
                <c:pt idx="8">
                  <c:v>0.05</c:v>
                </c:pt>
                <c:pt idx="9">
                  <c:v>5.5E-2</c:v>
                </c:pt>
                <c:pt idx="10">
                  <c:v>4.7E-2</c:v>
                </c:pt>
              </c:numCache>
            </c:numRef>
          </c:val>
          <c:smooth val="0"/>
          <c:extLst>
            <c:ext xmlns:c16="http://schemas.microsoft.com/office/drawing/2014/chart" uri="{C3380CC4-5D6E-409C-BE32-E72D297353CC}">
              <c16:uniqueId val="{00000003-FE2C-4053-8D13-A81AFE4CD66D}"/>
            </c:ext>
          </c:extLst>
        </c:ser>
        <c:dLbls>
          <c:showLegendKey val="0"/>
          <c:showVal val="0"/>
          <c:showCatName val="0"/>
          <c:showSerName val="0"/>
          <c:showPercent val="0"/>
          <c:showBubbleSize val="0"/>
        </c:dLbls>
        <c:marker val="1"/>
        <c:smooth val="0"/>
        <c:axId val="907207128"/>
        <c:axId val="907207488"/>
      </c:lineChart>
      <c:catAx>
        <c:axId val="90720712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crossAx val="907207488"/>
        <c:crosses val="autoZero"/>
        <c:auto val="1"/>
        <c:lblAlgn val="ctr"/>
        <c:lblOffset val="100"/>
        <c:noMultiLvlLbl val="0"/>
      </c:catAx>
      <c:valAx>
        <c:axId val="90720748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0.0_);[Red]\(#,##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crossAx val="9072071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lang="ja-JP"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ja-JP" altLang="en-US"/>
              <a:t>マスター タイトルの書式設定</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423880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380241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3174706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2918389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4" name="Content Placeholder 3"/>
          <p:cNvSpPr>
            <a:spLocks noGrp="1"/>
          </p:cNvSpPr>
          <p:nvPr>
            <p:ph sz="half" idx="2"/>
          </p:nvPr>
        </p:nvSpPr>
        <p:spPr>
          <a:xfrm>
            <a:off x="661334" y="4676140"/>
            <a:ext cx="4061757"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6" name="Content Placeholder 5"/>
          <p:cNvSpPr>
            <a:spLocks noGrp="1"/>
          </p:cNvSpPr>
          <p:nvPr>
            <p:ph sz="quarter" idx="4"/>
          </p:nvPr>
        </p:nvSpPr>
        <p:spPr>
          <a:xfrm>
            <a:off x="4860608" y="4676140"/>
            <a:ext cx="4081761"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2395158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273025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3367944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364763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1042648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1236016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1226660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823E9F44-BF20-4391-8CC7-64E6A41916E6}" type="datetimeFigureOut">
              <a:rPr kumimoji="1" lang="ja-JP" altLang="en-US" smtClean="0"/>
              <a:t>2024/2/27</a:t>
            </a:fld>
            <a:endParaRPr kumimoji="1" lang="ja-JP" alt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AB9D67CC-C1CD-4379-A876-8DAF1471021F}" type="slidenum">
              <a:rPr kumimoji="1" lang="ja-JP" altLang="en-US" smtClean="0"/>
              <a:t>‹#›</a:t>
            </a:fld>
            <a:endParaRPr kumimoji="1" lang="ja-JP" altLang="en-US"/>
          </a:p>
        </p:txBody>
      </p:sp>
    </p:spTree>
    <p:extLst>
      <p:ext uri="{BB962C8B-B14F-4D97-AF65-F5344CB8AC3E}">
        <p14:creationId xmlns:p14="http://schemas.microsoft.com/office/powerpoint/2010/main" val="27845678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en-US"/>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hyperlink" Target="https://www.uniprot.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4.wdp"/><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4354DD1-C9E6-4A52-7C0A-BA4B621F718A}"/>
              </a:ext>
            </a:extLst>
          </p:cNvPr>
          <p:cNvSpPr txBox="1"/>
          <p:nvPr/>
        </p:nvSpPr>
        <p:spPr>
          <a:xfrm>
            <a:off x="73617" y="3418495"/>
            <a:ext cx="9453966" cy="3970318"/>
          </a:xfrm>
          <a:prstGeom prst="rect">
            <a:avLst/>
          </a:prstGeom>
          <a:noFill/>
        </p:spPr>
        <p:txBody>
          <a:bodyPr wrap="square" rtlCol="0">
            <a:spAutoFit/>
          </a:bodyPr>
          <a:lstStyle/>
          <a:p>
            <a:pPr algn="ctr"/>
            <a:r>
              <a:rPr kumimoji="1" lang="en-US" altLang="ja-JP" sz="3600" dirty="0">
                <a:latin typeface="Arial" panose="020B0604020202020204" pitchFamily="34" charset="0"/>
                <a:cs typeface="Arial" panose="020B0604020202020204" pitchFamily="34" charset="0"/>
              </a:rPr>
              <a:t>Supplementary Information</a:t>
            </a:r>
          </a:p>
          <a:p>
            <a:pPr algn="ctr"/>
            <a:endParaRPr kumimoji="1" lang="en-US" altLang="ja-JP" sz="2400" b="1" dirty="0">
              <a:latin typeface="Arial" panose="020B0604020202020204" pitchFamily="34" charset="0"/>
              <a:cs typeface="Arial" panose="020B0604020202020204" pitchFamily="34" charset="0"/>
            </a:endParaRPr>
          </a:p>
          <a:p>
            <a:pPr algn="ctr"/>
            <a:endParaRPr kumimoji="1" lang="en-US" altLang="ja-JP" sz="2400" b="1" dirty="0">
              <a:latin typeface="Arial" panose="020B0604020202020204" pitchFamily="34" charset="0"/>
              <a:cs typeface="Arial" panose="020B0604020202020204" pitchFamily="34" charset="0"/>
            </a:endParaRPr>
          </a:p>
          <a:p>
            <a:pPr algn="ctr"/>
            <a:endParaRPr kumimoji="1" lang="en-US" altLang="ja-JP" sz="2400" b="1" dirty="0">
              <a:latin typeface="Arial" panose="020B0604020202020204" pitchFamily="34" charset="0"/>
              <a:cs typeface="Arial" panose="020B0604020202020204" pitchFamily="34" charset="0"/>
            </a:endParaRPr>
          </a:p>
          <a:p>
            <a:pPr algn="ctr"/>
            <a:endParaRPr kumimoji="1" lang="en-US" altLang="ja-JP" sz="2400" b="1" dirty="0">
              <a:latin typeface="Arial" panose="020B0604020202020204" pitchFamily="34" charset="0"/>
              <a:cs typeface="Arial" panose="020B0604020202020204" pitchFamily="34" charset="0"/>
            </a:endParaRPr>
          </a:p>
          <a:p>
            <a:pPr algn="ctr"/>
            <a:r>
              <a:rPr kumimoji="1" lang="en-US" altLang="ja-JP" sz="2400" b="1" dirty="0">
                <a:latin typeface="Arial" panose="020B0604020202020204" pitchFamily="34" charset="0"/>
                <a:cs typeface="Arial" panose="020B0604020202020204" pitchFamily="34" charset="0"/>
              </a:rPr>
              <a:t>Developing a workflow for the isolation of hybridoma cells producing fully human antigen-specific antibodies using a surface IgG detection method</a:t>
            </a:r>
          </a:p>
          <a:p>
            <a:pPr algn="ctr"/>
            <a:endParaRPr kumimoji="1" lang="en-US" altLang="ja-JP" sz="2400" b="1" dirty="0">
              <a:latin typeface="Arial" panose="020B0604020202020204" pitchFamily="34" charset="0"/>
              <a:cs typeface="Arial" panose="020B0604020202020204" pitchFamily="34" charset="0"/>
            </a:endParaRPr>
          </a:p>
          <a:p>
            <a:pPr algn="ctr"/>
            <a:r>
              <a:rPr kumimoji="1" lang="en-US" altLang="ja-JP" sz="2400" b="1" dirty="0" err="1">
                <a:latin typeface="Arial" panose="020B0604020202020204" pitchFamily="34" charset="0"/>
                <a:cs typeface="Arial" panose="020B0604020202020204" pitchFamily="34" charset="0"/>
              </a:rPr>
              <a:t>Satofuka</a:t>
            </a:r>
            <a:r>
              <a:rPr kumimoji="1" lang="en-US" altLang="ja-JP" sz="2400" b="1" dirty="0">
                <a:latin typeface="Arial" panose="020B0604020202020204" pitchFamily="34" charset="0"/>
                <a:cs typeface="Arial" panose="020B0604020202020204" pitchFamily="34" charset="0"/>
              </a:rPr>
              <a:t> and </a:t>
            </a:r>
            <a:r>
              <a:rPr kumimoji="1" lang="en-US" altLang="ja-JP" sz="2400" b="1" dirty="0" err="1">
                <a:latin typeface="Arial" panose="020B0604020202020204" pitchFamily="34" charset="0"/>
                <a:cs typeface="Arial" panose="020B0604020202020204" pitchFamily="34" charset="0"/>
              </a:rPr>
              <a:t>Yayan</a:t>
            </a:r>
            <a:r>
              <a:rPr kumimoji="1" lang="en-US" altLang="ja-JP" sz="2400" b="1" dirty="0">
                <a:latin typeface="Arial" panose="020B0604020202020204" pitchFamily="34" charset="0"/>
                <a:cs typeface="Arial" panose="020B0604020202020204" pitchFamily="34" charset="0"/>
              </a:rPr>
              <a:t> et al.</a:t>
            </a:r>
            <a:endParaRPr kumimoji="1" lang="ja-JP"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80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B5AB10D8-44A5-E2B2-531F-AB17CD766401}"/>
              </a:ext>
            </a:extLst>
          </p:cNvPr>
          <p:cNvSpPr txBox="1"/>
          <p:nvPr/>
        </p:nvSpPr>
        <p:spPr>
          <a:xfrm>
            <a:off x="1374" y="11144033"/>
            <a:ext cx="9217209" cy="1569660"/>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1. </a:t>
            </a:r>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Flow cytometry to detect hybridoma cells expressing antigen-specific monoclonal antibodies.</a:t>
            </a:r>
          </a:p>
          <a:p>
            <a:pPr algn="just"/>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(a) </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Gating strategy for the antigen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EpCAM</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reactivity analysis of the hybridoma cell surface. Hybridoma cells were generated from TC-</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mAb</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mice as previously described</a:t>
            </a:r>
            <a:r>
              <a:rPr lang="en-US" altLang="ja-JP" sz="1200" kern="100" baseline="30000" dirty="0">
                <a:highlight>
                  <a:srgbClr val="00FF00"/>
                </a:highlight>
                <a:latin typeface="Arial" panose="020B0604020202020204" pitchFamily="34" charset="0"/>
                <a:ea typeface="ＭＳ Ｐゴシック" panose="020B0600070205080204" pitchFamily="50" charset="-128"/>
                <a:cs typeface="Times New Roman" panose="02020603050405020304" pitchFamily="18" charset="0"/>
              </a:rPr>
              <a:t>7</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The preparation of the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EpCAM</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extracellular domain recombinant protein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EpEX</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with a His-tag at the C-terminus) was also reported previously</a:t>
            </a:r>
            <a:r>
              <a:rPr lang="en-US" altLang="ja-JP" sz="1200" kern="100" baseline="30000" dirty="0">
                <a:highlight>
                  <a:srgbClr val="00FF00"/>
                </a:highlight>
                <a:latin typeface="Arial" panose="020B0604020202020204" pitchFamily="34" charset="0"/>
                <a:ea typeface="ＭＳ Ｐゴシック" panose="020B0600070205080204" pitchFamily="50" charset="-128"/>
                <a:cs typeface="Times New Roman" panose="02020603050405020304" pitchFamily="18" charset="0"/>
              </a:rPr>
              <a:t>8</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The hybridoma cells were stained with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EpEX</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(left) or left unstained (right), before being treated with anti-His antibody conjugated to Alexa Fluor 594. </a:t>
            </a:r>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(b) </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Analysis of the reaction between surface IgG and antigen. The overlaid histograms correspond to the data presented in the dot plots, where the presence or absence of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EpEx</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protein is indicated in blue and gray, respectively. The names of the hybridoma clone and their subclasses are indicated on the left of each set of graphs. An unstained hZAK1C008 (IgG4) control sample is shown in the upper right-hand corner of the figure.</a:t>
            </a:r>
          </a:p>
        </p:txBody>
      </p:sp>
      <p:sp>
        <p:nvSpPr>
          <p:cNvPr id="23" name="テキスト ボックス 22">
            <a:extLst>
              <a:ext uri="{FF2B5EF4-FFF2-40B4-BE49-F238E27FC236}">
                <a16:creationId xmlns:a16="http://schemas.microsoft.com/office/drawing/2014/main" id="{66214092-DEB9-ED6E-2C5B-A71E96E81F95}"/>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1</a:t>
            </a:r>
            <a:endParaRPr kumimoji="1" lang="ja-JP" altLang="en-US" i="1"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3E68CCDF-A45A-CC2F-8219-A3C7C66B879B}"/>
              </a:ext>
            </a:extLst>
          </p:cNvPr>
          <p:cNvSpPr txBox="1"/>
          <p:nvPr/>
        </p:nvSpPr>
        <p:spPr>
          <a:xfrm>
            <a:off x="647149" y="331232"/>
            <a:ext cx="284052" cy="307777"/>
          </a:xfrm>
          <a:prstGeom prst="rect">
            <a:avLst/>
          </a:prstGeom>
          <a:noFill/>
        </p:spPr>
        <p:txBody>
          <a:bodyPr wrap="none" rtlCol="0">
            <a:spAutoFit/>
          </a:bodyPr>
          <a:lstStyle/>
          <a:p>
            <a:r>
              <a:rPr kumimoji="1" lang="en-US" altLang="ja-JP" sz="1400" b="1" dirty="0">
                <a:latin typeface="Arial" panose="020B0604020202020204" pitchFamily="34" charset="0"/>
                <a:cs typeface="Arial" panose="020B0604020202020204" pitchFamily="34" charset="0"/>
              </a:rPr>
              <a:t>a</a:t>
            </a:r>
            <a:endParaRPr kumimoji="1" lang="ja-JP" altLang="en-US" sz="1400" b="1"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937CA1C5-3C45-4727-177D-5EDE3A5136FD}"/>
              </a:ext>
            </a:extLst>
          </p:cNvPr>
          <p:cNvSpPr txBox="1"/>
          <p:nvPr/>
        </p:nvSpPr>
        <p:spPr>
          <a:xfrm>
            <a:off x="647149" y="2584880"/>
            <a:ext cx="293670" cy="307777"/>
          </a:xfrm>
          <a:prstGeom prst="rect">
            <a:avLst/>
          </a:prstGeom>
          <a:noFill/>
        </p:spPr>
        <p:txBody>
          <a:bodyPr wrap="none" rtlCol="0">
            <a:spAutoFit/>
          </a:bodyPr>
          <a:lstStyle/>
          <a:p>
            <a:r>
              <a:rPr kumimoji="1" lang="en-US" altLang="ja-JP" sz="1400" b="1" dirty="0">
                <a:latin typeface="Arial" panose="020B0604020202020204" pitchFamily="34" charset="0"/>
                <a:cs typeface="Arial" panose="020B0604020202020204" pitchFamily="34" charset="0"/>
              </a:rPr>
              <a:t>b</a:t>
            </a:r>
            <a:endParaRPr kumimoji="1" lang="ja-JP" altLang="en-US" sz="1400" b="1" dirty="0">
              <a:latin typeface="Arial" panose="020B0604020202020204" pitchFamily="34" charset="0"/>
              <a:cs typeface="Arial" panose="020B0604020202020204" pitchFamily="34" charset="0"/>
            </a:endParaRPr>
          </a:p>
        </p:txBody>
      </p:sp>
      <p:grpSp>
        <p:nvGrpSpPr>
          <p:cNvPr id="7" name="グループ化 6">
            <a:extLst>
              <a:ext uri="{FF2B5EF4-FFF2-40B4-BE49-F238E27FC236}">
                <a16:creationId xmlns:a16="http://schemas.microsoft.com/office/drawing/2014/main" id="{5B802FE1-CFC8-7BEC-A9E2-7C03483560B0}"/>
              </a:ext>
            </a:extLst>
          </p:cNvPr>
          <p:cNvGrpSpPr/>
          <p:nvPr/>
        </p:nvGrpSpPr>
        <p:grpSpPr>
          <a:xfrm>
            <a:off x="964088" y="347019"/>
            <a:ext cx="7138171" cy="2352161"/>
            <a:chOff x="865528" y="862393"/>
            <a:chExt cx="7851989" cy="2587377"/>
          </a:xfrm>
        </p:grpSpPr>
        <p:pic>
          <p:nvPicPr>
            <p:cNvPr id="8" name="図 7">
              <a:extLst>
                <a:ext uri="{FF2B5EF4-FFF2-40B4-BE49-F238E27FC236}">
                  <a16:creationId xmlns:a16="http://schemas.microsoft.com/office/drawing/2014/main" id="{F9255EDF-E552-63C0-13DA-58639F41883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65528" y="1701581"/>
              <a:ext cx="4559635" cy="1246112"/>
            </a:xfrm>
            <a:prstGeom prst="rect">
              <a:avLst/>
            </a:prstGeom>
          </p:spPr>
        </p:pic>
        <p:pic>
          <p:nvPicPr>
            <p:cNvPr id="9" name="図 8">
              <a:extLst>
                <a:ext uri="{FF2B5EF4-FFF2-40B4-BE49-F238E27FC236}">
                  <a16:creationId xmlns:a16="http://schemas.microsoft.com/office/drawing/2014/main" id="{6BC106B2-A2F8-074D-3A56-4470C9FA360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590986" y="2203658"/>
              <a:ext cx="1247844" cy="1246112"/>
            </a:xfrm>
            <a:prstGeom prst="rect">
              <a:avLst/>
            </a:prstGeom>
          </p:spPr>
        </p:pic>
        <p:pic>
          <p:nvPicPr>
            <p:cNvPr id="10" name="図 9">
              <a:extLst>
                <a:ext uri="{FF2B5EF4-FFF2-40B4-BE49-F238E27FC236}">
                  <a16:creationId xmlns:a16="http://schemas.microsoft.com/office/drawing/2014/main" id="{7041110A-1865-6C04-3370-91E7DEACD06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525138" y="862393"/>
              <a:ext cx="1313691" cy="1246112"/>
            </a:xfrm>
            <a:prstGeom prst="rect">
              <a:avLst/>
            </a:prstGeom>
          </p:spPr>
        </p:pic>
        <p:grpSp>
          <p:nvGrpSpPr>
            <p:cNvPr id="11" name="グループ化 10">
              <a:extLst>
                <a:ext uri="{FF2B5EF4-FFF2-40B4-BE49-F238E27FC236}">
                  <a16:creationId xmlns:a16="http://schemas.microsoft.com/office/drawing/2014/main" id="{58A24627-B208-3F7D-34CE-B23E42127450}"/>
                </a:ext>
              </a:extLst>
            </p:cNvPr>
            <p:cNvGrpSpPr/>
            <p:nvPr/>
          </p:nvGrpSpPr>
          <p:grpSpPr>
            <a:xfrm>
              <a:off x="7293934" y="1599240"/>
              <a:ext cx="1318523" cy="1318041"/>
              <a:chOff x="7088009" y="1578075"/>
              <a:chExt cx="1318523" cy="1318041"/>
            </a:xfrm>
          </p:grpSpPr>
          <p:pic>
            <p:nvPicPr>
              <p:cNvPr id="21" name="図 20">
                <a:extLst>
                  <a:ext uri="{FF2B5EF4-FFF2-40B4-BE49-F238E27FC236}">
                    <a16:creationId xmlns:a16="http://schemas.microsoft.com/office/drawing/2014/main" id="{B1BFD7A5-B913-AEED-59D6-62B64E27B31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7088009" y="1580873"/>
                <a:ext cx="1313691" cy="1315243"/>
              </a:xfrm>
              <a:prstGeom prst="rect">
                <a:avLst/>
              </a:prstGeom>
            </p:spPr>
          </p:pic>
          <p:sp>
            <p:nvSpPr>
              <p:cNvPr id="22" name="正方形/長方形 21">
                <a:extLst>
                  <a:ext uri="{FF2B5EF4-FFF2-40B4-BE49-F238E27FC236}">
                    <a16:creationId xmlns:a16="http://schemas.microsoft.com/office/drawing/2014/main" id="{15AE9550-16DB-7F3E-F817-E323AE1B693E}"/>
                  </a:ext>
                </a:extLst>
              </p:cNvPr>
              <p:cNvSpPr/>
              <p:nvPr/>
            </p:nvSpPr>
            <p:spPr>
              <a:xfrm>
                <a:off x="8297771" y="1578075"/>
                <a:ext cx="108761" cy="667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2" name="直線矢印コネクタ 11">
              <a:extLst>
                <a:ext uri="{FF2B5EF4-FFF2-40B4-BE49-F238E27FC236}">
                  <a16:creationId xmlns:a16="http://schemas.microsoft.com/office/drawing/2014/main" id="{0CC8EF99-B142-13EE-1BBC-C13C124115C0}"/>
                </a:ext>
              </a:extLst>
            </p:cNvPr>
            <p:cNvCxnSpPr>
              <a:cxnSpLocks/>
            </p:cNvCxnSpPr>
            <p:nvPr/>
          </p:nvCxnSpPr>
          <p:spPr>
            <a:xfrm flipV="1">
              <a:off x="4917768" y="1642533"/>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5DA8961C-0F0F-1002-2381-9431E465437F}"/>
                </a:ext>
              </a:extLst>
            </p:cNvPr>
            <p:cNvCxnSpPr>
              <a:cxnSpLocks/>
            </p:cNvCxnSpPr>
            <p:nvPr/>
          </p:nvCxnSpPr>
          <p:spPr>
            <a:xfrm>
              <a:off x="4917768" y="2359478"/>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FAA69A1-C1B2-0231-0C2D-CB0D8BD98CDE}"/>
                </a:ext>
              </a:extLst>
            </p:cNvPr>
            <p:cNvSpPr txBox="1"/>
            <p:nvPr/>
          </p:nvSpPr>
          <p:spPr>
            <a:xfrm>
              <a:off x="4757103" y="1404758"/>
              <a:ext cx="591060" cy="236988"/>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 </a:t>
              </a:r>
              <a:r>
                <a:rPr kumimoji="1" lang="en-US" altLang="ja-JP" sz="800" dirty="0" err="1">
                  <a:latin typeface="Arial" panose="020B0604020202020204" pitchFamily="34" charset="0"/>
                  <a:cs typeface="Arial" panose="020B0604020202020204" pitchFamily="34" charset="0"/>
                </a:rPr>
                <a:t>EpEX</a:t>
              </a:r>
              <a:endParaRPr kumimoji="1" lang="ja-JP" altLang="en-US" sz="8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C827CC24-387A-C42E-9881-EEB346319326}"/>
                </a:ext>
              </a:extLst>
            </p:cNvPr>
            <p:cNvSpPr txBox="1"/>
            <p:nvPr/>
          </p:nvSpPr>
          <p:spPr>
            <a:xfrm>
              <a:off x="4805503" y="2734465"/>
              <a:ext cx="591060" cy="236988"/>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 </a:t>
              </a:r>
              <a:r>
                <a:rPr kumimoji="1" lang="en-US" altLang="ja-JP" sz="800" dirty="0" err="1">
                  <a:latin typeface="Arial" panose="020B0604020202020204" pitchFamily="34" charset="0"/>
                  <a:cs typeface="Arial" panose="020B0604020202020204" pitchFamily="34" charset="0"/>
                </a:rPr>
                <a:t>EpEX</a:t>
              </a:r>
              <a:endParaRPr kumimoji="1" lang="ja-JP" altLang="en-US" sz="800" dirty="0">
                <a:latin typeface="Arial" panose="020B0604020202020204" pitchFamily="34" charset="0"/>
                <a:cs typeface="Arial" panose="020B0604020202020204" pitchFamily="34" charset="0"/>
              </a:endParaRPr>
            </a:p>
          </p:txBody>
        </p:sp>
        <p:cxnSp>
          <p:nvCxnSpPr>
            <p:cNvPr id="16" name="直線矢印コネクタ 15">
              <a:extLst>
                <a:ext uri="{FF2B5EF4-FFF2-40B4-BE49-F238E27FC236}">
                  <a16:creationId xmlns:a16="http://schemas.microsoft.com/office/drawing/2014/main" id="{789B9529-B597-031C-0A76-442D0B2EB805}"/>
                </a:ext>
              </a:extLst>
            </p:cNvPr>
            <p:cNvCxnSpPr>
              <a:cxnSpLocks/>
            </p:cNvCxnSpPr>
            <p:nvPr/>
          </p:nvCxnSpPr>
          <p:spPr>
            <a:xfrm>
              <a:off x="6828779" y="1642533"/>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C56D8848-4DB5-4461-0179-B48B0B73E5D1}"/>
                </a:ext>
              </a:extLst>
            </p:cNvPr>
            <p:cNvCxnSpPr>
              <a:cxnSpLocks/>
            </p:cNvCxnSpPr>
            <p:nvPr/>
          </p:nvCxnSpPr>
          <p:spPr>
            <a:xfrm flipV="1">
              <a:off x="6828779" y="2359478"/>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0B199EBB-37A3-3FE1-1C4C-E81E6F5619E8}"/>
                </a:ext>
              </a:extLst>
            </p:cNvPr>
            <p:cNvSpPr txBox="1"/>
            <p:nvPr/>
          </p:nvSpPr>
          <p:spPr>
            <a:xfrm>
              <a:off x="7332971" y="1397828"/>
              <a:ext cx="1384546" cy="372409"/>
            </a:xfrm>
            <a:prstGeom prst="rect">
              <a:avLst/>
            </a:prstGeom>
            <a:noFill/>
          </p:spPr>
          <p:txBody>
            <a:bodyPr wrap="none" rtlCol="0">
              <a:spAutoFit/>
            </a:bodyPr>
            <a:lstStyle/>
            <a:p>
              <a:pPr algn="ctr"/>
              <a:r>
                <a:rPr kumimoji="1" lang="en-US" altLang="ja-JP" sz="800" dirty="0">
                  <a:latin typeface="Arial" panose="020B0604020202020204" pitchFamily="34" charset="0"/>
                  <a:cs typeface="Arial" panose="020B0604020202020204" pitchFamily="34" charset="0"/>
                </a:rPr>
                <a:t>Antigen-binding overlay</a:t>
              </a:r>
            </a:p>
            <a:p>
              <a:pPr algn="ctr"/>
              <a:endParaRPr kumimoji="1" lang="en-US" altLang="ja-JP" sz="8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803FC4B2-E4F6-4C70-D17D-5825C9ACBB49}"/>
                </a:ext>
              </a:extLst>
            </p:cNvPr>
            <p:cNvSpPr txBox="1"/>
            <p:nvPr/>
          </p:nvSpPr>
          <p:spPr>
            <a:xfrm>
              <a:off x="2761899" y="1562168"/>
              <a:ext cx="606929" cy="236988"/>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Singlets</a:t>
              </a:r>
              <a:endParaRPr kumimoji="1" lang="ja-JP" altLang="en-US" sz="800" baseline="300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AD56FAAE-4506-E592-A4CE-A69BDD82D9C6}"/>
                </a:ext>
              </a:extLst>
            </p:cNvPr>
            <p:cNvSpPr txBox="1"/>
            <p:nvPr/>
          </p:nvSpPr>
          <p:spPr>
            <a:xfrm>
              <a:off x="3903780" y="1562168"/>
              <a:ext cx="802656" cy="236988"/>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EGFP</a:t>
              </a:r>
              <a:r>
                <a:rPr kumimoji="1" lang="en-US" altLang="ja-JP" sz="800" baseline="30000" dirty="0">
                  <a:latin typeface="Arial" panose="020B0604020202020204" pitchFamily="34" charset="0"/>
                  <a:cs typeface="Arial" panose="020B0604020202020204" pitchFamily="34" charset="0"/>
                </a:rPr>
                <a:t>+ </a:t>
              </a:r>
              <a:r>
                <a:rPr kumimoji="1" lang="en-US" altLang="ja-JP" sz="800" dirty="0">
                  <a:latin typeface="Arial" panose="020B0604020202020204" pitchFamily="34" charset="0"/>
                  <a:cs typeface="Arial" panose="020B0604020202020204" pitchFamily="34" charset="0"/>
                </a:rPr>
                <a:t>cells</a:t>
              </a:r>
              <a:endParaRPr kumimoji="1" lang="ja-JP" altLang="en-US" sz="800" baseline="30000" dirty="0">
                <a:latin typeface="Arial" panose="020B0604020202020204" pitchFamily="34" charset="0"/>
                <a:cs typeface="Arial" panose="020B0604020202020204" pitchFamily="34" charset="0"/>
              </a:endParaRPr>
            </a:p>
          </p:txBody>
        </p:sp>
      </p:grpSp>
      <p:grpSp>
        <p:nvGrpSpPr>
          <p:cNvPr id="176" name="グループ化 175">
            <a:extLst>
              <a:ext uri="{FF2B5EF4-FFF2-40B4-BE49-F238E27FC236}">
                <a16:creationId xmlns:a16="http://schemas.microsoft.com/office/drawing/2014/main" id="{A1AF7EDB-6291-1830-BA74-3C7D3A073606}"/>
              </a:ext>
            </a:extLst>
          </p:cNvPr>
          <p:cNvGrpSpPr/>
          <p:nvPr/>
        </p:nvGrpSpPr>
        <p:grpSpPr>
          <a:xfrm>
            <a:off x="965931" y="2767881"/>
            <a:ext cx="8289116" cy="8425560"/>
            <a:chOff x="1942434" y="2915201"/>
            <a:chExt cx="8289116" cy="8425560"/>
          </a:xfrm>
        </p:grpSpPr>
        <p:pic>
          <p:nvPicPr>
            <p:cNvPr id="105" name="図 104">
              <a:extLst>
                <a:ext uri="{FF2B5EF4-FFF2-40B4-BE49-F238E27FC236}">
                  <a16:creationId xmlns:a16="http://schemas.microsoft.com/office/drawing/2014/main" id="{600439EE-6AAA-D474-5439-FE5AA65F0E38}"/>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9207563" y="3130645"/>
              <a:ext cx="1023987" cy="973474"/>
            </a:xfrm>
            <a:prstGeom prst="rect">
              <a:avLst/>
            </a:prstGeom>
          </p:spPr>
        </p:pic>
        <p:sp>
          <p:nvSpPr>
            <p:cNvPr id="33" name="テキスト ボックス 32">
              <a:extLst>
                <a:ext uri="{FF2B5EF4-FFF2-40B4-BE49-F238E27FC236}">
                  <a16:creationId xmlns:a16="http://schemas.microsoft.com/office/drawing/2014/main" id="{708D7387-B649-D796-2518-54982C06EB88}"/>
                </a:ext>
              </a:extLst>
            </p:cNvPr>
            <p:cNvSpPr txBox="1"/>
            <p:nvPr/>
          </p:nvSpPr>
          <p:spPr>
            <a:xfrm rot="16200000">
              <a:off x="5224882" y="3443148"/>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hZAK1C008</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IgG4</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7CB846A7-1A74-69D4-6F0F-FD00326A0952}"/>
                </a:ext>
              </a:extLst>
            </p:cNvPr>
            <p:cNvSpPr txBox="1"/>
            <p:nvPr/>
          </p:nvSpPr>
          <p:spPr>
            <a:xfrm rot="16200000">
              <a:off x="5224881" y="4468665"/>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hZAK3C214</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A4789F6A-7312-C914-5F48-A4A458C816A2}"/>
                </a:ext>
              </a:extLst>
            </p:cNvPr>
            <p:cNvSpPr txBox="1"/>
            <p:nvPr/>
          </p:nvSpPr>
          <p:spPr>
            <a:xfrm rot="16200000">
              <a:off x="5224881" y="5494182"/>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hZAK3C159</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345129C9-ABFC-E65F-5465-5784453C768C}"/>
                </a:ext>
              </a:extLst>
            </p:cNvPr>
            <p:cNvSpPr txBox="1"/>
            <p:nvPr/>
          </p:nvSpPr>
          <p:spPr>
            <a:xfrm rot="16200000">
              <a:off x="5224881" y="6519699"/>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hZAK3C008</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pic>
          <p:nvPicPr>
            <p:cNvPr id="101" name="図 100">
              <a:extLst>
                <a:ext uri="{FF2B5EF4-FFF2-40B4-BE49-F238E27FC236}">
                  <a16:creationId xmlns:a16="http://schemas.microsoft.com/office/drawing/2014/main" id="{27538537-C69E-E39F-B2D2-2B4A144C1F6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200011" y="3132861"/>
              <a:ext cx="3055837" cy="4073916"/>
            </a:xfrm>
            <a:prstGeom prst="rect">
              <a:avLst/>
            </a:prstGeom>
          </p:spPr>
        </p:pic>
        <p:pic>
          <p:nvPicPr>
            <p:cNvPr id="103" name="図 102">
              <a:extLst>
                <a:ext uri="{FF2B5EF4-FFF2-40B4-BE49-F238E27FC236}">
                  <a16:creationId xmlns:a16="http://schemas.microsoft.com/office/drawing/2014/main" id="{A25B5189-7ED6-84BB-7AD7-5E388A5EE722}"/>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2200010" y="7243406"/>
              <a:ext cx="3055838" cy="4097355"/>
            </a:xfrm>
            <a:prstGeom prst="rect">
              <a:avLst/>
            </a:prstGeom>
          </p:spPr>
        </p:pic>
        <p:pic>
          <p:nvPicPr>
            <p:cNvPr id="107" name="図 106">
              <a:extLst>
                <a:ext uri="{FF2B5EF4-FFF2-40B4-BE49-F238E27FC236}">
                  <a16:creationId xmlns:a16="http://schemas.microsoft.com/office/drawing/2014/main" id="{9E92DED3-CB25-A50D-0F6D-E49B1A05A85C}"/>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5872946" y="3132861"/>
              <a:ext cx="3055838" cy="4073917"/>
            </a:xfrm>
            <a:prstGeom prst="rect">
              <a:avLst/>
            </a:prstGeom>
          </p:spPr>
        </p:pic>
        <p:pic>
          <p:nvPicPr>
            <p:cNvPr id="109" name="図 108">
              <a:extLst>
                <a:ext uri="{FF2B5EF4-FFF2-40B4-BE49-F238E27FC236}">
                  <a16:creationId xmlns:a16="http://schemas.microsoft.com/office/drawing/2014/main" id="{8A25AAF4-FB14-4C28-BDD1-ACFC30432E89}"/>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5872946" y="7243405"/>
              <a:ext cx="3055838" cy="4073917"/>
            </a:xfrm>
            <a:prstGeom prst="rect">
              <a:avLst/>
            </a:prstGeom>
          </p:spPr>
        </p:pic>
        <p:cxnSp>
          <p:nvCxnSpPr>
            <p:cNvPr id="112" name="直線コネクタ 111">
              <a:extLst>
                <a:ext uri="{FF2B5EF4-FFF2-40B4-BE49-F238E27FC236}">
                  <a16:creationId xmlns:a16="http://schemas.microsoft.com/office/drawing/2014/main" id="{063B96E3-04EB-C330-6BEE-EED30EBB1BE8}"/>
                </a:ext>
              </a:extLst>
            </p:cNvPr>
            <p:cNvCxnSpPr/>
            <p:nvPr/>
          </p:nvCxnSpPr>
          <p:spPr>
            <a:xfrm>
              <a:off x="2256024" y="310615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150B95FC-57E0-FEF8-157C-0B5FD2969171}"/>
                </a:ext>
              </a:extLst>
            </p:cNvPr>
            <p:cNvCxnSpPr/>
            <p:nvPr/>
          </p:nvCxnSpPr>
          <p:spPr>
            <a:xfrm>
              <a:off x="3262795" y="310615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B9E010D9-6B57-B271-7F27-94DD28827395}"/>
                </a:ext>
              </a:extLst>
            </p:cNvPr>
            <p:cNvCxnSpPr/>
            <p:nvPr/>
          </p:nvCxnSpPr>
          <p:spPr>
            <a:xfrm>
              <a:off x="4305631" y="310615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テキスト ボックス 114">
              <a:extLst>
                <a:ext uri="{FF2B5EF4-FFF2-40B4-BE49-F238E27FC236}">
                  <a16:creationId xmlns:a16="http://schemas.microsoft.com/office/drawing/2014/main" id="{14968BF1-6256-BDEF-E4BA-30433FB86A5A}"/>
                </a:ext>
              </a:extLst>
            </p:cNvPr>
            <p:cNvSpPr txBox="1"/>
            <p:nvPr/>
          </p:nvSpPr>
          <p:spPr>
            <a:xfrm>
              <a:off x="2256024" y="2915201"/>
              <a:ext cx="880369"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without antigen</a:t>
              </a:r>
              <a:endParaRPr kumimoji="1" lang="ja-JP" altLang="en-US" sz="800" baseline="30000" dirty="0">
                <a:latin typeface="Arial" panose="020B0604020202020204" pitchFamily="34" charset="0"/>
                <a:cs typeface="Arial" panose="020B0604020202020204" pitchFamily="34" charset="0"/>
              </a:endParaRPr>
            </a:p>
          </p:txBody>
        </p:sp>
        <p:sp>
          <p:nvSpPr>
            <p:cNvPr id="116" name="テキスト ボックス 115">
              <a:extLst>
                <a:ext uri="{FF2B5EF4-FFF2-40B4-BE49-F238E27FC236}">
                  <a16:creationId xmlns:a16="http://schemas.microsoft.com/office/drawing/2014/main" id="{C420D9A5-670D-5BDE-FF10-98890F5634BD}"/>
                </a:ext>
              </a:extLst>
            </p:cNvPr>
            <p:cNvSpPr txBox="1"/>
            <p:nvPr/>
          </p:nvSpPr>
          <p:spPr>
            <a:xfrm>
              <a:off x="3345595" y="2915201"/>
              <a:ext cx="736099"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with antigen</a:t>
              </a:r>
              <a:endParaRPr kumimoji="1" lang="ja-JP" altLang="en-US" sz="800" baseline="30000" dirty="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80BE0272-8E5D-30AA-A4C8-F3F159C42646}"/>
                </a:ext>
              </a:extLst>
            </p:cNvPr>
            <p:cNvSpPr txBox="1"/>
            <p:nvPr/>
          </p:nvSpPr>
          <p:spPr>
            <a:xfrm>
              <a:off x="4185013" y="2915201"/>
              <a:ext cx="1175322"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Over rayed histogram</a:t>
              </a:r>
              <a:endParaRPr kumimoji="1" lang="ja-JP" altLang="en-US" sz="800" baseline="30000" dirty="0">
                <a:latin typeface="Arial" panose="020B0604020202020204" pitchFamily="34" charset="0"/>
                <a:cs typeface="Arial" panose="020B0604020202020204" pitchFamily="34" charset="0"/>
              </a:endParaRPr>
            </a:p>
          </p:txBody>
        </p:sp>
        <p:grpSp>
          <p:nvGrpSpPr>
            <p:cNvPr id="119" name="グループ化 118">
              <a:extLst>
                <a:ext uri="{FF2B5EF4-FFF2-40B4-BE49-F238E27FC236}">
                  <a16:creationId xmlns:a16="http://schemas.microsoft.com/office/drawing/2014/main" id="{939C3CE5-9CE8-D259-55BA-D036EF12B4AE}"/>
                </a:ext>
              </a:extLst>
            </p:cNvPr>
            <p:cNvGrpSpPr/>
            <p:nvPr/>
          </p:nvGrpSpPr>
          <p:grpSpPr>
            <a:xfrm>
              <a:off x="5872946" y="2915201"/>
              <a:ext cx="3104311" cy="215444"/>
              <a:chOff x="1997174" y="2990151"/>
              <a:chExt cx="3104311" cy="215444"/>
            </a:xfrm>
          </p:grpSpPr>
          <p:cxnSp>
            <p:nvCxnSpPr>
              <p:cNvPr id="120" name="直線コネクタ 119">
                <a:extLst>
                  <a:ext uri="{FF2B5EF4-FFF2-40B4-BE49-F238E27FC236}">
                    <a16:creationId xmlns:a16="http://schemas.microsoft.com/office/drawing/2014/main" id="{78F1A997-7498-C3AD-6E70-B685F16388E1}"/>
                  </a:ext>
                </a:extLst>
              </p:cNvPr>
              <p:cNvCxnSpPr/>
              <p:nvPr/>
            </p:nvCxnSpPr>
            <p:spPr>
              <a:xfrm>
                <a:off x="1997174" y="318110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5BEAB65A-E668-1A3A-41B0-2AA106728C06}"/>
                  </a:ext>
                </a:extLst>
              </p:cNvPr>
              <p:cNvCxnSpPr/>
              <p:nvPr/>
            </p:nvCxnSpPr>
            <p:spPr>
              <a:xfrm>
                <a:off x="3003945" y="318110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50F5C3E2-34D7-2D56-7DE0-FCFCF8D02884}"/>
                  </a:ext>
                </a:extLst>
              </p:cNvPr>
              <p:cNvCxnSpPr/>
              <p:nvPr/>
            </p:nvCxnSpPr>
            <p:spPr>
              <a:xfrm>
                <a:off x="4046781" y="318110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テキスト ボックス 122">
                <a:extLst>
                  <a:ext uri="{FF2B5EF4-FFF2-40B4-BE49-F238E27FC236}">
                    <a16:creationId xmlns:a16="http://schemas.microsoft.com/office/drawing/2014/main" id="{9DE21F19-6E64-4CF2-6F67-0D7DF3DC935A}"/>
                  </a:ext>
                </a:extLst>
              </p:cNvPr>
              <p:cNvSpPr txBox="1"/>
              <p:nvPr/>
            </p:nvSpPr>
            <p:spPr>
              <a:xfrm>
                <a:off x="1997174" y="2990151"/>
                <a:ext cx="880369"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without antigen</a:t>
                </a:r>
                <a:endParaRPr kumimoji="1" lang="ja-JP" altLang="en-US" sz="800" baseline="300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C6D112AF-96ED-3BEE-6102-7BA102AAB0F4}"/>
                  </a:ext>
                </a:extLst>
              </p:cNvPr>
              <p:cNvSpPr txBox="1"/>
              <p:nvPr/>
            </p:nvSpPr>
            <p:spPr>
              <a:xfrm>
                <a:off x="3086745" y="2990151"/>
                <a:ext cx="736099"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with antigen</a:t>
                </a:r>
                <a:endParaRPr kumimoji="1" lang="ja-JP" altLang="en-US" sz="800" baseline="300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BFB2C1EB-E785-0CC1-69C5-82FB16B7C9D4}"/>
                  </a:ext>
                </a:extLst>
              </p:cNvPr>
              <p:cNvSpPr txBox="1"/>
              <p:nvPr/>
            </p:nvSpPr>
            <p:spPr>
              <a:xfrm>
                <a:off x="3926163" y="2990151"/>
                <a:ext cx="1175322"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Over rayed histogram</a:t>
                </a:r>
                <a:endParaRPr kumimoji="1" lang="ja-JP" altLang="en-US" sz="800" baseline="30000" dirty="0">
                  <a:latin typeface="Arial" panose="020B0604020202020204" pitchFamily="34" charset="0"/>
                  <a:cs typeface="Arial" panose="020B0604020202020204" pitchFamily="34" charset="0"/>
                </a:endParaRPr>
              </a:p>
            </p:txBody>
          </p:sp>
        </p:grpSp>
        <p:grpSp>
          <p:nvGrpSpPr>
            <p:cNvPr id="161" name="グループ化 160">
              <a:extLst>
                <a:ext uri="{FF2B5EF4-FFF2-40B4-BE49-F238E27FC236}">
                  <a16:creationId xmlns:a16="http://schemas.microsoft.com/office/drawing/2014/main" id="{A8320889-64F3-AB38-618B-8D6F147AE8E7}"/>
                </a:ext>
              </a:extLst>
            </p:cNvPr>
            <p:cNvGrpSpPr/>
            <p:nvPr/>
          </p:nvGrpSpPr>
          <p:grpSpPr>
            <a:xfrm>
              <a:off x="5169360" y="3119880"/>
              <a:ext cx="122175" cy="7773953"/>
              <a:chOff x="4910728" y="3194830"/>
              <a:chExt cx="122175" cy="7773953"/>
            </a:xfrm>
          </p:grpSpPr>
          <p:sp>
            <p:nvSpPr>
              <p:cNvPr id="132" name="正方形/長方形 131">
                <a:extLst>
                  <a:ext uri="{FF2B5EF4-FFF2-40B4-BE49-F238E27FC236}">
                    <a16:creationId xmlns:a16="http://schemas.microsoft.com/office/drawing/2014/main" id="{EB068965-50D8-113C-434D-6F369C583727}"/>
                  </a:ext>
                </a:extLst>
              </p:cNvPr>
              <p:cNvSpPr/>
              <p:nvPr/>
            </p:nvSpPr>
            <p:spPr>
              <a:xfrm>
                <a:off x="4910728" y="3194830"/>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79A7AB8B-797D-3B93-1CB8-CE5039DD2EC2}"/>
                  </a:ext>
                </a:extLst>
              </p:cNvPr>
              <p:cNvSpPr/>
              <p:nvPr/>
            </p:nvSpPr>
            <p:spPr>
              <a:xfrm>
                <a:off x="4910728" y="4236475"/>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a:extLst>
                  <a:ext uri="{FF2B5EF4-FFF2-40B4-BE49-F238E27FC236}">
                    <a16:creationId xmlns:a16="http://schemas.microsoft.com/office/drawing/2014/main" id="{854D8DEE-0874-DDCC-3FD4-5DAB2D5F58BE}"/>
                  </a:ext>
                </a:extLst>
              </p:cNvPr>
              <p:cNvSpPr/>
              <p:nvPr/>
            </p:nvSpPr>
            <p:spPr>
              <a:xfrm>
                <a:off x="4910728" y="5188342"/>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a:extLst>
                  <a:ext uri="{FF2B5EF4-FFF2-40B4-BE49-F238E27FC236}">
                    <a16:creationId xmlns:a16="http://schemas.microsoft.com/office/drawing/2014/main" id="{2ADDD9F3-64C5-ABAA-8E74-CF6431B13C62}"/>
                  </a:ext>
                </a:extLst>
              </p:cNvPr>
              <p:cNvSpPr/>
              <p:nvPr/>
            </p:nvSpPr>
            <p:spPr>
              <a:xfrm>
                <a:off x="4910728" y="6229987"/>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4">
                <a:extLst>
                  <a:ext uri="{FF2B5EF4-FFF2-40B4-BE49-F238E27FC236}">
                    <a16:creationId xmlns:a16="http://schemas.microsoft.com/office/drawing/2014/main" id="{AD8906F1-5281-9F2C-6E46-C4ABC67A69BD}"/>
                  </a:ext>
                </a:extLst>
              </p:cNvPr>
              <p:cNvSpPr/>
              <p:nvPr/>
            </p:nvSpPr>
            <p:spPr>
              <a:xfrm>
                <a:off x="4910728" y="7341029"/>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正方形/長方形 147">
                <a:extLst>
                  <a:ext uri="{FF2B5EF4-FFF2-40B4-BE49-F238E27FC236}">
                    <a16:creationId xmlns:a16="http://schemas.microsoft.com/office/drawing/2014/main" id="{5315327B-0ECF-8A7E-DCE5-8682281FD779}"/>
                  </a:ext>
                </a:extLst>
              </p:cNvPr>
              <p:cNvSpPr/>
              <p:nvPr/>
            </p:nvSpPr>
            <p:spPr>
              <a:xfrm>
                <a:off x="4910728" y="8382674"/>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正方形/長方形 150">
                <a:extLst>
                  <a:ext uri="{FF2B5EF4-FFF2-40B4-BE49-F238E27FC236}">
                    <a16:creationId xmlns:a16="http://schemas.microsoft.com/office/drawing/2014/main" id="{4A1C6F73-40C0-5C98-47F4-A5B7A46D48D0}"/>
                  </a:ext>
                </a:extLst>
              </p:cNvPr>
              <p:cNvSpPr/>
              <p:nvPr/>
            </p:nvSpPr>
            <p:spPr>
              <a:xfrm>
                <a:off x="4910728" y="9334541"/>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正方形/長方形 153">
                <a:extLst>
                  <a:ext uri="{FF2B5EF4-FFF2-40B4-BE49-F238E27FC236}">
                    <a16:creationId xmlns:a16="http://schemas.microsoft.com/office/drawing/2014/main" id="{AFBF2EA7-8B5F-75A3-7A54-9625B259AA64}"/>
                  </a:ext>
                </a:extLst>
              </p:cNvPr>
              <p:cNvSpPr/>
              <p:nvPr/>
            </p:nvSpPr>
            <p:spPr>
              <a:xfrm>
                <a:off x="4910728" y="10376186"/>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2" name="グループ化 161">
              <a:extLst>
                <a:ext uri="{FF2B5EF4-FFF2-40B4-BE49-F238E27FC236}">
                  <a16:creationId xmlns:a16="http://schemas.microsoft.com/office/drawing/2014/main" id="{7C7D53CC-77AD-D966-F9EB-0AA64969487A}"/>
                </a:ext>
              </a:extLst>
            </p:cNvPr>
            <p:cNvGrpSpPr/>
            <p:nvPr/>
          </p:nvGrpSpPr>
          <p:grpSpPr>
            <a:xfrm>
              <a:off x="8844062" y="3119880"/>
              <a:ext cx="122175" cy="7773953"/>
              <a:chOff x="8266586" y="3194830"/>
              <a:chExt cx="122175" cy="7773953"/>
            </a:xfrm>
          </p:grpSpPr>
          <p:sp>
            <p:nvSpPr>
              <p:cNvPr id="133" name="正方形/長方形 132">
                <a:extLst>
                  <a:ext uri="{FF2B5EF4-FFF2-40B4-BE49-F238E27FC236}">
                    <a16:creationId xmlns:a16="http://schemas.microsoft.com/office/drawing/2014/main" id="{507242FB-BA54-324C-CED7-2E5658E44D0F}"/>
                  </a:ext>
                </a:extLst>
              </p:cNvPr>
              <p:cNvSpPr/>
              <p:nvPr/>
            </p:nvSpPr>
            <p:spPr>
              <a:xfrm>
                <a:off x="8266586" y="3194830"/>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C2049ABF-163C-71DB-2767-E7447EDD3405}"/>
                  </a:ext>
                </a:extLst>
              </p:cNvPr>
              <p:cNvSpPr/>
              <p:nvPr/>
            </p:nvSpPr>
            <p:spPr>
              <a:xfrm>
                <a:off x="8266586" y="4236475"/>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a:extLst>
                  <a:ext uri="{FF2B5EF4-FFF2-40B4-BE49-F238E27FC236}">
                    <a16:creationId xmlns:a16="http://schemas.microsoft.com/office/drawing/2014/main" id="{D7D8D679-E3A6-014A-6282-2306C13CA0C5}"/>
                  </a:ext>
                </a:extLst>
              </p:cNvPr>
              <p:cNvSpPr/>
              <p:nvPr/>
            </p:nvSpPr>
            <p:spPr>
              <a:xfrm>
                <a:off x="8266586" y="5188342"/>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正方形/長方形 142">
                <a:extLst>
                  <a:ext uri="{FF2B5EF4-FFF2-40B4-BE49-F238E27FC236}">
                    <a16:creationId xmlns:a16="http://schemas.microsoft.com/office/drawing/2014/main" id="{27F861D7-3197-D8C5-2303-F7F203B659B9}"/>
                  </a:ext>
                </a:extLst>
              </p:cNvPr>
              <p:cNvSpPr/>
              <p:nvPr/>
            </p:nvSpPr>
            <p:spPr>
              <a:xfrm>
                <a:off x="8266586" y="6229987"/>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正方形/長方形 145">
                <a:extLst>
                  <a:ext uri="{FF2B5EF4-FFF2-40B4-BE49-F238E27FC236}">
                    <a16:creationId xmlns:a16="http://schemas.microsoft.com/office/drawing/2014/main" id="{22168284-B6DD-62CB-07D0-C682C3F83E16}"/>
                  </a:ext>
                </a:extLst>
              </p:cNvPr>
              <p:cNvSpPr/>
              <p:nvPr/>
            </p:nvSpPr>
            <p:spPr>
              <a:xfrm>
                <a:off x="8266586" y="7341029"/>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8">
                <a:extLst>
                  <a:ext uri="{FF2B5EF4-FFF2-40B4-BE49-F238E27FC236}">
                    <a16:creationId xmlns:a16="http://schemas.microsoft.com/office/drawing/2014/main" id="{BF41A30D-E85B-A79B-9B39-5412B43B9A37}"/>
                  </a:ext>
                </a:extLst>
              </p:cNvPr>
              <p:cNvSpPr/>
              <p:nvPr/>
            </p:nvSpPr>
            <p:spPr>
              <a:xfrm>
                <a:off x="8266586" y="8360189"/>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正方形/長方形 151">
                <a:extLst>
                  <a:ext uri="{FF2B5EF4-FFF2-40B4-BE49-F238E27FC236}">
                    <a16:creationId xmlns:a16="http://schemas.microsoft.com/office/drawing/2014/main" id="{981D291B-13D2-8F79-69C0-B73C18151779}"/>
                  </a:ext>
                </a:extLst>
              </p:cNvPr>
              <p:cNvSpPr/>
              <p:nvPr/>
            </p:nvSpPr>
            <p:spPr>
              <a:xfrm>
                <a:off x="8266586" y="9334541"/>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54">
                <a:extLst>
                  <a:ext uri="{FF2B5EF4-FFF2-40B4-BE49-F238E27FC236}">
                    <a16:creationId xmlns:a16="http://schemas.microsoft.com/office/drawing/2014/main" id="{9EB992B7-30CE-A389-9896-61FC1FDBB0AC}"/>
                  </a:ext>
                </a:extLst>
              </p:cNvPr>
              <p:cNvSpPr/>
              <p:nvPr/>
            </p:nvSpPr>
            <p:spPr>
              <a:xfrm>
                <a:off x="8266586" y="10376186"/>
                <a:ext cx="122175" cy="592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テキスト ボックス 25">
              <a:extLst>
                <a:ext uri="{FF2B5EF4-FFF2-40B4-BE49-F238E27FC236}">
                  <a16:creationId xmlns:a16="http://schemas.microsoft.com/office/drawing/2014/main" id="{FACFAACE-0899-3434-6A48-1AA4785903BB}"/>
                </a:ext>
              </a:extLst>
            </p:cNvPr>
            <p:cNvSpPr txBox="1"/>
            <p:nvPr/>
          </p:nvSpPr>
          <p:spPr>
            <a:xfrm rot="16200000">
              <a:off x="1506577" y="3443148"/>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hZAK3C060</a:t>
              </a:r>
              <a:r>
                <a:rPr kumimoji="1" lang="ja-JP" altLang="en-US" sz="800" b="1" dirty="0">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CCBD794B-7496-0698-B4D1-DAF4C4F2A4DD}"/>
                </a:ext>
              </a:extLst>
            </p:cNvPr>
            <p:cNvSpPr txBox="1"/>
            <p:nvPr/>
          </p:nvSpPr>
          <p:spPr>
            <a:xfrm rot="16200000">
              <a:off x="1506578" y="4468665"/>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hZAK3C101</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13169682-A958-F48E-7EB7-DDFDCC77BDB9}"/>
                </a:ext>
              </a:extLst>
            </p:cNvPr>
            <p:cNvSpPr txBox="1"/>
            <p:nvPr/>
          </p:nvSpPr>
          <p:spPr>
            <a:xfrm rot="16200000">
              <a:off x="1506578" y="5494182"/>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hZAK3C163</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B89EA588-9070-4A3F-D419-6ADA3A60BB6D}"/>
                </a:ext>
              </a:extLst>
            </p:cNvPr>
            <p:cNvSpPr txBox="1"/>
            <p:nvPr/>
          </p:nvSpPr>
          <p:spPr>
            <a:xfrm rot="16200000">
              <a:off x="1506578" y="6519699"/>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hZAK3C293</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3" name="テキスト ボックス 162">
              <a:extLst>
                <a:ext uri="{FF2B5EF4-FFF2-40B4-BE49-F238E27FC236}">
                  <a16:creationId xmlns:a16="http://schemas.microsoft.com/office/drawing/2014/main" id="{C3E2F2CC-2195-FB5D-1624-7ED8C959D7A4}"/>
                </a:ext>
              </a:extLst>
            </p:cNvPr>
            <p:cNvSpPr txBox="1"/>
            <p:nvPr/>
          </p:nvSpPr>
          <p:spPr>
            <a:xfrm rot="16200000">
              <a:off x="1506577" y="7545216"/>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hZAK2C005</a:t>
              </a:r>
              <a:r>
                <a:rPr kumimoji="1" lang="ja-JP" altLang="en-US" sz="800" b="1" dirty="0">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4" name="テキスト ボックス 163">
              <a:extLst>
                <a:ext uri="{FF2B5EF4-FFF2-40B4-BE49-F238E27FC236}">
                  <a16:creationId xmlns:a16="http://schemas.microsoft.com/office/drawing/2014/main" id="{864D03AC-6BD6-AC7A-0D91-EE2415B78A51}"/>
                </a:ext>
              </a:extLst>
            </p:cNvPr>
            <p:cNvSpPr txBox="1"/>
            <p:nvPr/>
          </p:nvSpPr>
          <p:spPr>
            <a:xfrm rot="16200000">
              <a:off x="1506579" y="8570733"/>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hZAK3C166</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5" name="テキスト ボックス 164">
              <a:extLst>
                <a:ext uri="{FF2B5EF4-FFF2-40B4-BE49-F238E27FC236}">
                  <a16:creationId xmlns:a16="http://schemas.microsoft.com/office/drawing/2014/main" id="{52358643-6052-F580-7356-AAB67171F4F6}"/>
                </a:ext>
              </a:extLst>
            </p:cNvPr>
            <p:cNvSpPr txBox="1"/>
            <p:nvPr/>
          </p:nvSpPr>
          <p:spPr>
            <a:xfrm rot="16200000">
              <a:off x="1506578" y="9596250"/>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hZAK3C138</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6" name="テキスト ボックス 165">
              <a:extLst>
                <a:ext uri="{FF2B5EF4-FFF2-40B4-BE49-F238E27FC236}">
                  <a16:creationId xmlns:a16="http://schemas.microsoft.com/office/drawing/2014/main" id="{4F6BCD2B-019B-5014-BBD7-307624FF4268}"/>
                </a:ext>
              </a:extLst>
            </p:cNvPr>
            <p:cNvSpPr txBox="1"/>
            <p:nvPr/>
          </p:nvSpPr>
          <p:spPr>
            <a:xfrm rot="16200000">
              <a:off x="1506578" y="10621764"/>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hZAK3C232</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7" name="テキスト ボックス 166">
              <a:extLst>
                <a:ext uri="{FF2B5EF4-FFF2-40B4-BE49-F238E27FC236}">
                  <a16:creationId xmlns:a16="http://schemas.microsoft.com/office/drawing/2014/main" id="{182FDEFD-B031-C84C-EBE5-8C68CBC07737}"/>
                </a:ext>
              </a:extLst>
            </p:cNvPr>
            <p:cNvSpPr txBox="1"/>
            <p:nvPr/>
          </p:nvSpPr>
          <p:spPr>
            <a:xfrm rot="16200000">
              <a:off x="5224881" y="7545216"/>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hZAK3C085</a:t>
              </a:r>
              <a:r>
                <a:rPr kumimoji="1" lang="ja-JP" altLang="en-US" sz="800" b="1" dirty="0">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8" name="テキスト ボックス 167">
              <a:extLst>
                <a:ext uri="{FF2B5EF4-FFF2-40B4-BE49-F238E27FC236}">
                  <a16:creationId xmlns:a16="http://schemas.microsoft.com/office/drawing/2014/main" id="{F426176E-F26A-C346-0E07-DE5E7F761BA0}"/>
                </a:ext>
              </a:extLst>
            </p:cNvPr>
            <p:cNvSpPr txBox="1"/>
            <p:nvPr/>
          </p:nvSpPr>
          <p:spPr>
            <a:xfrm rot="16200000">
              <a:off x="5224881" y="8570733"/>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hZAK3C250</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69" name="テキスト ボックス 168">
              <a:extLst>
                <a:ext uri="{FF2B5EF4-FFF2-40B4-BE49-F238E27FC236}">
                  <a16:creationId xmlns:a16="http://schemas.microsoft.com/office/drawing/2014/main" id="{82F86F2A-5F4D-7810-A834-74F79838D3D6}"/>
                </a:ext>
              </a:extLst>
            </p:cNvPr>
            <p:cNvSpPr txBox="1"/>
            <p:nvPr/>
          </p:nvSpPr>
          <p:spPr>
            <a:xfrm rot="16200000">
              <a:off x="5224881" y="9596250"/>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hZAK3C248</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IgG3</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sp>
          <p:nvSpPr>
            <p:cNvPr id="170" name="テキスト ボックス 169">
              <a:extLst>
                <a:ext uri="{FF2B5EF4-FFF2-40B4-BE49-F238E27FC236}">
                  <a16:creationId xmlns:a16="http://schemas.microsoft.com/office/drawing/2014/main" id="{7D373093-E380-06AB-4EE5-642C58EF1FAC}"/>
                </a:ext>
              </a:extLst>
            </p:cNvPr>
            <p:cNvSpPr txBox="1"/>
            <p:nvPr/>
          </p:nvSpPr>
          <p:spPr>
            <a:xfrm rot="16200000">
              <a:off x="5224882" y="10621764"/>
              <a:ext cx="1087157" cy="215444"/>
            </a:xfrm>
            <a:prstGeom prst="rect">
              <a:avLst/>
            </a:prstGeom>
            <a:noFill/>
          </p:spPr>
          <p:txBody>
            <a:bodyPr wrap="none" rtlCol="0">
              <a:spAutoFit/>
            </a:bodyPr>
            <a:lstStyle/>
            <a:p>
              <a:r>
                <a:rPr kumimoji="1" lang="en-US" altLang="ja-JP" sz="800" b="1" dirty="0" err="1">
                  <a:latin typeface="Arial" panose="020B0604020202020204" pitchFamily="34" charset="0"/>
                  <a:cs typeface="Arial" panose="020B0604020202020204" pitchFamily="34" charset="0"/>
                </a:rPr>
                <a:t>hZAK2C018</a:t>
              </a:r>
              <a:r>
                <a:rPr kumimoji="1" lang="en-US" altLang="ja-JP" sz="800" b="1" dirty="0">
                  <a:latin typeface="Arial" panose="020B0604020202020204" pitchFamily="34" charset="0"/>
                  <a:cs typeface="Arial" panose="020B0604020202020204" pitchFamily="34" charset="0"/>
                </a:rPr>
                <a:t> (</a:t>
              </a:r>
              <a:r>
                <a:rPr kumimoji="1" lang="en-US" altLang="ja-JP" sz="800" b="1" dirty="0" err="1">
                  <a:latin typeface="Arial" panose="020B0604020202020204" pitchFamily="34" charset="0"/>
                  <a:cs typeface="Arial" panose="020B0604020202020204" pitchFamily="34" charset="0"/>
                </a:rPr>
                <a:t>IgG1</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cxnSp>
          <p:nvCxnSpPr>
            <p:cNvPr id="172" name="直線コネクタ 171">
              <a:extLst>
                <a:ext uri="{FF2B5EF4-FFF2-40B4-BE49-F238E27FC236}">
                  <a16:creationId xmlns:a16="http://schemas.microsoft.com/office/drawing/2014/main" id="{19D4E814-A3BD-C399-B11A-FC8DFD57B9FD}"/>
                </a:ext>
              </a:extLst>
            </p:cNvPr>
            <p:cNvCxnSpPr/>
            <p:nvPr/>
          </p:nvCxnSpPr>
          <p:spPr>
            <a:xfrm>
              <a:off x="9293387" y="3106158"/>
              <a:ext cx="901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テキスト ボックス 172">
              <a:extLst>
                <a:ext uri="{FF2B5EF4-FFF2-40B4-BE49-F238E27FC236}">
                  <a16:creationId xmlns:a16="http://schemas.microsoft.com/office/drawing/2014/main" id="{3F5625B8-0C66-E2CA-0C37-CC2347EFFDB1}"/>
                </a:ext>
              </a:extLst>
            </p:cNvPr>
            <p:cNvSpPr txBox="1"/>
            <p:nvPr/>
          </p:nvSpPr>
          <p:spPr>
            <a:xfrm>
              <a:off x="9413881" y="2915201"/>
              <a:ext cx="649537" cy="215444"/>
            </a:xfrm>
            <a:prstGeom prst="rect">
              <a:avLst/>
            </a:prstGeom>
            <a:noFill/>
          </p:spPr>
          <p:txBody>
            <a:bodyPr wrap="none" rtlCol="0">
              <a:spAutoFit/>
            </a:bodyPr>
            <a:lstStyle/>
            <a:p>
              <a:pPr algn="ctr"/>
              <a:r>
                <a:rPr kumimoji="1" lang="en-US" altLang="ja-JP" sz="800" dirty="0">
                  <a:latin typeface="Arial" panose="020B0604020202020204" pitchFamily="34" charset="0"/>
                  <a:cs typeface="Arial" panose="020B0604020202020204" pitchFamily="34" charset="0"/>
                </a:rPr>
                <a:t>Unstained</a:t>
              </a:r>
              <a:endParaRPr kumimoji="1" lang="ja-JP" altLang="en-US" sz="800" dirty="0">
                <a:latin typeface="Arial" panose="020B0604020202020204" pitchFamily="34" charset="0"/>
                <a:cs typeface="Arial" panose="020B0604020202020204" pitchFamily="34" charset="0"/>
              </a:endParaRPr>
            </a:p>
          </p:txBody>
        </p:sp>
        <p:sp>
          <p:nvSpPr>
            <p:cNvPr id="174" name="テキスト ボックス 173">
              <a:extLst>
                <a:ext uri="{FF2B5EF4-FFF2-40B4-BE49-F238E27FC236}">
                  <a16:creationId xmlns:a16="http://schemas.microsoft.com/office/drawing/2014/main" id="{1354D0BC-0882-789F-71D9-1332AA8350E2}"/>
                </a:ext>
              </a:extLst>
            </p:cNvPr>
            <p:cNvSpPr txBox="1"/>
            <p:nvPr/>
          </p:nvSpPr>
          <p:spPr>
            <a:xfrm rot="16200000">
              <a:off x="8546004" y="3443148"/>
              <a:ext cx="1087157" cy="215444"/>
            </a:xfrm>
            <a:prstGeom prst="rect">
              <a:avLst/>
            </a:prstGeom>
            <a:noFill/>
          </p:spPr>
          <p:txBody>
            <a:bodyPr wrap="none" rtlCol="0">
              <a:spAutoFit/>
            </a:bodyPr>
            <a:lstStyle/>
            <a:p>
              <a:r>
                <a:rPr kumimoji="1" lang="en-US" altLang="ja-JP" sz="800" b="1" dirty="0">
                  <a:latin typeface="Arial" panose="020B0604020202020204" pitchFamily="34" charset="0"/>
                  <a:cs typeface="Arial" panose="020B0604020202020204" pitchFamily="34" charset="0"/>
                </a:rPr>
                <a:t>hZAK1C008</a:t>
              </a:r>
              <a:r>
                <a:rPr kumimoji="1" lang="ja-JP" altLang="en-US" sz="800" b="1">
                  <a:latin typeface="Arial" panose="020B0604020202020204" pitchFamily="34" charset="0"/>
                  <a:cs typeface="Arial" panose="020B0604020202020204" pitchFamily="34" charset="0"/>
                </a:rPr>
                <a:t> </a:t>
              </a:r>
              <a:r>
                <a:rPr kumimoji="1" lang="en-US" altLang="ja-JP" sz="800" b="1" dirty="0">
                  <a:latin typeface="Arial" panose="020B0604020202020204" pitchFamily="34" charset="0"/>
                  <a:cs typeface="Arial" panose="020B0604020202020204" pitchFamily="34" charset="0"/>
                </a:rPr>
                <a:t>(</a:t>
              </a:r>
              <a:r>
                <a:rPr kumimoji="1" lang="en-US" altLang="ja-JP" sz="800" b="1" dirty="0" err="1">
                  <a:latin typeface="Arial" panose="020B0604020202020204" pitchFamily="34" charset="0"/>
                  <a:cs typeface="Arial" panose="020B0604020202020204" pitchFamily="34" charset="0"/>
                </a:rPr>
                <a:t>IgG4</a:t>
              </a:r>
              <a:r>
                <a:rPr kumimoji="1" lang="en-US" altLang="ja-JP" sz="800" b="1" dirty="0">
                  <a:latin typeface="Arial" panose="020B0604020202020204" pitchFamily="34" charset="0"/>
                  <a:cs typeface="Arial" panose="020B0604020202020204" pitchFamily="34" charset="0"/>
                </a:rPr>
                <a:t>)</a:t>
              </a:r>
              <a:endParaRPr kumimoji="1" lang="ja-JP" altLang="en-US" sz="800" b="1" baseline="30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3269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429EF85-CA1F-58ED-9B56-9C48A9BD8C1F}"/>
              </a:ext>
            </a:extLst>
          </p:cNvPr>
          <p:cNvSpPr txBox="1"/>
          <p:nvPr/>
        </p:nvSpPr>
        <p:spPr>
          <a:xfrm>
            <a:off x="346153" y="8559800"/>
            <a:ext cx="8908894" cy="1200329"/>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2. Production of human IgG1-fused antigen for the immunization of TC-</a:t>
            </a:r>
            <a:r>
              <a:rPr lang="en-US" altLang="ja-JP" sz="1200" b="1" kern="100" dirty="0" err="1">
                <a:effectLst/>
                <a:latin typeface="Arial" panose="020B0604020202020204" pitchFamily="34" charset="0"/>
                <a:ea typeface="游明朝" panose="02020400000000000000" pitchFamily="18" charset="-128"/>
                <a:cs typeface="Times New Roman" panose="02020603050405020304" pitchFamily="18" charset="0"/>
              </a:rPr>
              <a:t>mAb</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 mice.</a:t>
            </a:r>
          </a:p>
          <a:p>
            <a:pPr algn="just"/>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a</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Sequence differences between human </a:t>
            </a:r>
            <a:r>
              <a:rPr lang="en-US" altLang="ja-JP" sz="1200" kern="100" dirty="0" err="1">
                <a:effectLst/>
                <a:latin typeface="Arial" panose="020B0604020202020204" pitchFamily="34" charset="0"/>
                <a:ea typeface="游明朝" panose="02020400000000000000" pitchFamily="18" charset="-128"/>
                <a:cs typeface="Times New Roman" panose="02020603050405020304" pitchFamily="18" charset="0"/>
              </a:rPr>
              <a:t>IgG1</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and mutated </a:t>
            </a:r>
            <a:r>
              <a:rPr lang="en-US" altLang="ja-JP" sz="1200" kern="100" dirty="0" err="1">
                <a:effectLst/>
                <a:latin typeface="Arial" panose="020B0604020202020204" pitchFamily="34" charset="0"/>
                <a:ea typeface="游明朝" panose="02020400000000000000" pitchFamily="18" charset="-128"/>
                <a:cs typeface="Times New Roman" panose="02020603050405020304" pitchFamily="18" charset="0"/>
              </a:rPr>
              <a:t>IgG1</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The amino acid sequence of human IgG1 (P01857) was obtained from the </a:t>
            </a:r>
            <a:r>
              <a:rPr lang="en-US" altLang="ja-JP" sz="1200" kern="100" dirty="0" err="1">
                <a:latin typeface="Arial" panose="020B0604020202020204" pitchFamily="34" charset="0"/>
                <a:ea typeface="游明朝" panose="02020400000000000000" pitchFamily="18" charset="-128"/>
                <a:cs typeface="Times New Roman" panose="02020603050405020304" pitchFamily="18" charset="0"/>
              </a:rPr>
              <a:t>UniProt</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 </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database (</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hlinkClick r:id="rId2"/>
              </a:rPr>
              <a:t>https://www.uniprot.org/</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as an immunoglobulin heavy constant gamma 1 sequence (</a:t>
            </a:r>
            <a:r>
              <a:rPr lang="en-US" altLang="ja-JP" sz="1200" i="1" kern="100" dirty="0">
                <a:effectLst/>
                <a:latin typeface="Arial" panose="020B0604020202020204" pitchFamily="34" charset="0"/>
                <a:ea typeface="游明朝" panose="02020400000000000000" pitchFamily="18" charset="-128"/>
                <a:cs typeface="Times New Roman" panose="02020603050405020304" pitchFamily="18" charset="0"/>
              </a:rPr>
              <a:t>Homo sapiens</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The amino acids highlighted in red represent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mutated residues. </a:t>
            </a:r>
            <a:r>
              <a:rPr lang="en-US" altLang="ja-JP" sz="1200" b="1" kern="100" dirty="0">
                <a:latin typeface="Arial" panose="020B0604020202020204" pitchFamily="34" charset="0"/>
                <a:ea typeface="游明朝" panose="02020400000000000000" pitchFamily="18" charset="-128"/>
                <a:cs typeface="Times New Roman" panose="02020603050405020304" pitchFamily="18" charset="0"/>
              </a:rPr>
              <a:t>(b)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Amino acid sequence of the hACE2-Fc fusion protein. The IL2 signal sequence (sky blue), hACE2 extracellular domain (red), linker (green), and mutated hIgG1 (blue) are indicated.</a:t>
            </a:r>
          </a:p>
        </p:txBody>
      </p:sp>
      <p:sp>
        <p:nvSpPr>
          <p:cNvPr id="2" name="テキスト ボックス 1">
            <a:extLst>
              <a:ext uri="{FF2B5EF4-FFF2-40B4-BE49-F238E27FC236}">
                <a16:creationId xmlns:a16="http://schemas.microsoft.com/office/drawing/2014/main" id="{C2385D58-1A02-8B90-BCA2-938D5336C1AA}"/>
              </a:ext>
            </a:extLst>
          </p:cNvPr>
          <p:cNvSpPr txBox="1"/>
          <p:nvPr/>
        </p:nvSpPr>
        <p:spPr>
          <a:xfrm>
            <a:off x="2049545" y="2629679"/>
            <a:ext cx="5937250" cy="2554545"/>
          </a:xfrm>
          <a:prstGeom prst="rect">
            <a:avLst/>
          </a:prstGeom>
          <a:noFill/>
        </p:spPr>
        <p:txBody>
          <a:bodyPr wrap="square">
            <a:spAutoFit/>
          </a:bodyPr>
          <a:lstStyle/>
          <a:p>
            <a:r>
              <a:rPr lang="en-US" altLang="ja-JP" sz="1000" dirty="0">
                <a:latin typeface="Courier New" panose="02070309020205020404" pitchFamily="49" charset="0"/>
                <a:cs typeface="Courier New" panose="02070309020205020404" pitchFamily="49" charset="0"/>
              </a:rPr>
              <a:t>Mutated </a:t>
            </a:r>
            <a:r>
              <a:rPr lang="en-US" altLang="ja-JP" sz="1000" dirty="0" err="1">
                <a:latin typeface="Courier New" panose="02070309020205020404" pitchFamily="49" charset="0"/>
                <a:cs typeface="Courier New" panose="02070309020205020404" pitchFamily="49" charset="0"/>
              </a:rPr>
              <a:t>hIgG1</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PKS</a:t>
            </a:r>
            <a:r>
              <a:rPr lang="en-US" altLang="ja-JP" sz="1000" b="1" dirty="0" err="1">
                <a:solidFill>
                  <a:srgbClr val="FF0000"/>
                </a:solidFill>
                <a:latin typeface="Courier New" panose="02070309020205020404" pitchFamily="49" charset="0"/>
                <a:cs typeface="Courier New" panose="02070309020205020404" pitchFamily="49" charset="0"/>
              </a:rPr>
              <a:t>C</a:t>
            </a:r>
            <a:r>
              <a:rPr lang="en-US" altLang="ja-JP" sz="1000" dirty="0" err="1">
                <a:latin typeface="Courier New" panose="02070309020205020404" pitchFamily="49" charset="0"/>
                <a:cs typeface="Courier New" panose="02070309020205020404" pitchFamily="49" charset="0"/>
              </a:rPr>
              <a:t>DKTHTCPPCPAPE</a:t>
            </a:r>
            <a:r>
              <a:rPr lang="en-US" altLang="ja-JP" sz="1000" b="1" dirty="0" err="1">
                <a:solidFill>
                  <a:srgbClr val="FF0000"/>
                </a:solidFill>
                <a:latin typeface="Courier New" panose="02070309020205020404" pitchFamily="49" charset="0"/>
                <a:cs typeface="Courier New" panose="02070309020205020404" pitchFamily="49" charset="0"/>
              </a:rPr>
              <a:t>LL</a:t>
            </a:r>
            <a:r>
              <a:rPr lang="en-US" altLang="ja-JP" sz="1000" dirty="0" err="1">
                <a:latin typeface="Courier New" panose="02070309020205020404" pitchFamily="49" charset="0"/>
                <a:cs typeface="Courier New" panose="02070309020205020404" pitchFamily="49" charset="0"/>
              </a:rPr>
              <a:t>G</a:t>
            </a:r>
            <a:r>
              <a:rPr lang="en-US" altLang="ja-JP" sz="1000" b="1" dirty="0" err="1">
                <a:solidFill>
                  <a:srgbClr val="FF0000"/>
                </a:solidFill>
                <a:latin typeface="Courier New" panose="02070309020205020404" pitchFamily="49" charset="0"/>
                <a:cs typeface="Courier New" panose="02070309020205020404" pitchFamily="49" charset="0"/>
              </a:rPr>
              <a:t>G</a:t>
            </a:r>
            <a:r>
              <a:rPr lang="en-US" altLang="ja-JP" sz="1000" dirty="0" err="1">
                <a:latin typeface="Courier New" panose="02070309020205020404" pitchFamily="49" charset="0"/>
                <a:cs typeface="Courier New" panose="02070309020205020404" pitchFamily="49" charset="0"/>
              </a:rPr>
              <a:t>PSVFLFPPKPKDTLMISRTPEVTCVVVDVSHEDPEVKFN</a:t>
            </a:r>
            <a:endParaRPr lang="ja-JP" altLang="en-US" sz="1000" dirty="0">
              <a:latin typeface="Courier New" panose="02070309020205020404" pitchFamily="49" charset="0"/>
              <a:cs typeface="Courier New" panose="02070309020205020404" pitchFamily="49" charset="0"/>
            </a:endParaRPr>
          </a:p>
          <a:p>
            <a:r>
              <a:rPr lang="ja-JP" altLang="en-US" sz="1000" dirty="0">
                <a:latin typeface="Courier New" panose="02070309020205020404" pitchFamily="49" charset="0"/>
                <a:cs typeface="Courier New" panose="02070309020205020404" pitchFamily="49" charset="0"/>
              </a:rPr>
              <a:t>               </a:t>
            </a:r>
            <a:r>
              <a:rPr lang="en-US" altLang="ja-JP" sz="1000" dirty="0">
                <a:latin typeface="Courier New" panose="02070309020205020404" pitchFamily="49" charset="0"/>
                <a:cs typeface="Courier New" panose="02070309020205020404" pitchFamily="49" charset="0"/>
              </a:rPr>
              <a:t>|||.|||||||||||||  |.|||||||||||||||||||||||||||||||||||||||</a:t>
            </a:r>
          </a:p>
          <a:p>
            <a:r>
              <a:rPr lang="en-US" altLang="ja-JP" sz="1000" dirty="0" err="1">
                <a:latin typeface="Courier New" panose="02070309020205020404" pitchFamily="49" charset="0"/>
                <a:cs typeface="Courier New" panose="02070309020205020404" pitchFamily="49" charset="0"/>
              </a:rPr>
              <a:t>P01857</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PKSSDKTHTCPPCPAPEAEGAPSVFLFPPKPKDTLMISRTPEVTCVVVDVSHEDPEVKFN</a:t>
            </a:r>
            <a:endParaRPr lang="en-US" altLang="ja-JP" sz="1000" dirty="0">
              <a:latin typeface="Courier New" panose="02070309020205020404" pitchFamily="49" charset="0"/>
              <a:cs typeface="Courier New" panose="02070309020205020404" pitchFamily="49" charset="0"/>
            </a:endParaRPr>
          </a:p>
          <a:p>
            <a:endParaRPr lang="en-US" altLang="ja-JP" sz="1000" dirty="0">
              <a:latin typeface="Courier New" panose="02070309020205020404" pitchFamily="49" charset="0"/>
              <a:cs typeface="Courier New" panose="02070309020205020404" pitchFamily="49" charset="0"/>
            </a:endParaRPr>
          </a:p>
          <a:p>
            <a:r>
              <a:rPr lang="en-US" altLang="ja-JP" sz="1000" dirty="0">
                <a:latin typeface="Courier New" panose="02070309020205020404" pitchFamily="49" charset="0"/>
                <a:cs typeface="Courier New" panose="02070309020205020404" pitchFamily="49" charset="0"/>
              </a:rPr>
              <a:t>Mutated </a:t>
            </a:r>
            <a:r>
              <a:rPr lang="en-US" altLang="ja-JP" sz="1000" dirty="0" err="1">
                <a:latin typeface="Courier New" panose="02070309020205020404" pitchFamily="49" charset="0"/>
                <a:cs typeface="Courier New" panose="02070309020205020404" pitchFamily="49" charset="0"/>
              </a:rPr>
              <a:t>hIgG1</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WYVDGVEVHNAKTKPREEQYNSTYRVVSVLTVLHQDWLNGKEYKC</a:t>
            </a:r>
            <a:r>
              <a:rPr lang="en-US" altLang="ja-JP" sz="1000" b="1" dirty="0" err="1">
                <a:solidFill>
                  <a:srgbClr val="FF0000"/>
                </a:solidFill>
                <a:latin typeface="Courier New" panose="02070309020205020404" pitchFamily="49" charset="0"/>
                <a:cs typeface="Courier New" panose="02070309020205020404" pitchFamily="49" charset="0"/>
              </a:rPr>
              <a:t>K</a:t>
            </a:r>
            <a:r>
              <a:rPr lang="en-US" altLang="ja-JP" sz="1000" dirty="0" err="1">
                <a:latin typeface="Courier New" panose="02070309020205020404" pitchFamily="49" charset="0"/>
                <a:cs typeface="Courier New" panose="02070309020205020404" pitchFamily="49" charset="0"/>
              </a:rPr>
              <a:t>VSNKALPA</a:t>
            </a:r>
            <a:r>
              <a:rPr lang="en-US" altLang="ja-JP" sz="1000" b="1" dirty="0" err="1">
                <a:solidFill>
                  <a:srgbClr val="FF0000"/>
                </a:solidFill>
                <a:latin typeface="Courier New" panose="02070309020205020404" pitchFamily="49" charset="0"/>
                <a:cs typeface="Courier New" panose="02070309020205020404" pitchFamily="49" charset="0"/>
              </a:rPr>
              <a:t>P</a:t>
            </a:r>
            <a:r>
              <a:rPr lang="en-US" altLang="ja-JP" sz="1000" dirty="0" err="1">
                <a:latin typeface="Courier New" panose="02070309020205020404" pitchFamily="49" charset="0"/>
                <a:cs typeface="Courier New" panose="02070309020205020404" pitchFamily="49" charset="0"/>
              </a:rPr>
              <a:t>IEKTI</a:t>
            </a:r>
            <a:endParaRPr lang="ja-JP" altLang="en-US" sz="1000" dirty="0">
              <a:latin typeface="Courier New" panose="02070309020205020404" pitchFamily="49" charset="0"/>
              <a:cs typeface="Courier New" panose="02070309020205020404" pitchFamily="49" charset="0"/>
            </a:endParaRPr>
          </a:p>
          <a:p>
            <a:r>
              <a:rPr lang="ja-JP" altLang="en-US" sz="1000" dirty="0">
                <a:latin typeface="Courier New" panose="02070309020205020404" pitchFamily="49" charset="0"/>
                <a:cs typeface="Courier New" panose="02070309020205020404" pitchFamily="49" charset="0"/>
              </a:rPr>
              <a:t>               </a:t>
            </a:r>
            <a:r>
              <a:rPr lang="en-US" altLang="ja-JP" sz="1000" dirty="0">
                <a:latin typeface="Courier New" panose="02070309020205020404" pitchFamily="49" charset="0"/>
                <a:cs typeface="Courier New" panose="02070309020205020404" pitchFamily="49" charset="0"/>
              </a:rPr>
              <a:t>||||||||||||||||||||||||||||||||||||||||||||| ||||||||.|||||</a:t>
            </a:r>
            <a:endParaRPr lang="ja-JP" altLang="en-US" sz="1000" dirty="0">
              <a:latin typeface="Courier New" panose="02070309020205020404" pitchFamily="49" charset="0"/>
              <a:cs typeface="Courier New" panose="02070309020205020404" pitchFamily="49" charset="0"/>
            </a:endParaRPr>
          </a:p>
          <a:p>
            <a:r>
              <a:rPr lang="en-US" altLang="ja-JP" sz="1000" dirty="0" err="1">
                <a:latin typeface="Courier New" panose="02070309020205020404" pitchFamily="49" charset="0"/>
                <a:cs typeface="Courier New" panose="02070309020205020404" pitchFamily="49" charset="0"/>
              </a:rPr>
              <a:t>P01857</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WYVDGVEVHNAKTKPREEQYNSTYRVVSVLTVLHQDWLNGKEYKCAVSNKALPASIEKTI</a:t>
            </a:r>
            <a:endParaRPr lang="ja-JP" altLang="en-US" sz="1000" dirty="0">
              <a:latin typeface="Courier New" panose="02070309020205020404" pitchFamily="49" charset="0"/>
              <a:cs typeface="Courier New" panose="02070309020205020404" pitchFamily="49" charset="0"/>
            </a:endParaRPr>
          </a:p>
          <a:p>
            <a:endParaRPr lang="ja-JP" altLang="en-US" sz="1000" dirty="0">
              <a:latin typeface="Courier New" panose="02070309020205020404" pitchFamily="49" charset="0"/>
              <a:cs typeface="Courier New" panose="02070309020205020404" pitchFamily="49" charset="0"/>
            </a:endParaRPr>
          </a:p>
          <a:p>
            <a:r>
              <a:rPr lang="en-US" altLang="ja-JP" sz="1000" dirty="0">
                <a:latin typeface="Courier New" panose="02070309020205020404" pitchFamily="49" charset="0"/>
                <a:cs typeface="Courier New" panose="02070309020205020404" pitchFamily="49" charset="0"/>
              </a:rPr>
              <a:t>Mutated </a:t>
            </a:r>
            <a:r>
              <a:rPr lang="en-US" altLang="ja-JP" sz="1000" dirty="0" err="1">
                <a:latin typeface="Courier New" panose="02070309020205020404" pitchFamily="49" charset="0"/>
                <a:cs typeface="Courier New" panose="02070309020205020404" pitchFamily="49" charset="0"/>
              </a:rPr>
              <a:t>hIgG1</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SKAKGQPREPQVYTLPPSR</a:t>
            </a:r>
            <a:r>
              <a:rPr lang="en-US" altLang="ja-JP" sz="1000" b="1" dirty="0" err="1">
                <a:solidFill>
                  <a:srgbClr val="FF0000"/>
                </a:solidFill>
                <a:latin typeface="Courier New" panose="02070309020205020404" pitchFamily="49" charset="0"/>
                <a:cs typeface="Courier New" panose="02070309020205020404" pitchFamily="49" charset="0"/>
              </a:rPr>
              <a:t>D</a:t>
            </a:r>
            <a:r>
              <a:rPr lang="en-US" altLang="ja-JP" sz="1000" dirty="0" err="1">
                <a:latin typeface="Courier New" panose="02070309020205020404" pitchFamily="49" charset="0"/>
                <a:cs typeface="Courier New" panose="02070309020205020404" pitchFamily="49" charset="0"/>
              </a:rPr>
              <a:t>E</a:t>
            </a:r>
            <a:r>
              <a:rPr lang="en-US" altLang="ja-JP" sz="1000" b="1" dirty="0" err="1">
                <a:solidFill>
                  <a:srgbClr val="FF0000"/>
                </a:solidFill>
                <a:latin typeface="Courier New" panose="02070309020205020404" pitchFamily="49" charset="0"/>
                <a:cs typeface="Courier New" panose="02070309020205020404" pitchFamily="49" charset="0"/>
              </a:rPr>
              <a:t>L</a:t>
            </a:r>
            <a:r>
              <a:rPr lang="en-US" altLang="ja-JP" sz="1000" dirty="0" err="1">
                <a:latin typeface="Courier New" panose="02070309020205020404" pitchFamily="49" charset="0"/>
                <a:cs typeface="Courier New" panose="02070309020205020404" pitchFamily="49" charset="0"/>
              </a:rPr>
              <a:t>TKNQVSLTCLVKGFYPSDIAVEWESNGQPENNYKTTPP</a:t>
            </a:r>
            <a:endParaRPr lang="ja-JP" altLang="en-US" sz="1000" dirty="0">
              <a:latin typeface="Courier New" panose="02070309020205020404" pitchFamily="49" charset="0"/>
              <a:cs typeface="Courier New" panose="02070309020205020404" pitchFamily="49" charset="0"/>
            </a:endParaRPr>
          </a:p>
          <a:p>
            <a:r>
              <a:rPr lang="ja-JP" altLang="en-US" sz="1000" dirty="0">
                <a:latin typeface="Courier New" panose="02070309020205020404" pitchFamily="49" charset="0"/>
                <a:cs typeface="Courier New" panose="02070309020205020404" pitchFamily="49" charset="0"/>
              </a:rPr>
              <a:t>               </a:t>
            </a:r>
            <a:r>
              <a:rPr lang="en-US" altLang="ja-JP" sz="1000" dirty="0">
                <a:latin typeface="Courier New" panose="02070309020205020404" pitchFamily="49" charset="0"/>
                <a:cs typeface="Courier New" panose="02070309020205020404" pitchFamily="49" charset="0"/>
              </a:rPr>
              <a:t>|||||||||||||||||||.|.||||||||||||||||||||||||||||||||||||||</a:t>
            </a:r>
            <a:endParaRPr lang="ja-JP" altLang="en-US" sz="1000" dirty="0">
              <a:latin typeface="Courier New" panose="02070309020205020404" pitchFamily="49" charset="0"/>
              <a:cs typeface="Courier New" panose="02070309020205020404" pitchFamily="49" charset="0"/>
            </a:endParaRPr>
          </a:p>
          <a:p>
            <a:r>
              <a:rPr lang="en-US" altLang="ja-JP" sz="1000" dirty="0" err="1">
                <a:latin typeface="Courier New" panose="02070309020205020404" pitchFamily="49" charset="0"/>
                <a:cs typeface="Courier New" panose="02070309020205020404" pitchFamily="49" charset="0"/>
              </a:rPr>
              <a:t>P01857</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SKAKGQPREPQVYTLPPSREEMTKNQVSLTCLVKGFYPSDIAVEWESNGQPENNYKTTPP</a:t>
            </a:r>
            <a:endParaRPr lang="ja-JP" altLang="en-US" sz="1000" dirty="0">
              <a:latin typeface="Courier New" panose="02070309020205020404" pitchFamily="49" charset="0"/>
              <a:cs typeface="Courier New" panose="02070309020205020404" pitchFamily="49" charset="0"/>
            </a:endParaRPr>
          </a:p>
          <a:p>
            <a:endParaRPr lang="ja-JP" altLang="en-US" sz="1000" dirty="0">
              <a:latin typeface="Courier New" panose="02070309020205020404" pitchFamily="49" charset="0"/>
              <a:cs typeface="Courier New" panose="02070309020205020404" pitchFamily="49" charset="0"/>
            </a:endParaRPr>
          </a:p>
          <a:p>
            <a:r>
              <a:rPr lang="en-US" altLang="ja-JP" sz="1000" dirty="0">
                <a:latin typeface="Courier New" panose="02070309020205020404" pitchFamily="49" charset="0"/>
                <a:cs typeface="Courier New" panose="02070309020205020404" pitchFamily="49" charset="0"/>
              </a:rPr>
              <a:t>Mutated </a:t>
            </a:r>
            <a:r>
              <a:rPr lang="en-US" altLang="ja-JP" sz="1000" dirty="0" err="1">
                <a:latin typeface="Courier New" panose="02070309020205020404" pitchFamily="49" charset="0"/>
                <a:cs typeface="Courier New" panose="02070309020205020404" pitchFamily="49" charset="0"/>
              </a:rPr>
              <a:t>hIgG1</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VLDSDGSFFLYSKLTVDKSRWQQGNVFSCSVMHEALHNHYTQKSLSLSP</a:t>
            </a:r>
            <a:endParaRPr lang="ja-JP" altLang="en-US" sz="1000" dirty="0">
              <a:latin typeface="Courier New" panose="02070309020205020404" pitchFamily="49" charset="0"/>
              <a:cs typeface="Courier New" panose="02070309020205020404" pitchFamily="49" charset="0"/>
            </a:endParaRPr>
          </a:p>
          <a:p>
            <a:r>
              <a:rPr lang="ja-JP" altLang="en-US" sz="1000" dirty="0">
                <a:latin typeface="Courier New" panose="02070309020205020404" pitchFamily="49" charset="0"/>
                <a:cs typeface="Courier New" panose="02070309020205020404" pitchFamily="49" charset="0"/>
              </a:rPr>
              <a:t>               </a:t>
            </a:r>
            <a:r>
              <a:rPr lang="en-US" altLang="ja-JP" sz="1000" dirty="0">
                <a:latin typeface="Courier New" panose="02070309020205020404" pitchFamily="49" charset="0"/>
                <a:cs typeface="Courier New" panose="02070309020205020404" pitchFamily="49" charset="0"/>
              </a:rPr>
              <a:t>|||||||||||||||||||||||||||||||||||||||||||||||||</a:t>
            </a:r>
            <a:endParaRPr lang="ja-JP" altLang="en-US" sz="1000" dirty="0">
              <a:latin typeface="Courier New" panose="02070309020205020404" pitchFamily="49" charset="0"/>
              <a:cs typeface="Courier New" panose="02070309020205020404" pitchFamily="49" charset="0"/>
            </a:endParaRPr>
          </a:p>
          <a:p>
            <a:r>
              <a:rPr lang="en-US" altLang="ja-JP" sz="1000" dirty="0" err="1">
                <a:latin typeface="Courier New" panose="02070309020205020404" pitchFamily="49" charset="0"/>
                <a:cs typeface="Courier New" panose="02070309020205020404" pitchFamily="49" charset="0"/>
              </a:rPr>
              <a:t>P01857</a:t>
            </a:r>
            <a:r>
              <a:rPr lang="en-US" altLang="ja-JP" sz="1000" dirty="0">
                <a:latin typeface="Courier New" panose="02070309020205020404" pitchFamily="49" charset="0"/>
                <a:cs typeface="Courier New" panose="02070309020205020404" pitchFamily="49" charset="0"/>
              </a:rPr>
              <a:t>         </a:t>
            </a:r>
            <a:r>
              <a:rPr lang="en-US" altLang="ja-JP" sz="1000" dirty="0" err="1">
                <a:latin typeface="Courier New" panose="02070309020205020404" pitchFamily="49" charset="0"/>
                <a:cs typeface="Courier New" panose="02070309020205020404" pitchFamily="49" charset="0"/>
              </a:rPr>
              <a:t>VLDSDGSFFLYSKLTVDKSRWQQGNVFSCSVMHEALHNHYTQKSLSLSP</a:t>
            </a:r>
            <a:endParaRPr lang="ja-JP" altLang="en-US" sz="1000" dirty="0">
              <a:latin typeface="Courier New" panose="02070309020205020404" pitchFamily="49" charset="0"/>
              <a:cs typeface="Courier New" panose="02070309020205020404" pitchFamily="49" charset="0"/>
            </a:endParaRPr>
          </a:p>
          <a:p>
            <a:endParaRPr lang="ja-JP" altLang="en-US" sz="1000" dirty="0">
              <a:latin typeface="Courier New" panose="02070309020205020404" pitchFamily="49" charset="0"/>
              <a:cs typeface="Courier New" panose="02070309020205020404" pitchFamily="49" charset="0"/>
            </a:endParaRPr>
          </a:p>
        </p:txBody>
      </p:sp>
      <p:sp>
        <p:nvSpPr>
          <p:cNvPr id="4" name="テキスト ボックス 3">
            <a:extLst>
              <a:ext uri="{FF2B5EF4-FFF2-40B4-BE49-F238E27FC236}">
                <a16:creationId xmlns:a16="http://schemas.microsoft.com/office/drawing/2014/main" id="{98D8CB59-4D34-AC69-C9E8-DCAF192E7573}"/>
              </a:ext>
            </a:extLst>
          </p:cNvPr>
          <p:cNvSpPr txBox="1"/>
          <p:nvPr/>
        </p:nvSpPr>
        <p:spPr>
          <a:xfrm>
            <a:off x="1614405" y="2299479"/>
            <a:ext cx="284052" cy="307777"/>
          </a:xfrm>
          <a:prstGeom prst="rect">
            <a:avLst/>
          </a:prstGeom>
          <a:noFill/>
        </p:spPr>
        <p:txBody>
          <a:bodyPr wrap="none" rtlCol="0">
            <a:spAutoFit/>
          </a:bodyPr>
          <a:lstStyle/>
          <a:p>
            <a:r>
              <a:rPr kumimoji="1" lang="en-US" altLang="ja-JP" sz="1400" b="1" dirty="0">
                <a:latin typeface="Arial" panose="020B0604020202020204" pitchFamily="34" charset="0"/>
                <a:cs typeface="Arial" panose="020B0604020202020204" pitchFamily="34" charset="0"/>
              </a:rPr>
              <a:t>a</a:t>
            </a:r>
            <a:endParaRPr kumimoji="1" lang="ja-JP" altLang="en-US" sz="1400" b="1"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41E67EB2-6799-7154-BEC5-0713830E248B}"/>
              </a:ext>
            </a:extLst>
          </p:cNvPr>
          <p:cNvSpPr txBox="1"/>
          <p:nvPr/>
        </p:nvSpPr>
        <p:spPr>
          <a:xfrm>
            <a:off x="1614405" y="5446695"/>
            <a:ext cx="293670" cy="307777"/>
          </a:xfrm>
          <a:prstGeom prst="rect">
            <a:avLst/>
          </a:prstGeom>
          <a:noFill/>
        </p:spPr>
        <p:txBody>
          <a:bodyPr wrap="none" rtlCol="0">
            <a:spAutoFit/>
          </a:bodyPr>
          <a:lstStyle/>
          <a:p>
            <a:r>
              <a:rPr kumimoji="1" lang="en-US" altLang="ja-JP" sz="1400" b="1" dirty="0">
                <a:latin typeface="Arial" panose="020B0604020202020204" pitchFamily="34" charset="0"/>
                <a:cs typeface="Arial" panose="020B0604020202020204" pitchFamily="34" charset="0"/>
              </a:rPr>
              <a:t>b</a:t>
            </a:r>
            <a:endParaRPr kumimoji="1" lang="ja-JP" altLang="en-US" sz="1400" b="1"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C3AA0D56-0661-994F-2E9A-9EBEC587F7D0}"/>
              </a:ext>
            </a:extLst>
          </p:cNvPr>
          <p:cNvSpPr txBox="1"/>
          <p:nvPr/>
        </p:nvSpPr>
        <p:spPr>
          <a:xfrm>
            <a:off x="2049545" y="5665389"/>
            <a:ext cx="5937250" cy="2400657"/>
          </a:xfrm>
          <a:prstGeom prst="rect">
            <a:avLst/>
          </a:prstGeom>
          <a:noFill/>
        </p:spPr>
        <p:txBody>
          <a:bodyPr wrap="square">
            <a:spAutoFit/>
          </a:bodyPr>
          <a:lstStyle/>
          <a:p>
            <a:r>
              <a:rPr lang="en-US" altLang="ja-JP" sz="1000" kern="1200" dirty="0">
                <a:solidFill>
                  <a:srgbClr val="00B0F0"/>
                </a:solidFill>
                <a:effectLst/>
                <a:latin typeface="Arial" panose="020B0604020202020204" pitchFamily="34" charset="0"/>
                <a:ea typeface="游ゴシック" panose="020B0400000000000000" pitchFamily="50" charset="-128"/>
                <a:cs typeface="ＭＳ Ｐゴシック" panose="020B0600070205080204" pitchFamily="50" charset="-128"/>
              </a:rPr>
              <a:t>MYRMQLLSCIALSLALVTNS</a:t>
            </a:r>
            <a:r>
              <a:rPr lang="en-US" altLang="ja-JP" sz="1000" kern="1200" dirty="0">
                <a:solidFill>
                  <a:srgbClr val="FF0000"/>
                </a:solidFill>
                <a:effectLst/>
                <a:latin typeface="Arial" panose="020B0604020202020204" pitchFamily="34" charset="0"/>
                <a:ea typeface="游ゴシック" panose="020B0400000000000000" pitchFamily="50" charset="-128"/>
                <a:cs typeface="ＭＳ Ｐゴシック" panose="020B0600070205080204" pitchFamily="50" charset="-128"/>
              </a:rPr>
              <a:t>QSTIEEQAKTFLDKFNHEAEDLFYQSSLASWNYNTNITEENVQNMNNAGDKWSAFLKEQSTLAQMYPLQEIQNLTVKLQLQALQQNGSSVLSEDKSKRLNTILNTMSTIYSTGKVCNPDNPQECLLLEPGLNEIMANSLDYNERLWAWESWRSEVGKQLRPLYEEYVVLKNEMARANHYEDYGDYWRGDYEVNGVDGYDYSRGQLIEDVEHTFEEIKPLYEHLHAYVRAKLMNAYPSYISPIGCLPAHLLGDMWGRFWTNLYSLTVPFGQKPNIDVTDAMVDQAWDAQRIFKEAEKFFVSVGLPNMTQGFWENSMLTDPGNVQKAVCHPTAWDLGKGDFRILMCTKVTMDDFLTAHHEMGHIQYDMAYAAQPFLLRNGANEGFHEAVGEIMSLSAATPKHLKSIGLLSPDFQEDNETEINFLLKQALTIVGTLPFTYMLEKWRWMVFKGEIPKDQWMKKWWEMKREIVGVVEPVPHDETYCDPASLFHVSNDYSFIRYYTRTLYQFQFQEALCQAAKHEGPLHKCDISNSTEAGQKLFNMLRLGKSEPWTLALENVVGAKNMNVRPLLNYFEPLFTWLKDQNKNSFVGWSTDWSPYADQSIKVRISLKSALGDKAYEWNDNEMYLFRSSVAYAMRQYFLKVKNQMILFGEEDVRVANLKPRISFNFFVTAPKNVSDIIPRTEVEKAIRMSRSRINDAFRLNDNSLEFLGIQPTLGPPNQPPVS</a:t>
            </a:r>
            <a:r>
              <a:rPr lang="en-US" altLang="ja-JP" sz="1000" kern="1200" dirty="0">
                <a:solidFill>
                  <a:srgbClr val="00B050"/>
                </a:solidFill>
                <a:effectLst/>
                <a:latin typeface="Arial" panose="020B0604020202020204" pitchFamily="34" charset="0"/>
                <a:ea typeface="游ゴシック" panose="020B0400000000000000" pitchFamily="50" charset="-128"/>
                <a:cs typeface="ＭＳ Ｐゴシック" panose="020B0600070205080204" pitchFamily="50" charset="-128"/>
              </a:rPr>
              <a:t>GGGGS</a:t>
            </a:r>
            <a:r>
              <a:rPr lang="en-US" altLang="ja-JP" sz="1000" kern="1200" dirty="0">
                <a:solidFill>
                  <a:srgbClr val="0000FF"/>
                </a:solidFill>
                <a:effectLst/>
                <a:latin typeface="Arial" panose="020B0604020202020204" pitchFamily="34" charset="0"/>
                <a:ea typeface="游ゴシック" panose="020B0400000000000000" pitchFamily="50" charset="-128"/>
                <a:cs typeface="ＭＳ Ｐゴシック" panose="020B0600070205080204" pitchFamily="50" charset="-128"/>
              </a:rPr>
              <a:t>THTCPPCPAPEAAGGPSVFLFPPKPKDTLMISRTPEVTCVVVDVSHEDPEVKFNWYVDGVEVHNAKTKPREEQYNSTYRVVSVLTVLHQDWLNGKEYKCKVSNKALPAPIEKTISKAKGQPREPQVYTLPPSREEMTKNQVSLTCLVKGFYPSDIAVEWESNGQPENNYKTTPPVLDSDGSFFLYSKLTVDKSRWQQGNVFSCSVMHEALHNHYTQKSLSLSPGK</a:t>
            </a:r>
            <a:endParaRPr lang="ja-JP" altLang="ja-JP" sz="1000" dirty="0">
              <a:solidFill>
                <a:srgbClr val="0000FF"/>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A5D557FA-14B2-1F61-8598-96A78A0D37B8}"/>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2</a:t>
            </a:r>
            <a:endParaRPr kumimoji="1" lang="ja-JP" alt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829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3958DDCB-3E88-76B0-6CA0-405772EA6D98}"/>
              </a:ext>
            </a:extLst>
          </p:cNvPr>
          <p:cNvGrpSpPr/>
          <p:nvPr/>
        </p:nvGrpSpPr>
        <p:grpSpPr>
          <a:xfrm>
            <a:off x="2421670" y="3259246"/>
            <a:ext cx="4757860" cy="3141554"/>
            <a:chOff x="1262786" y="2056977"/>
            <a:chExt cx="4757860" cy="3141554"/>
          </a:xfrm>
        </p:grpSpPr>
        <p:sp>
          <p:nvSpPr>
            <p:cNvPr id="3" name="テキスト ボックス 2">
              <a:extLst>
                <a:ext uri="{FF2B5EF4-FFF2-40B4-BE49-F238E27FC236}">
                  <a16:creationId xmlns:a16="http://schemas.microsoft.com/office/drawing/2014/main" id="{141FB523-C963-46E3-1A8B-4AFE544F620E}"/>
                </a:ext>
              </a:extLst>
            </p:cNvPr>
            <p:cNvSpPr txBox="1"/>
            <p:nvPr/>
          </p:nvSpPr>
          <p:spPr>
            <a:xfrm>
              <a:off x="2928861" y="3416649"/>
              <a:ext cx="3091785" cy="1061829"/>
            </a:xfrm>
            <a:prstGeom prst="rect">
              <a:avLst/>
            </a:prstGeom>
            <a:noFill/>
          </p:spPr>
          <p:txBody>
            <a:bodyPr wrap="squar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sz="900" dirty="0">
                  <a:solidFill>
                    <a:schemeClr val="tx1"/>
                  </a:solidFill>
                </a:rPr>
                <a:t>M: Marker</a:t>
              </a:r>
            </a:p>
            <a:p>
              <a:pPr>
                <a:tabLst>
                  <a:tab pos="177800" algn="l"/>
                </a:tabLst>
              </a:pPr>
              <a:r>
                <a:rPr lang="en-US" altLang="ja-JP" sz="900" dirty="0">
                  <a:solidFill>
                    <a:schemeClr val="tx1"/>
                  </a:solidFill>
                </a:rPr>
                <a:t>1	: Purified, PEI-1, 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2	: Purified, PEI-2, 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3	: Purified, PEI-1, 2.5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4	: Purified, PEI-2, 2.5 </a:t>
              </a:r>
              <a:r>
                <a:rPr lang="el-GR" altLang="ja-JP" sz="900" dirty="0">
                  <a:solidFill>
                    <a:schemeClr val="tx1"/>
                  </a:solidFill>
                </a:rPr>
                <a:t>μ</a:t>
              </a:r>
              <a:r>
                <a:rPr lang="en-US" altLang="ja-JP" sz="900" dirty="0">
                  <a:solidFill>
                    <a:schemeClr val="tx1"/>
                  </a:solidFill>
                </a:rPr>
                <a:t>g</a:t>
              </a:r>
            </a:p>
            <a:p>
              <a:endParaRPr lang="en-US" altLang="ja-JP" sz="900" dirty="0">
                <a:solidFill>
                  <a:schemeClr val="tx1"/>
                </a:solidFill>
              </a:endParaRPr>
            </a:p>
            <a:p>
              <a:r>
                <a:rPr lang="en-US" altLang="ja-JP" sz="900" dirty="0">
                  <a:solidFill>
                    <a:schemeClr val="tx1"/>
                  </a:solidFill>
                </a:rPr>
                <a:t>Estimated molecular weight of hACE2-Fc:</a:t>
              </a:r>
              <a:r>
                <a:rPr lang="ja-JP" altLang="en-US" sz="900" dirty="0">
                  <a:solidFill>
                    <a:schemeClr val="tx1"/>
                  </a:solidFill>
                </a:rPr>
                <a:t> </a:t>
              </a:r>
              <a:r>
                <a:rPr lang="en-US" altLang="ja-JP" sz="900" dirty="0">
                  <a:solidFill>
                    <a:schemeClr val="tx1"/>
                  </a:solidFill>
                </a:rPr>
                <a:t>109.143</a:t>
              </a:r>
              <a:r>
                <a:rPr lang="ja-JP" altLang="en-US" sz="900" dirty="0">
                  <a:solidFill>
                    <a:schemeClr val="tx1"/>
                  </a:solidFill>
                </a:rPr>
                <a:t> </a:t>
              </a:r>
              <a:r>
                <a:rPr lang="en-US" altLang="ja-JP" sz="900" dirty="0" err="1">
                  <a:solidFill>
                    <a:schemeClr val="tx1"/>
                  </a:solidFill>
                </a:rPr>
                <a:t>kDa</a:t>
              </a:r>
              <a:endParaRPr lang="en-US" altLang="ja-JP" sz="900" dirty="0">
                <a:solidFill>
                  <a:schemeClr val="tx1"/>
                </a:solidFill>
              </a:endParaRPr>
            </a:p>
          </p:txBody>
        </p:sp>
        <p:pic>
          <p:nvPicPr>
            <p:cNvPr id="4" name="図 3" descr="男, 写真, 表示, テーブル が含まれている画像&#10;&#10;自動的に生成された説明">
              <a:extLst>
                <a:ext uri="{FF2B5EF4-FFF2-40B4-BE49-F238E27FC236}">
                  <a16:creationId xmlns:a16="http://schemas.microsoft.com/office/drawing/2014/main" id="{347503E4-625D-45E4-02F0-475BE2FD6BD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719434" y="2199394"/>
              <a:ext cx="961449" cy="2959450"/>
            </a:xfrm>
            <a:prstGeom prst="rect">
              <a:avLst/>
            </a:prstGeom>
          </p:spPr>
        </p:pic>
        <p:cxnSp>
          <p:nvCxnSpPr>
            <p:cNvPr id="5" name="直線コネクタ 4">
              <a:extLst>
                <a:ext uri="{FF2B5EF4-FFF2-40B4-BE49-F238E27FC236}">
                  <a16:creationId xmlns:a16="http://schemas.microsoft.com/office/drawing/2014/main" id="{42A1F5C0-20E2-F06A-DC94-B3368206DF3C}"/>
                </a:ext>
              </a:extLst>
            </p:cNvPr>
            <p:cNvCxnSpPr>
              <a:cxnSpLocks/>
            </p:cNvCxnSpPr>
            <p:nvPr/>
          </p:nvCxnSpPr>
          <p:spPr>
            <a:xfrm flipH="1">
              <a:off x="1575949" y="2766500"/>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8F6BCB54-A864-8DF1-FF53-62C1CBABDC13}"/>
                </a:ext>
              </a:extLst>
            </p:cNvPr>
            <p:cNvCxnSpPr>
              <a:cxnSpLocks/>
            </p:cNvCxnSpPr>
            <p:nvPr/>
          </p:nvCxnSpPr>
          <p:spPr>
            <a:xfrm flipH="1">
              <a:off x="1590237" y="3201478"/>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D07E5A05-F808-1A79-4AF2-EE3ED0175D33}"/>
                </a:ext>
              </a:extLst>
            </p:cNvPr>
            <p:cNvCxnSpPr>
              <a:cxnSpLocks/>
            </p:cNvCxnSpPr>
            <p:nvPr/>
          </p:nvCxnSpPr>
          <p:spPr>
            <a:xfrm flipH="1">
              <a:off x="1590237" y="3021561"/>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950B0649-D5C0-E250-3A8D-C792DFCE4908}"/>
                </a:ext>
              </a:extLst>
            </p:cNvPr>
            <p:cNvCxnSpPr>
              <a:cxnSpLocks/>
            </p:cNvCxnSpPr>
            <p:nvPr/>
          </p:nvCxnSpPr>
          <p:spPr>
            <a:xfrm flipH="1">
              <a:off x="1590237" y="3652117"/>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2BFC7DF6-7946-D3F6-C6A1-62AF63BEB376}"/>
                </a:ext>
              </a:extLst>
            </p:cNvPr>
            <p:cNvCxnSpPr>
              <a:cxnSpLocks/>
            </p:cNvCxnSpPr>
            <p:nvPr/>
          </p:nvCxnSpPr>
          <p:spPr>
            <a:xfrm flipH="1">
              <a:off x="1590237" y="3362345"/>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2DF20E7B-A546-A133-191F-72FDB30754D1}"/>
                </a:ext>
              </a:extLst>
            </p:cNvPr>
            <p:cNvCxnSpPr>
              <a:cxnSpLocks/>
            </p:cNvCxnSpPr>
            <p:nvPr/>
          </p:nvCxnSpPr>
          <p:spPr>
            <a:xfrm flipH="1">
              <a:off x="1590237" y="4264046"/>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906ADC5A-599E-11AA-A804-BF47743B8CA2}"/>
                </a:ext>
              </a:extLst>
            </p:cNvPr>
            <p:cNvCxnSpPr>
              <a:cxnSpLocks/>
            </p:cNvCxnSpPr>
            <p:nvPr/>
          </p:nvCxnSpPr>
          <p:spPr>
            <a:xfrm flipH="1">
              <a:off x="1590237" y="3903770"/>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3D6FBBC-4E33-8F82-7E50-C98520A7B597}"/>
                </a:ext>
              </a:extLst>
            </p:cNvPr>
            <p:cNvCxnSpPr>
              <a:cxnSpLocks/>
            </p:cNvCxnSpPr>
            <p:nvPr/>
          </p:nvCxnSpPr>
          <p:spPr>
            <a:xfrm flipH="1">
              <a:off x="1590237" y="4709605"/>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9E440F22-EBFD-504D-17F6-58395C3C7BC6}"/>
                </a:ext>
              </a:extLst>
            </p:cNvPr>
            <p:cNvCxnSpPr>
              <a:cxnSpLocks/>
            </p:cNvCxnSpPr>
            <p:nvPr/>
          </p:nvCxnSpPr>
          <p:spPr>
            <a:xfrm flipH="1">
              <a:off x="1590237" y="4409038"/>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F56AFF86-2019-1884-1104-3687FE25E0E1}"/>
                </a:ext>
              </a:extLst>
            </p:cNvPr>
            <p:cNvCxnSpPr>
              <a:cxnSpLocks/>
            </p:cNvCxnSpPr>
            <p:nvPr/>
          </p:nvCxnSpPr>
          <p:spPr>
            <a:xfrm flipH="1">
              <a:off x="1590237" y="4870469"/>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F8F76987-6EDF-1C0A-5D12-7F57CCF52332}"/>
                </a:ext>
              </a:extLst>
            </p:cNvPr>
            <p:cNvSpPr txBox="1"/>
            <p:nvPr/>
          </p:nvSpPr>
          <p:spPr>
            <a:xfrm>
              <a:off x="1300886" y="2663298"/>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250</a:t>
              </a:r>
              <a:endParaRPr kumimoji="1" lang="ja-JP" altLang="en-US" sz="700"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37578125-AD68-B020-69A5-32113F67917D}"/>
                </a:ext>
              </a:extLst>
            </p:cNvPr>
            <p:cNvSpPr txBox="1"/>
            <p:nvPr/>
          </p:nvSpPr>
          <p:spPr>
            <a:xfrm>
              <a:off x="1300886" y="2923241"/>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150</a:t>
              </a:r>
              <a:endParaRPr kumimoji="1" lang="ja-JP" altLang="en-US" sz="7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78F9F274-3018-568C-EB06-E8D31228D154}"/>
                </a:ext>
              </a:extLst>
            </p:cNvPr>
            <p:cNvSpPr txBox="1"/>
            <p:nvPr/>
          </p:nvSpPr>
          <p:spPr>
            <a:xfrm>
              <a:off x="1300886" y="3103871"/>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100</a:t>
              </a:r>
              <a:endParaRPr kumimoji="1" lang="ja-JP" altLang="en-US" sz="7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13827DD8-8D8A-CC0E-ABE0-CFEE67B359BB}"/>
                </a:ext>
              </a:extLst>
            </p:cNvPr>
            <p:cNvSpPr txBox="1"/>
            <p:nvPr/>
          </p:nvSpPr>
          <p:spPr>
            <a:xfrm>
              <a:off x="1300886" y="3262314"/>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75</a:t>
              </a:r>
              <a:endParaRPr kumimoji="1" lang="ja-JP" altLang="en-US" sz="7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6F098D83-D20A-4F3B-2A87-9371B3F6A765}"/>
                </a:ext>
              </a:extLst>
            </p:cNvPr>
            <p:cNvSpPr txBox="1"/>
            <p:nvPr/>
          </p:nvSpPr>
          <p:spPr>
            <a:xfrm>
              <a:off x="1300886" y="3556869"/>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50</a:t>
              </a:r>
              <a:endParaRPr kumimoji="1" lang="ja-JP" altLang="en-US" sz="7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37F19E63-5837-4DAE-0441-6DE030CFA337}"/>
                </a:ext>
              </a:extLst>
            </p:cNvPr>
            <p:cNvSpPr txBox="1"/>
            <p:nvPr/>
          </p:nvSpPr>
          <p:spPr>
            <a:xfrm>
              <a:off x="1300886" y="3806825"/>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37</a:t>
              </a:r>
              <a:endParaRPr kumimoji="1" lang="ja-JP" altLang="en-US" sz="7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14446C55-7C4D-06F2-215E-72BAED030103}"/>
                </a:ext>
              </a:extLst>
            </p:cNvPr>
            <p:cNvSpPr txBox="1"/>
            <p:nvPr/>
          </p:nvSpPr>
          <p:spPr>
            <a:xfrm>
              <a:off x="1300886" y="4162969"/>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25</a:t>
              </a:r>
              <a:endParaRPr kumimoji="1" lang="ja-JP" altLang="en-US" sz="700"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9E994BEC-DC75-3DC8-1C28-B145688D4EA2}"/>
                </a:ext>
              </a:extLst>
            </p:cNvPr>
            <p:cNvSpPr txBox="1"/>
            <p:nvPr/>
          </p:nvSpPr>
          <p:spPr>
            <a:xfrm>
              <a:off x="1300886" y="4306560"/>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20</a:t>
              </a:r>
              <a:endParaRPr kumimoji="1" lang="ja-JP" altLang="en-US" sz="7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CED0945B-8802-15D3-A01D-96E74642FDDA}"/>
                </a:ext>
              </a:extLst>
            </p:cNvPr>
            <p:cNvSpPr txBox="1"/>
            <p:nvPr/>
          </p:nvSpPr>
          <p:spPr>
            <a:xfrm>
              <a:off x="1300886" y="4613628"/>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15</a:t>
              </a:r>
              <a:endParaRPr kumimoji="1" lang="ja-JP" altLang="en-US" sz="7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6BC8081C-C670-48FE-2C23-44F149EEAE9E}"/>
                </a:ext>
              </a:extLst>
            </p:cNvPr>
            <p:cNvSpPr txBox="1"/>
            <p:nvPr/>
          </p:nvSpPr>
          <p:spPr>
            <a:xfrm>
              <a:off x="1300886" y="4771590"/>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10</a:t>
              </a:r>
              <a:endParaRPr kumimoji="1" lang="ja-JP" altLang="en-US" sz="7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61F95C2F-F5C7-C69B-C5F0-50A972E82DD0}"/>
                </a:ext>
              </a:extLst>
            </p:cNvPr>
            <p:cNvSpPr txBox="1"/>
            <p:nvPr/>
          </p:nvSpPr>
          <p:spPr>
            <a:xfrm>
              <a:off x="1262786" y="2552567"/>
              <a:ext cx="404278"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a:t>
              </a:r>
              <a:r>
                <a:rPr kumimoji="1" lang="en-US" altLang="ja-JP" sz="700" dirty="0" err="1">
                  <a:latin typeface="Arial" panose="020B0604020202020204" pitchFamily="34" charset="0"/>
                  <a:cs typeface="Arial" panose="020B0604020202020204" pitchFamily="34" charset="0"/>
                </a:rPr>
                <a:t>kDa</a:t>
              </a:r>
              <a:r>
                <a:rPr kumimoji="1" lang="en-US" altLang="ja-JP" sz="700" dirty="0">
                  <a:latin typeface="Arial" panose="020B0604020202020204" pitchFamily="34" charset="0"/>
                  <a:cs typeface="Arial" panose="020B0604020202020204" pitchFamily="34" charset="0"/>
                </a:rPr>
                <a:t>)</a:t>
              </a:r>
              <a:endParaRPr kumimoji="1" lang="ja-JP" altLang="en-US" sz="7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AE8BA75A-C8F3-3DB7-4ECB-460A5724B27F}"/>
                </a:ext>
              </a:extLst>
            </p:cNvPr>
            <p:cNvSpPr txBox="1"/>
            <p:nvPr/>
          </p:nvSpPr>
          <p:spPr>
            <a:xfrm>
              <a:off x="1664949" y="2056977"/>
              <a:ext cx="260008"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M</a:t>
              </a:r>
              <a:endParaRPr lang="ja-JP" altLang="en-US" dirty="0">
                <a:solidFill>
                  <a:schemeClr val="tx1"/>
                </a:solidFill>
              </a:endParaRPr>
            </a:p>
          </p:txBody>
        </p:sp>
        <p:sp>
          <p:nvSpPr>
            <p:cNvPr id="27" name="テキスト ボックス 26">
              <a:extLst>
                <a:ext uri="{FF2B5EF4-FFF2-40B4-BE49-F238E27FC236}">
                  <a16:creationId xmlns:a16="http://schemas.microsoft.com/office/drawing/2014/main" id="{958512DE-50CC-5685-5CE3-009066DAB738}"/>
                </a:ext>
              </a:extLst>
            </p:cNvPr>
            <p:cNvSpPr txBox="1"/>
            <p:nvPr/>
          </p:nvSpPr>
          <p:spPr>
            <a:xfrm>
              <a:off x="1878967" y="2056977"/>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a:t>
              </a:r>
              <a:endParaRPr lang="ja-JP" altLang="en-US" dirty="0">
                <a:solidFill>
                  <a:schemeClr val="tx1"/>
                </a:solidFill>
              </a:endParaRPr>
            </a:p>
          </p:txBody>
        </p:sp>
        <p:sp>
          <p:nvSpPr>
            <p:cNvPr id="28" name="テキスト ボックス 27">
              <a:extLst>
                <a:ext uri="{FF2B5EF4-FFF2-40B4-BE49-F238E27FC236}">
                  <a16:creationId xmlns:a16="http://schemas.microsoft.com/office/drawing/2014/main" id="{ED52DD88-423E-45E1-1366-949DEDFD722B}"/>
                </a:ext>
              </a:extLst>
            </p:cNvPr>
            <p:cNvSpPr txBox="1"/>
            <p:nvPr/>
          </p:nvSpPr>
          <p:spPr>
            <a:xfrm>
              <a:off x="2067337" y="2056977"/>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2</a:t>
              </a:r>
              <a:endParaRPr lang="ja-JP" altLang="en-US" dirty="0">
                <a:solidFill>
                  <a:schemeClr val="tx1"/>
                </a:solidFill>
              </a:endParaRPr>
            </a:p>
          </p:txBody>
        </p:sp>
        <p:sp>
          <p:nvSpPr>
            <p:cNvPr id="29" name="テキスト ボックス 28">
              <a:extLst>
                <a:ext uri="{FF2B5EF4-FFF2-40B4-BE49-F238E27FC236}">
                  <a16:creationId xmlns:a16="http://schemas.microsoft.com/office/drawing/2014/main" id="{A67D678B-CECC-FCD4-FEAA-9B95D710ABE7}"/>
                </a:ext>
              </a:extLst>
            </p:cNvPr>
            <p:cNvSpPr txBox="1"/>
            <p:nvPr/>
          </p:nvSpPr>
          <p:spPr>
            <a:xfrm>
              <a:off x="2255707" y="2056977"/>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3</a:t>
              </a:r>
              <a:endParaRPr lang="ja-JP" altLang="en-US" dirty="0">
                <a:solidFill>
                  <a:schemeClr val="tx1"/>
                </a:solidFill>
              </a:endParaRPr>
            </a:p>
          </p:txBody>
        </p:sp>
        <p:sp>
          <p:nvSpPr>
            <p:cNvPr id="30" name="テキスト ボックス 29">
              <a:extLst>
                <a:ext uri="{FF2B5EF4-FFF2-40B4-BE49-F238E27FC236}">
                  <a16:creationId xmlns:a16="http://schemas.microsoft.com/office/drawing/2014/main" id="{447D72F2-470D-D1B8-2639-90B75CDA5CEC}"/>
                </a:ext>
              </a:extLst>
            </p:cNvPr>
            <p:cNvSpPr txBox="1"/>
            <p:nvPr/>
          </p:nvSpPr>
          <p:spPr>
            <a:xfrm>
              <a:off x="2444076" y="2056977"/>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4</a:t>
              </a:r>
              <a:endParaRPr lang="ja-JP" altLang="en-US" dirty="0">
                <a:solidFill>
                  <a:schemeClr val="tx1"/>
                </a:solidFill>
              </a:endParaRPr>
            </a:p>
          </p:txBody>
        </p:sp>
        <p:cxnSp>
          <p:nvCxnSpPr>
            <p:cNvPr id="31" name="直線矢印コネクタ 30">
              <a:extLst>
                <a:ext uri="{FF2B5EF4-FFF2-40B4-BE49-F238E27FC236}">
                  <a16:creationId xmlns:a16="http://schemas.microsoft.com/office/drawing/2014/main" id="{E38DBAE9-BED0-77C8-C578-7D125822F1C4}"/>
                </a:ext>
              </a:extLst>
            </p:cNvPr>
            <p:cNvCxnSpPr>
              <a:cxnSpLocks/>
            </p:cNvCxnSpPr>
            <p:nvPr/>
          </p:nvCxnSpPr>
          <p:spPr>
            <a:xfrm flipH="1">
              <a:off x="2699985" y="3061260"/>
              <a:ext cx="44450" cy="0"/>
            </a:xfrm>
            <a:prstGeom prst="straightConnector1">
              <a:avLst/>
            </a:prstGeom>
            <a:ln w="38100">
              <a:solidFill>
                <a:schemeClr val="tx1"/>
              </a:solidFill>
              <a:headEnd w="sm" len="sm"/>
              <a:tailEnd type="triangle" w="sm" len="sm"/>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62B804E8-FD1B-B6FC-C53D-038F47FED3BC}"/>
                </a:ext>
              </a:extLst>
            </p:cNvPr>
            <p:cNvSpPr/>
            <p:nvPr/>
          </p:nvSpPr>
          <p:spPr>
            <a:xfrm>
              <a:off x="1719434" y="2056977"/>
              <a:ext cx="961449" cy="3141554"/>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 name="テキスト ボックス 32">
            <a:extLst>
              <a:ext uri="{FF2B5EF4-FFF2-40B4-BE49-F238E27FC236}">
                <a16:creationId xmlns:a16="http://schemas.microsoft.com/office/drawing/2014/main" id="{A84D4E11-7D99-6738-CFF6-86EC52D77201}"/>
              </a:ext>
            </a:extLst>
          </p:cNvPr>
          <p:cNvSpPr txBox="1"/>
          <p:nvPr/>
        </p:nvSpPr>
        <p:spPr>
          <a:xfrm>
            <a:off x="346153" y="7145867"/>
            <a:ext cx="8908894" cy="1015663"/>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a:t>
            </a:r>
            <a:r>
              <a:rPr lang="en-US" altLang="ja-JP" sz="1200" b="1" kern="100" dirty="0">
                <a:latin typeface="Arial" panose="020B0604020202020204" pitchFamily="34" charset="0"/>
                <a:ea typeface="游明朝" panose="02020400000000000000" pitchFamily="18" charset="-128"/>
                <a:cs typeface="Times New Roman" panose="02020603050405020304" pitchFamily="18" charset="0"/>
              </a:rPr>
              <a:t>3</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 </a:t>
            </a:r>
            <a:r>
              <a:rPr lang="en-US" altLang="ja-JP" sz="1200" b="1" kern="100" dirty="0" err="1">
                <a:effectLst/>
                <a:latin typeface="Arial" panose="020B0604020202020204" pitchFamily="34" charset="0"/>
                <a:ea typeface="游明朝" panose="02020400000000000000" pitchFamily="18" charset="-128"/>
                <a:cs typeface="Times New Roman" panose="02020603050405020304" pitchFamily="18" charset="0"/>
              </a:rPr>
              <a:t>SDS</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-PAGE analysis of t</a:t>
            </a:r>
            <a:r>
              <a:rPr lang="en-US" altLang="ja-JP" sz="1200" b="1" kern="100" dirty="0">
                <a:latin typeface="Arial" panose="020B0604020202020204" pitchFamily="34" charset="0"/>
                <a:ea typeface="游明朝" panose="02020400000000000000" pitchFamily="18" charset="-128"/>
                <a:cs typeface="Times New Roman" panose="02020603050405020304" pitchFamily="18" charset="0"/>
              </a:rPr>
              <a:t>he purified </a:t>
            </a:r>
            <a:r>
              <a:rPr lang="en-US" altLang="ja-JP" sz="1200" b="1" kern="100" dirty="0" err="1">
                <a:effectLst/>
                <a:latin typeface="Arial" panose="020B0604020202020204" pitchFamily="34" charset="0"/>
                <a:ea typeface="游明朝" panose="02020400000000000000" pitchFamily="18" charset="-128"/>
                <a:cs typeface="Times New Roman" panose="02020603050405020304" pitchFamily="18" charset="0"/>
              </a:rPr>
              <a:t>hACE2</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-Fc fusion protein.</a:t>
            </a:r>
          </a:p>
          <a:p>
            <a:pPr algn="just"/>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After protein G column purification, the purified hACE2-Fc fusion protein was analyzed by SDS-PAGE using a 5%–20% gradient gel. The black arrowhead indicates the main signal originating from hACE2-Fc. The molecular weight of hACE2-Fc was estimated from amino acid sequence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to be</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109.143 </a:t>
            </a:r>
            <a:r>
              <a:rPr lang="en-US" altLang="ja-JP" sz="1200" kern="100" dirty="0" err="1">
                <a:effectLst/>
                <a:latin typeface="Arial" panose="020B0604020202020204" pitchFamily="34" charset="0"/>
                <a:ea typeface="游明朝" panose="02020400000000000000" pitchFamily="18" charset="-128"/>
                <a:cs typeface="Times New Roman" panose="02020603050405020304" pitchFamily="18" charset="0"/>
              </a:rPr>
              <a:t>kDa</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but a signal with a higher molecular weight was observed, probably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due to glycosylation. The uncropped gel is shown in Supplementary Figure 8.</a:t>
            </a:r>
          </a:p>
        </p:txBody>
      </p:sp>
      <p:sp>
        <p:nvSpPr>
          <p:cNvPr id="35" name="テキスト ボックス 34">
            <a:extLst>
              <a:ext uri="{FF2B5EF4-FFF2-40B4-BE49-F238E27FC236}">
                <a16:creationId xmlns:a16="http://schemas.microsoft.com/office/drawing/2014/main" id="{96E567E7-5C33-46C2-0902-F56D76D15F3C}"/>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a:t>
            </a:r>
            <a:r>
              <a:rPr kumimoji="1" lang="en-US" altLang="ja-JP" dirty="0">
                <a:latin typeface="Arial" panose="020B0604020202020204" pitchFamily="34" charset="0"/>
                <a:cs typeface="Arial" panose="020B0604020202020204" pitchFamily="34" charset="0"/>
              </a:rPr>
              <a:t>Figure 3</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166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939F277-6446-5ABF-407A-92B3C5FB9132}"/>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4</a:t>
            </a:r>
            <a:endParaRPr kumimoji="1" lang="ja-JP" altLang="en-US" i="1"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D5F5011C-493B-CE08-4E8F-54B4B2A899F1}"/>
              </a:ext>
            </a:extLst>
          </p:cNvPr>
          <p:cNvSpPr txBox="1"/>
          <p:nvPr/>
        </p:nvSpPr>
        <p:spPr>
          <a:xfrm>
            <a:off x="346153" y="7145867"/>
            <a:ext cx="8908894" cy="646331"/>
          </a:xfrm>
          <a:prstGeom prst="rect">
            <a:avLst/>
          </a:prstGeom>
          <a:noFill/>
        </p:spPr>
        <p:txBody>
          <a:bodyPr wrap="square" rtlCol="0">
            <a:spAutoFit/>
          </a:bodyPr>
          <a:lstStyle/>
          <a:p>
            <a:pPr algn="just"/>
            <a:r>
              <a:rPr lang="en-GB"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4. </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Analysis of anti-serum titers in TC-</a:t>
            </a:r>
            <a:r>
              <a:rPr lang="en-US" altLang="ja-JP" sz="1200" b="1" kern="100" dirty="0" err="1">
                <a:effectLst/>
                <a:latin typeface="Arial" panose="020B0604020202020204" pitchFamily="34" charset="0"/>
                <a:ea typeface="游明朝" panose="02020400000000000000" pitchFamily="18" charset="-128"/>
                <a:cs typeface="Times New Roman" panose="02020603050405020304" pitchFamily="18" charset="0"/>
              </a:rPr>
              <a:t>mAb</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 mice immunized with the hACE2-Fc protein.</a:t>
            </a:r>
            <a:r>
              <a:rPr lang="en-GB" altLang="ja-JP" sz="1200" b="1" kern="100" dirty="0">
                <a:effectLst/>
                <a:latin typeface="Arial" panose="020B0604020202020204" pitchFamily="34" charset="0"/>
                <a:ea typeface="ＭＳ Ｐゴシック" panose="020B0600070205080204" pitchFamily="50" charset="-128"/>
                <a:cs typeface="Times New Roman" panose="02020603050405020304" pitchFamily="18" charset="0"/>
              </a:rPr>
              <a:t> </a:t>
            </a:r>
            <a:r>
              <a:rPr lang="en-GB" altLang="ja-JP" sz="1200" kern="100" dirty="0">
                <a:effectLst/>
                <a:latin typeface="Arial" panose="020B0604020202020204" pitchFamily="34" charset="0"/>
                <a:ea typeface="ＭＳ Ｐゴシック" panose="020B0600070205080204" pitchFamily="50" charset="-128"/>
                <a:cs typeface="Times New Roman" panose="02020603050405020304" pitchFamily="18" charset="0"/>
              </a:rPr>
              <a:t>The </a:t>
            </a:r>
            <a:r>
              <a:rPr lang="en-GB" altLang="ja-JP" sz="1200" kern="100" dirty="0" err="1">
                <a:effectLst/>
                <a:latin typeface="Arial" panose="020B0604020202020204" pitchFamily="34" charset="0"/>
                <a:ea typeface="ＭＳ Ｐゴシック" panose="020B0600070205080204" pitchFamily="50" charset="-128"/>
                <a:cs typeface="Times New Roman" panose="02020603050405020304" pitchFamily="18" charset="0"/>
              </a:rPr>
              <a:t>titers</a:t>
            </a:r>
            <a:r>
              <a:rPr lang="en-GB" altLang="ja-JP" sz="1200" kern="100" dirty="0">
                <a:effectLst/>
                <a:latin typeface="Arial" panose="020B0604020202020204" pitchFamily="34" charset="0"/>
                <a:ea typeface="ＭＳ Ｐゴシック" panose="020B0600070205080204" pitchFamily="50" charset="-128"/>
                <a:cs typeface="Times New Roman" panose="02020603050405020304" pitchFamily="18" charset="0"/>
              </a:rPr>
              <a:t> of anti-serum were analysed using the fusion protein, hACE2-Fc</a:t>
            </a:r>
            <a:r>
              <a:rPr lang="en-GB" altLang="ja-JP" sz="1200" kern="100" dirty="0">
                <a:latin typeface="Arial" panose="020B0604020202020204" pitchFamily="34" charset="0"/>
                <a:ea typeface="ＭＳ Ｐゴシック" panose="020B0600070205080204" pitchFamily="50" charset="-128"/>
                <a:cs typeface="Times New Roman" panose="02020603050405020304" pitchFamily="18" charset="0"/>
              </a:rPr>
              <a:t>; four different dilution factors were used as indicated in the legend.</a:t>
            </a:r>
            <a:endParaRPr lang="en-GB" altLang="ja-JP" sz="1200" kern="100" dirty="0">
              <a:effectLst/>
              <a:latin typeface="Arial" panose="020B0604020202020204" pitchFamily="34" charset="0"/>
              <a:ea typeface="ＭＳ Ｐゴシック" panose="020B0600070205080204" pitchFamily="50" charset="-128"/>
              <a:cs typeface="Times New Roman" panose="02020603050405020304" pitchFamily="18" charset="0"/>
            </a:endParaRPr>
          </a:p>
        </p:txBody>
      </p:sp>
      <p:grpSp>
        <p:nvGrpSpPr>
          <p:cNvPr id="21" name="グループ化 20">
            <a:extLst>
              <a:ext uri="{FF2B5EF4-FFF2-40B4-BE49-F238E27FC236}">
                <a16:creationId xmlns:a16="http://schemas.microsoft.com/office/drawing/2014/main" id="{0FFF4A58-8484-6BB6-D05B-6D0669C5E46E}"/>
              </a:ext>
            </a:extLst>
          </p:cNvPr>
          <p:cNvGrpSpPr/>
          <p:nvPr/>
        </p:nvGrpSpPr>
        <p:grpSpPr>
          <a:xfrm>
            <a:off x="539682" y="2964798"/>
            <a:ext cx="8531701" cy="3537094"/>
            <a:chOff x="539682" y="812148"/>
            <a:chExt cx="8531701" cy="3537094"/>
          </a:xfrm>
        </p:grpSpPr>
        <p:graphicFrame>
          <p:nvGraphicFramePr>
            <p:cNvPr id="4" name="グラフ 3">
              <a:extLst>
                <a:ext uri="{FF2B5EF4-FFF2-40B4-BE49-F238E27FC236}">
                  <a16:creationId xmlns:a16="http://schemas.microsoft.com/office/drawing/2014/main" id="{E7B9ED14-AA8E-2C7D-7088-D414FF7F5D8C}"/>
                </a:ext>
              </a:extLst>
            </p:cNvPr>
            <p:cNvGraphicFramePr>
              <a:graphicFrameLocks/>
            </p:cNvGraphicFramePr>
            <p:nvPr>
              <p:extLst>
                <p:ext uri="{D42A27DB-BD31-4B8C-83A1-F6EECF244321}">
                  <p14:modId xmlns:p14="http://schemas.microsoft.com/office/powerpoint/2010/main" val="1502404729"/>
                </p:ext>
              </p:extLst>
            </p:nvPr>
          </p:nvGraphicFramePr>
          <p:xfrm>
            <a:off x="864086" y="812148"/>
            <a:ext cx="3718130" cy="3537094"/>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a:extLst>
                <a:ext uri="{FF2B5EF4-FFF2-40B4-BE49-F238E27FC236}">
                  <a16:creationId xmlns:a16="http://schemas.microsoft.com/office/drawing/2014/main" id="{6B045D2A-1036-9DF8-D68E-E5D785976A26}"/>
                </a:ext>
              </a:extLst>
            </p:cNvPr>
            <p:cNvSpPr txBox="1"/>
            <p:nvPr/>
          </p:nvSpPr>
          <p:spPr>
            <a:xfrm rot="16200000">
              <a:off x="-207638" y="2446433"/>
              <a:ext cx="1771639" cy="276999"/>
            </a:xfrm>
            <a:prstGeom prst="rect">
              <a:avLst/>
            </a:prstGeom>
            <a:noFill/>
          </p:spPr>
          <p:txBody>
            <a:bodyPr wrap="none" rtlCol="0">
              <a:spAutoFit/>
            </a:bodyPr>
            <a:lstStyle/>
            <a:p>
              <a:r>
                <a:rPr kumimoji="1" lang="en-US" altLang="ja-JP" sz="1200" dirty="0">
                  <a:latin typeface="Arial" panose="020B0604020202020204" pitchFamily="34" charset="0"/>
                  <a:cs typeface="Arial" panose="020B0604020202020204" pitchFamily="34" charset="0"/>
                </a:rPr>
                <a:t>Absorbance at 492 nm</a:t>
              </a:r>
              <a:endParaRPr kumimoji="1" lang="ja-JP" altLang="en-US" sz="1200" dirty="0">
                <a:latin typeface="Arial" panose="020B0604020202020204" pitchFamily="34" charset="0"/>
                <a:cs typeface="Arial" panose="020B0604020202020204" pitchFamily="34" charset="0"/>
              </a:endParaRPr>
            </a:p>
          </p:txBody>
        </p:sp>
        <p:grpSp>
          <p:nvGrpSpPr>
            <p:cNvPr id="6" name="グループ化 5">
              <a:extLst>
                <a:ext uri="{FF2B5EF4-FFF2-40B4-BE49-F238E27FC236}">
                  <a16:creationId xmlns:a16="http://schemas.microsoft.com/office/drawing/2014/main" id="{FEB2D965-5583-54D5-CA28-32F7A46C3B75}"/>
                </a:ext>
              </a:extLst>
            </p:cNvPr>
            <p:cNvGrpSpPr/>
            <p:nvPr/>
          </p:nvGrpSpPr>
          <p:grpSpPr>
            <a:xfrm>
              <a:off x="4780268" y="812148"/>
              <a:ext cx="4014552" cy="3537094"/>
              <a:chOff x="4554843" y="1254965"/>
              <a:chExt cx="4014552" cy="3537094"/>
            </a:xfrm>
          </p:grpSpPr>
          <p:graphicFrame>
            <p:nvGraphicFramePr>
              <p:cNvPr id="7" name="グラフ 6">
                <a:extLst>
                  <a:ext uri="{FF2B5EF4-FFF2-40B4-BE49-F238E27FC236}">
                    <a16:creationId xmlns:a16="http://schemas.microsoft.com/office/drawing/2014/main" id="{B2D58DB6-CEDD-CCBF-4ED0-6D6C7B8D33BC}"/>
                  </a:ext>
                </a:extLst>
              </p:cNvPr>
              <p:cNvGraphicFramePr>
                <a:graphicFrameLocks/>
              </p:cNvGraphicFramePr>
              <p:nvPr>
                <p:extLst>
                  <p:ext uri="{D42A27DB-BD31-4B8C-83A1-F6EECF244321}">
                    <p14:modId xmlns:p14="http://schemas.microsoft.com/office/powerpoint/2010/main" val="3134814748"/>
                  </p:ext>
                </p:extLst>
              </p:nvPr>
            </p:nvGraphicFramePr>
            <p:xfrm>
              <a:off x="4851265" y="1254965"/>
              <a:ext cx="3718130" cy="3537094"/>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a16="http://schemas.microsoft.com/office/drawing/2014/main" id="{D12ECDF2-E609-8DD3-BBB8-85270BEE0BB5}"/>
                  </a:ext>
                </a:extLst>
              </p:cNvPr>
              <p:cNvSpPr txBox="1"/>
              <p:nvPr/>
            </p:nvSpPr>
            <p:spPr>
              <a:xfrm rot="16200000">
                <a:off x="3829164" y="2889251"/>
                <a:ext cx="1728358" cy="276999"/>
              </a:xfrm>
              <a:prstGeom prst="rect">
                <a:avLst/>
              </a:prstGeom>
              <a:noFill/>
            </p:spPr>
            <p:txBody>
              <a:bodyPr wrap="none" rtlCol="0">
                <a:spAutoFit/>
              </a:bodyPr>
              <a:lstStyle/>
              <a:p>
                <a:r>
                  <a:rPr kumimoji="1" lang="en-US" altLang="ja-JP" sz="1200" dirty="0">
                    <a:latin typeface="Arial" panose="020B0604020202020204" pitchFamily="34" charset="0"/>
                    <a:cs typeface="Arial" panose="020B0604020202020204" pitchFamily="34" charset="0"/>
                  </a:rPr>
                  <a:t>Absorbance at 492 nm</a:t>
                </a:r>
                <a:endParaRPr kumimoji="1" lang="ja-JP" altLang="en-US" sz="1200" dirty="0">
                  <a:latin typeface="Arial" panose="020B0604020202020204" pitchFamily="34" charset="0"/>
                  <a:cs typeface="Arial" panose="020B0604020202020204" pitchFamily="34" charset="0"/>
                </a:endParaRPr>
              </a:p>
            </p:txBody>
          </p:sp>
        </p:grpSp>
        <p:grpSp>
          <p:nvGrpSpPr>
            <p:cNvPr id="9" name="グループ化 8">
              <a:extLst>
                <a:ext uri="{FF2B5EF4-FFF2-40B4-BE49-F238E27FC236}">
                  <a16:creationId xmlns:a16="http://schemas.microsoft.com/office/drawing/2014/main" id="{D172F547-AC2F-B069-4BFD-BDA3DFC23376}"/>
                </a:ext>
              </a:extLst>
            </p:cNvPr>
            <p:cNvGrpSpPr/>
            <p:nvPr/>
          </p:nvGrpSpPr>
          <p:grpSpPr>
            <a:xfrm>
              <a:off x="4104186" y="2280877"/>
              <a:ext cx="748923" cy="877933"/>
              <a:chOff x="4008936" y="2723694"/>
              <a:chExt cx="748923" cy="877933"/>
            </a:xfrm>
          </p:grpSpPr>
          <p:sp>
            <p:nvSpPr>
              <p:cNvPr id="10" name="正方形/長方形 9">
                <a:extLst>
                  <a:ext uri="{FF2B5EF4-FFF2-40B4-BE49-F238E27FC236}">
                    <a16:creationId xmlns:a16="http://schemas.microsoft.com/office/drawing/2014/main" id="{1C2BE3AC-3614-0CE3-3843-47FB5F08365F}"/>
                  </a:ext>
                </a:extLst>
              </p:cNvPr>
              <p:cNvSpPr/>
              <p:nvPr/>
            </p:nvSpPr>
            <p:spPr>
              <a:xfrm>
                <a:off x="4025900" y="2730500"/>
                <a:ext cx="406400" cy="863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CEA5295-F049-A240-2B62-45447DC3F8EA}"/>
                  </a:ext>
                </a:extLst>
              </p:cNvPr>
              <p:cNvSpPr txBox="1"/>
              <p:nvPr/>
            </p:nvSpPr>
            <p:spPr>
              <a:xfrm>
                <a:off x="4008936" y="2723694"/>
                <a:ext cx="502061"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a:t>
                </a:r>
                <a:endParaRPr kumimoji="1" lang="ja-JP" altLang="en-US" sz="10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81EAB9EF-9338-E7E6-6A20-E0A5BB8E69E4}"/>
                  </a:ext>
                </a:extLst>
              </p:cNvPr>
              <p:cNvSpPr txBox="1"/>
              <p:nvPr/>
            </p:nvSpPr>
            <p:spPr>
              <a:xfrm>
                <a:off x="4008936" y="2936915"/>
                <a:ext cx="572593"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a:t>
                </a:r>
                <a:endParaRPr kumimoji="1" lang="ja-JP" altLang="en-US" sz="10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0B8D3768-813C-8DDB-8781-12304736E396}"/>
                  </a:ext>
                </a:extLst>
              </p:cNvPr>
              <p:cNvSpPr txBox="1"/>
              <p:nvPr/>
            </p:nvSpPr>
            <p:spPr>
              <a:xfrm>
                <a:off x="4008936" y="3150136"/>
                <a:ext cx="643125"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100,000</a:t>
                </a:r>
                <a:endParaRPr kumimoji="1" lang="ja-JP" altLang="en-US" sz="10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C9848536-78EF-3BD6-656A-8DF9DD676F94}"/>
                  </a:ext>
                </a:extLst>
              </p:cNvPr>
              <p:cNvSpPr txBox="1"/>
              <p:nvPr/>
            </p:nvSpPr>
            <p:spPr>
              <a:xfrm>
                <a:off x="4008936" y="3355406"/>
                <a:ext cx="748923"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1,000,000</a:t>
                </a:r>
                <a:endParaRPr kumimoji="1" lang="ja-JP" altLang="en-US" sz="1000" dirty="0">
                  <a:latin typeface="Arial" panose="020B0604020202020204" pitchFamily="34" charset="0"/>
                  <a:cs typeface="Arial" panose="020B0604020202020204" pitchFamily="34" charset="0"/>
                </a:endParaRPr>
              </a:p>
            </p:txBody>
          </p:sp>
        </p:grpSp>
        <p:grpSp>
          <p:nvGrpSpPr>
            <p:cNvPr id="15" name="グループ化 14">
              <a:extLst>
                <a:ext uri="{FF2B5EF4-FFF2-40B4-BE49-F238E27FC236}">
                  <a16:creationId xmlns:a16="http://schemas.microsoft.com/office/drawing/2014/main" id="{0BF3B3B9-BC48-9C7D-0401-FE0F4B22CD1A}"/>
                </a:ext>
              </a:extLst>
            </p:cNvPr>
            <p:cNvGrpSpPr/>
            <p:nvPr/>
          </p:nvGrpSpPr>
          <p:grpSpPr>
            <a:xfrm>
              <a:off x="8322457" y="2280877"/>
              <a:ext cx="748926" cy="870406"/>
              <a:chOff x="3994633" y="2723694"/>
              <a:chExt cx="748926" cy="870406"/>
            </a:xfrm>
          </p:grpSpPr>
          <p:sp>
            <p:nvSpPr>
              <p:cNvPr id="16" name="正方形/長方形 15">
                <a:extLst>
                  <a:ext uri="{FF2B5EF4-FFF2-40B4-BE49-F238E27FC236}">
                    <a16:creationId xmlns:a16="http://schemas.microsoft.com/office/drawing/2014/main" id="{444F3374-A85B-7463-2096-6993B40453C9}"/>
                  </a:ext>
                </a:extLst>
              </p:cNvPr>
              <p:cNvSpPr/>
              <p:nvPr/>
            </p:nvSpPr>
            <p:spPr>
              <a:xfrm flipH="1">
                <a:off x="4432300" y="2730500"/>
                <a:ext cx="272872" cy="863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2F7D81CD-5D6D-10B0-0F87-C433366D3FEE}"/>
                  </a:ext>
                </a:extLst>
              </p:cNvPr>
              <p:cNvSpPr txBox="1"/>
              <p:nvPr/>
            </p:nvSpPr>
            <p:spPr>
              <a:xfrm>
                <a:off x="3994636" y="2723694"/>
                <a:ext cx="502061"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a:t>
                </a:r>
                <a:endParaRPr kumimoji="1" lang="ja-JP" altLang="en-US" sz="10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5E0B08CE-BC49-354B-BFC0-592AD6DCAA7F}"/>
                  </a:ext>
                </a:extLst>
              </p:cNvPr>
              <p:cNvSpPr txBox="1"/>
              <p:nvPr/>
            </p:nvSpPr>
            <p:spPr>
              <a:xfrm>
                <a:off x="3994636" y="2936915"/>
                <a:ext cx="572593"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a:t>
                </a:r>
                <a:endParaRPr kumimoji="1" lang="ja-JP" altLang="en-US" sz="10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8A941AC5-1FBF-FF8E-E604-E36C1412879A}"/>
                  </a:ext>
                </a:extLst>
              </p:cNvPr>
              <p:cNvSpPr txBox="1"/>
              <p:nvPr/>
            </p:nvSpPr>
            <p:spPr>
              <a:xfrm>
                <a:off x="3994633" y="3150138"/>
                <a:ext cx="643125"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100,000</a:t>
                </a:r>
                <a:endParaRPr kumimoji="1" lang="ja-JP" altLang="en-US" sz="10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741C50EE-E16D-7E10-C1BB-6384052174F5}"/>
                  </a:ext>
                </a:extLst>
              </p:cNvPr>
              <p:cNvSpPr txBox="1"/>
              <p:nvPr/>
            </p:nvSpPr>
            <p:spPr>
              <a:xfrm>
                <a:off x="3994636" y="3347455"/>
                <a:ext cx="748923" cy="246221"/>
              </a:xfrm>
              <a:prstGeom prst="rect">
                <a:avLst/>
              </a:prstGeom>
              <a:solidFill>
                <a:schemeClr val="bg1"/>
              </a:solidFill>
            </p:spPr>
            <p:txBody>
              <a:bodyPr wrap="none" rtlCol="0">
                <a:spAutoFit/>
              </a:bodyPr>
              <a:lstStyle/>
              <a:p>
                <a:r>
                  <a:rPr kumimoji="1" lang="en-US" altLang="ja-JP" sz="1000" dirty="0">
                    <a:latin typeface="Arial" panose="020B0604020202020204" pitchFamily="34" charset="0"/>
                    <a:cs typeface="Arial" panose="020B0604020202020204" pitchFamily="34" charset="0"/>
                  </a:rPr>
                  <a:t>1,000,000</a:t>
                </a:r>
                <a:endParaRPr kumimoji="1" lang="ja-JP" altLang="en-US" sz="1000"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63752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テキスト ボックス 90">
            <a:extLst>
              <a:ext uri="{FF2B5EF4-FFF2-40B4-BE49-F238E27FC236}">
                <a16:creationId xmlns:a16="http://schemas.microsoft.com/office/drawing/2014/main" id="{0F769502-3F10-1434-BE76-B0CB949E2D63}"/>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5</a:t>
            </a:r>
            <a:endParaRPr kumimoji="1" lang="ja-JP" altLang="en-US" i="1" dirty="0">
              <a:latin typeface="Arial" panose="020B0604020202020204" pitchFamily="34" charset="0"/>
              <a:cs typeface="Arial" panose="020B0604020202020204" pitchFamily="34" charset="0"/>
            </a:endParaRPr>
          </a:p>
        </p:txBody>
      </p:sp>
      <p:grpSp>
        <p:nvGrpSpPr>
          <p:cNvPr id="146" name="グループ化 145">
            <a:extLst>
              <a:ext uri="{FF2B5EF4-FFF2-40B4-BE49-F238E27FC236}">
                <a16:creationId xmlns:a16="http://schemas.microsoft.com/office/drawing/2014/main" id="{5BEC0C05-5959-C175-BEF7-74932891840F}"/>
              </a:ext>
            </a:extLst>
          </p:cNvPr>
          <p:cNvGrpSpPr/>
          <p:nvPr/>
        </p:nvGrpSpPr>
        <p:grpSpPr>
          <a:xfrm>
            <a:off x="1235995" y="3753672"/>
            <a:ext cx="7711860" cy="2815462"/>
            <a:chOff x="1828661" y="972460"/>
            <a:chExt cx="7711860" cy="2815462"/>
          </a:xfrm>
        </p:grpSpPr>
        <p:pic>
          <p:nvPicPr>
            <p:cNvPr id="89" name="図 88" descr="コンピューターのスクリーンショット&#10;&#10;自動的に生成された説明">
              <a:extLst>
                <a:ext uri="{FF2B5EF4-FFF2-40B4-BE49-F238E27FC236}">
                  <a16:creationId xmlns:a16="http://schemas.microsoft.com/office/drawing/2014/main" id="{12AC1D3F-B07C-0E3C-9CF2-5E5CD039571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1828661" y="972460"/>
              <a:ext cx="1829418" cy="1331445"/>
            </a:xfrm>
            <a:prstGeom prst="rect">
              <a:avLst/>
            </a:prstGeom>
          </p:spPr>
        </p:pic>
        <p:pic>
          <p:nvPicPr>
            <p:cNvPr id="47" name="図 46" descr="コンピューターのスクリーンショット&#10;&#10;自動的に生成された説明">
              <a:extLst>
                <a:ext uri="{FF2B5EF4-FFF2-40B4-BE49-F238E27FC236}">
                  <a16:creationId xmlns:a16="http://schemas.microsoft.com/office/drawing/2014/main" id="{129D7199-A12F-B97F-20D8-7ABD5895C2C2}"/>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3808929" y="972460"/>
              <a:ext cx="1822291" cy="1331445"/>
            </a:xfrm>
            <a:prstGeom prst="rect">
              <a:avLst/>
            </a:prstGeom>
          </p:spPr>
        </p:pic>
        <p:pic>
          <p:nvPicPr>
            <p:cNvPr id="48" name="図 47" descr="コンピューターのスクリーンショット&#10;&#10;自動的に生成された説明">
              <a:extLst>
                <a:ext uri="{FF2B5EF4-FFF2-40B4-BE49-F238E27FC236}">
                  <a16:creationId xmlns:a16="http://schemas.microsoft.com/office/drawing/2014/main" id="{D1085F9F-372C-AC4C-1912-DB06E3226B3B}"/>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5782069" y="972460"/>
              <a:ext cx="1822291" cy="1331445"/>
            </a:xfrm>
            <a:prstGeom prst="rect">
              <a:avLst/>
            </a:prstGeom>
          </p:spPr>
        </p:pic>
        <p:pic>
          <p:nvPicPr>
            <p:cNvPr id="49" name="図 48" descr="コンピューターのスクリーンショット&#10;&#10;自動的に生成された説明">
              <a:extLst>
                <a:ext uri="{FF2B5EF4-FFF2-40B4-BE49-F238E27FC236}">
                  <a16:creationId xmlns:a16="http://schemas.microsoft.com/office/drawing/2014/main" id="{C6968AE7-4D2B-6EBC-A95A-B1B12B4568FF}"/>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1828661" y="2450533"/>
              <a:ext cx="1822423" cy="1331445"/>
            </a:xfrm>
            <a:prstGeom prst="rect">
              <a:avLst/>
            </a:prstGeom>
          </p:spPr>
        </p:pic>
        <p:pic>
          <p:nvPicPr>
            <p:cNvPr id="52" name="図 51" descr="コンピューターのスクリーンショット&#10;&#10;自動的に生成された説明">
              <a:extLst>
                <a:ext uri="{FF2B5EF4-FFF2-40B4-BE49-F238E27FC236}">
                  <a16:creationId xmlns:a16="http://schemas.microsoft.com/office/drawing/2014/main" id="{681043EC-4A0F-9AFD-03B6-234F9FCEFDE2}"/>
                </a:ext>
              </a:extLst>
            </p:cNvPr>
            <p:cNvPicPr>
              <a:picLocks noChangeAspect="1"/>
            </p:cNvPicPr>
            <p:nvPr/>
          </p:nvPicPr>
          <p:blipFill rotWithShape="1">
            <a:blip r:embed="rId10" cstate="hqprint">
              <a:extLst>
                <a:ext uri="{BEBA8EAE-BF5A-486C-A8C5-ECC9F3942E4B}">
                  <a14:imgProps xmlns:a14="http://schemas.microsoft.com/office/drawing/2010/main">
                    <a14:imgLayer r:embed="rId11">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3803255" y="2450533"/>
              <a:ext cx="1826644" cy="1331445"/>
            </a:xfrm>
            <a:prstGeom prst="rect">
              <a:avLst/>
            </a:prstGeom>
          </p:spPr>
        </p:pic>
        <p:pic>
          <p:nvPicPr>
            <p:cNvPr id="53" name="図 52" descr="コンピューターのスクリーンショット&#10;&#10;自動的に生成された説明">
              <a:extLst>
                <a:ext uri="{FF2B5EF4-FFF2-40B4-BE49-F238E27FC236}">
                  <a16:creationId xmlns:a16="http://schemas.microsoft.com/office/drawing/2014/main" id="{075A4D52-BFE8-5146-DBC8-405AC34714FE}"/>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5782069" y="2450533"/>
              <a:ext cx="1822292" cy="1337389"/>
            </a:xfrm>
            <a:prstGeom prst="rect">
              <a:avLst/>
            </a:prstGeom>
          </p:spPr>
        </p:pic>
        <p:sp>
          <p:nvSpPr>
            <p:cNvPr id="10" name="テキスト ボックス 9">
              <a:extLst>
                <a:ext uri="{FF2B5EF4-FFF2-40B4-BE49-F238E27FC236}">
                  <a16:creationId xmlns:a16="http://schemas.microsoft.com/office/drawing/2014/main" id="{8EF3F0D5-5457-E56B-D115-2E4F8186EB4A}"/>
                </a:ext>
              </a:extLst>
            </p:cNvPr>
            <p:cNvSpPr txBox="1"/>
            <p:nvPr/>
          </p:nvSpPr>
          <p:spPr>
            <a:xfrm>
              <a:off x="3808929" y="972460"/>
              <a:ext cx="1079142"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hACE2-A028</a:t>
              </a:r>
            </a:p>
          </p:txBody>
        </p:sp>
        <p:sp>
          <p:nvSpPr>
            <p:cNvPr id="11" name="テキスト ボックス 10">
              <a:extLst>
                <a:ext uri="{FF2B5EF4-FFF2-40B4-BE49-F238E27FC236}">
                  <a16:creationId xmlns:a16="http://schemas.microsoft.com/office/drawing/2014/main" id="{32C7F052-439C-5B48-3F81-41F60BCF503C}"/>
                </a:ext>
              </a:extLst>
            </p:cNvPr>
            <p:cNvSpPr txBox="1"/>
            <p:nvPr/>
          </p:nvSpPr>
          <p:spPr>
            <a:xfrm>
              <a:off x="5782069" y="972460"/>
              <a:ext cx="1079142"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hACE2-A038</a:t>
              </a:r>
            </a:p>
          </p:txBody>
        </p:sp>
        <p:sp>
          <p:nvSpPr>
            <p:cNvPr id="12" name="テキスト ボックス 11">
              <a:extLst>
                <a:ext uri="{FF2B5EF4-FFF2-40B4-BE49-F238E27FC236}">
                  <a16:creationId xmlns:a16="http://schemas.microsoft.com/office/drawing/2014/main" id="{8C3B160B-5A67-5B39-CC72-3B113557FA8D}"/>
                </a:ext>
              </a:extLst>
            </p:cNvPr>
            <p:cNvSpPr txBox="1"/>
            <p:nvPr/>
          </p:nvSpPr>
          <p:spPr>
            <a:xfrm>
              <a:off x="1828661" y="2450533"/>
              <a:ext cx="1079142"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hACE2-A048</a:t>
              </a:r>
            </a:p>
          </p:txBody>
        </p:sp>
        <p:sp>
          <p:nvSpPr>
            <p:cNvPr id="14" name="テキスト ボックス 13">
              <a:extLst>
                <a:ext uri="{FF2B5EF4-FFF2-40B4-BE49-F238E27FC236}">
                  <a16:creationId xmlns:a16="http://schemas.microsoft.com/office/drawing/2014/main" id="{E44E6F1E-BF21-B56A-8AB5-3D5931955998}"/>
                </a:ext>
              </a:extLst>
            </p:cNvPr>
            <p:cNvSpPr txBox="1"/>
            <p:nvPr/>
          </p:nvSpPr>
          <p:spPr>
            <a:xfrm>
              <a:off x="1828661" y="972460"/>
              <a:ext cx="1079142"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hACE2-A008</a:t>
              </a:r>
            </a:p>
          </p:txBody>
        </p:sp>
        <p:sp>
          <p:nvSpPr>
            <p:cNvPr id="15" name="テキスト ボックス 14">
              <a:extLst>
                <a:ext uri="{FF2B5EF4-FFF2-40B4-BE49-F238E27FC236}">
                  <a16:creationId xmlns:a16="http://schemas.microsoft.com/office/drawing/2014/main" id="{94AD7C7C-FC7C-E3EE-2F71-C2E1B52FDA11}"/>
                </a:ext>
              </a:extLst>
            </p:cNvPr>
            <p:cNvSpPr txBox="1"/>
            <p:nvPr/>
          </p:nvSpPr>
          <p:spPr>
            <a:xfrm>
              <a:off x="3803255" y="2450533"/>
              <a:ext cx="1027845"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hACE2A077</a:t>
              </a:r>
            </a:p>
          </p:txBody>
        </p:sp>
        <p:sp>
          <p:nvSpPr>
            <p:cNvPr id="16" name="テキスト ボックス 15">
              <a:extLst>
                <a:ext uri="{FF2B5EF4-FFF2-40B4-BE49-F238E27FC236}">
                  <a16:creationId xmlns:a16="http://schemas.microsoft.com/office/drawing/2014/main" id="{FF4DAAFD-7D02-8E61-F1C9-4D88A59B4743}"/>
                </a:ext>
              </a:extLst>
            </p:cNvPr>
            <p:cNvSpPr txBox="1"/>
            <p:nvPr/>
          </p:nvSpPr>
          <p:spPr>
            <a:xfrm>
              <a:off x="5782069" y="2450533"/>
              <a:ext cx="1079142"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hACE2-A134</a:t>
              </a:r>
            </a:p>
          </p:txBody>
        </p:sp>
        <p:pic>
          <p:nvPicPr>
            <p:cNvPr id="64" name="図 63" descr="コンピューターのスクリーンショット&#10;&#10;自動的に生成された説明">
              <a:extLst>
                <a:ext uri="{FF2B5EF4-FFF2-40B4-BE49-F238E27FC236}">
                  <a16:creationId xmlns:a16="http://schemas.microsoft.com/office/drawing/2014/main" id="{9CBC10B1-0B64-BFC7-2939-6C52CD62CD0B}"/>
                </a:ext>
              </a:extLst>
            </p:cNvPr>
            <p:cNvPicPr>
              <a:picLocks noChangeAspect="1"/>
            </p:cNvPicPr>
            <p:nvPr/>
          </p:nvPicPr>
          <p:blipFill rotWithShape="1">
            <a:blip r:embed="rId14" cstate="hqprint">
              <a:extLst>
                <a:ext uri="{BEBA8EAE-BF5A-486C-A8C5-ECC9F3942E4B}">
                  <a14:imgProps xmlns:a14="http://schemas.microsoft.com/office/drawing/2010/main">
                    <a14:imgLayer r:embed="rId15">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7718098" y="2450533"/>
              <a:ext cx="1822423" cy="1331445"/>
            </a:xfrm>
            <a:prstGeom prst="rect">
              <a:avLst/>
            </a:prstGeom>
          </p:spPr>
        </p:pic>
        <p:sp>
          <p:nvSpPr>
            <p:cNvPr id="65" name="テキスト ボックス 64">
              <a:extLst>
                <a:ext uri="{FF2B5EF4-FFF2-40B4-BE49-F238E27FC236}">
                  <a16:creationId xmlns:a16="http://schemas.microsoft.com/office/drawing/2014/main" id="{017C5403-0A68-B231-6C3B-61242146E215}"/>
                </a:ext>
              </a:extLst>
            </p:cNvPr>
            <p:cNvSpPr txBox="1"/>
            <p:nvPr/>
          </p:nvSpPr>
          <p:spPr>
            <a:xfrm>
              <a:off x="7718098" y="2450533"/>
              <a:ext cx="1292341" cy="276999"/>
            </a:xfrm>
            <a:prstGeom prst="rect">
              <a:avLst/>
            </a:prstGeom>
            <a:noFill/>
          </p:spPr>
          <p:txBody>
            <a:bodyPr wrap="none" rtlCol="0">
              <a:spAutoFit/>
            </a:bodyPr>
            <a:lstStyle/>
            <a:p>
              <a:r>
                <a:rPr lang="en-US" altLang="ja-JP" sz="1200" dirty="0">
                  <a:solidFill>
                    <a:schemeClr val="bg1"/>
                  </a:solidFill>
                  <a:latin typeface="Arial" panose="020B0604020202020204" pitchFamily="34" charset="0"/>
                  <a:cs typeface="Arial" panose="020B0604020202020204" pitchFamily="34" charset="0"/>
                </a:rPr>
                <a:t>Negative control</a:t>
              </a:r>
            </a:p>
          </p:txBody>
        </p:sp>
        <p:cxnSp>
          <p:nvCxnSpPr>
            <p:cNvPr id="88" name="直線コネクタ 87">
              <a:extLst>
                <a:ext uri="{FF2B5EF4-FFF2-40B4-BE49-F238E27FC236}">
                  <a16:creationId xmlns:a16="http://schemas.microsoft.com/office/drawing/2014/main" id="{950111ED-D98C-CAA1-235E-B0F40DCD1ED8}"/>
                </a:ext>
              </a:extLst>
            </p:cNvPr>
            <p:cNvCxnSpPr>
              <a:cxnSpLocks/>
            </p:cNvCxnSpPr>
            <p:nvPr/>
          </p:nvCxnSpPr>
          <p:spPr>
            <a:xfrm>
              <a:off x="7370722" y="223270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995746C4-E4CE-B51D-A1D1-6C35C3394188}"/>
                </a:ext>
              </a:extLst>
            </p:cNvPr>
            <p:cNvCxnSpPr>
              <a:cxnSpLocks/>
            </p:cNvCxnSpPr>
            <p:nvPr/>
          </p:nvCxnSpPr>
          <p:spPr>
            <a:xfrm>
              <a:off x="7370722" y="372036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AB023465-8B6E-671E-521E-675F5C47BA01}"/>
                </a:ext>
              </a:extLst>
            </p:cNvPr>
            <p:cNvCxnSpPr>
              <a:cxnSpLocks/>
            </p:cNvCxnSpPr>
            <p:nvPr/>
          </p:nvCxnSpPr>
          <p:spPr>
            <a:xfrm>
              <a:off x="5361638" y="223270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186FDABE-41AB-62F1-72B1-50D1E73C664E}"/>
                </a:ext>
              </a:extLst>
            </p:cNvPr>
            <p:cNvCxnSpPr>
              <a:cxnSpLocks/>
            </p:cNvCxnSpPr>
            <p:nvPr/>
          </p:nvCxnSpPr>
          <p:spPr>
            <a:xfrm>
              <a:off x="5361638" y="372036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1227D9F8-805F-B5D5-3650-9A96E8B82013}"/>
                </a:ext>
              </a:extLst>
            </p:cNvPr>
            <p:cNvCxnSpPr>
              <a:cxnSpLocks/>
            </p:cNvCxnSpPr>
            <p:nvPr/>
          </p:nvCxnSpPr>
          <p:spPr>
            <a:xfrm>
              <a:off x="3352555" y="223270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53E6BB26-5754-DE71-AFBF-DBC99F91BB56}"/>
                </a:ext>
              </a:extLst>
            </p:cNvPr>
            <p:cNvCxnSpPr>
              <a:cxnSpLocks/>
            </p:cNvCxnSpPr>
            <p:nvPr/>
          </p:nvCxnSpPr>
          <p:spPr>
            <a:xfrm>
              <a:off x="3352555" y="3720369"/>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3441BB44-9F93-4BA3-8011-8EA695758302}"/>
                </a:ext>
              </a:extLst>
            </p:cNvPr>
            <p:cNvCxnSpPr>
              <a:cxnSpLocks/>
            </p:cNvCxnSpPr>
            <p:nvPr/>
          </p:nvCxnSpPr>
          <p:spPr>
            <a:xfrm>
              <a:off x="9241992" y="3679990"/>
              <a:ext cx="1916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6" name="テキスト ボックス 105">
            <a:extLst>
              <a:ext uri="{FF2B5EF4-FFF2-40B4-BE49-F238E27FC236}">
                <a16:creationId xmlns:a16="http://schemas.microsoft.com/office/drawing/2014/main" id="{3962C164-2227-00A9-28DB-5C647A130001}"/>
              </a:ext>
            </a:extLst>
          </p:cNvPr>
          <p:cNvSpPr txBox="1"/>
          <p:nvPr/>
        </p:nvSpPr>
        <p:spPr>
          <a:xfrm>
            <a:off x="117553" y="7145867"/>
            <a:ext cx="8908894" cy="830997"/>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5. Immunocyto</a:t>
            </a:r>
            <a:r>
              <a:rPr lang="en-US" altLang="ja-JP" sz="1200" b="1" kern="100" dirty="0">
                <a:latin typeface="Arial" panose="020B0604020202020204" pitchFamily="34" charset="0"/>
                <a:ea typeface="游明朝" panose="02020400000000000000" pitchFamily="18" charset="-128"/>
                <a:cs typeface="Times New Roman" panose="02020603050405020304" pitchFamily="18" charset="0"/>
              </a:rPr>
              <a:t>chemistry analysis of the monoclonal antibodies obtained.</a:t>
            </a:r>
          </a:p>
          <a:p>
            <a:pPr algn="just"/>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HEK293-hACE2 cells were incubated with the hybridoma cell culture supernatants or medium only</a:t>
            </a:r>
            <a:r>
              <a:rPr lang="ja-JP" altLang="en-US" sz="1200" kern="100">
                <a:latin typeface="Arial" panose="020B0604020202020204" pitchFamily="34" charset="0"/>
                <a:ea typeface="游明朝" panose="02020400000000000000" pitchFamily="18" charset="-128"/>
                <a:cs typeface="Times New Roman" panose="02020603050405020304" pitchFamily="18" charset="0"/>
              </a:rPr>
              <a:t>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(negative control)</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The name of each monoclonal antibody analyzed is indicated in the upper left corner of each </a:t>
            </a:r>
            <a:r>
              <a:rPr lang="en-US" altLang="ja-JP" sz="1200" kern="100" dirty="0">
                <a:latin typeface="Arial" panose="020B0604020202020204" pitchFamily="34" charset="0"/>
                <a:ea typeface="游明朝" panose="02020400000000000000" pitchFamily="18" charset="-128"/>
                <a:cs typeface="Times New Roman" panose="02020603050405020304" pitchFamily="18" charset="0"/>
              </a:rPr>
              <a:t>image</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The images were obtained using an </a:t>
            </a:r>
            <a:r>
              <a:rPr lang="en-US" altLang="ja-JP" sz="1200" kern="100" dirty="0" err="1">
                <a:effectLst/>
                <a:latin typeface="Arial" panose="020B0604020202020204" pitchFamily="34" charset="0"/>
                <a:ea typeface="游明朝" panose="02020400000000000000" pitchFamily="18" charset="-128"/>
                <a:cs typeface="Times New Roman" panose="02020603050405020304" pitchFamily="18" charset="0"/>
              </a:rPr>
              <a:t>IncuCyte</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S3 instrument (Sartorius, </a:t>
            </a:r>
            <a:r>
              <a:rPr lang="en-US" altLang="ja-JP" sz="1200" kern="100" dirty="0" err="1">
                <a:effectLst/>
                <a:latin typeface="Arial" panose="020B0604020202020204" pitchFamily="34" charset="0"/>
                <a:ea typeface="游明朝" panose="02020400000000000000" pitchFamily="18" charset="-128"/>
                <a:cs typeface="Times New Roman" panose="02020603050405020304" pitchFamily="18" charset="0"/>
              </a:rPr>
              <a:t>Gettingen</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 Germany) at </a:t>
            </a:r>
            <a:r>
              <a:rPr lang="en-US" altLang="ja-JP" sz="1200" kern="100" dirty="0">
                <a:effectLst/>
                <a:latin typeface="Times New Roman" panose="02020603050405020304" pitchFamily="18" charset="0"/>
                <a:ea typeface="游明朝" panose="02020400000000000000" pitchFamily="18" charset="-128"/>
                <a:cs typeface="Times New Roman" panose="02020603050405020304" pitchFamily="18" charset="0"/>
              </a:rPr>
              <a:t>×</a:t>
            </a:r>
            <a:r>
              <a:rPr lang="en-US" altLang="ja-JP" sz="1200" kern="100" dirty="0">
                <a:effectLst/>
                <a:latin typeface="Arial" panose="020B0604020202020204" pitchFamily="34" charset="0"/>
                <a:ea typeface="游明朝" panose="02020400000000000000" pitchFamily="18" charset="-128"/>
                <a:cs typeface="Times New Roman" panose="02020603050405020304" pitchFamily="18" charset="0"/>
              </a:rPr>
              <a:t>20 magnification. </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 name="テキスト ボックス 13">
            <a:extLst>
              <a:ext uri="{FF2B5EF4-FFF2-40B4-BE49-F238E27FC236}">
                <a16:creationId xmlns:a16="http://schemas.microsoft.com/office/drawing/2014/main" id="{331867B0-36B6-8956-5922-546DB5AF6001}"/>
              </a:ext>
            </a:extLst>
          </p:cNvPr>
          <p:cNvSpPr txBox="1"/>
          <p:nvPr/>
        </p:nvSpPr>
        <p:spPr>
          <a:xfrm>
            <a:off x="2577410" y="4792755"/>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3" name="テキスト ボックス 13">
            <a:extLst>
              <a:ext uri="{FF2B5EF4-FFF2-40B4-BE49-F238E27FC236}">
                <a16:creationId xmlns:a16="http://schemas.microsoft.com/office/drawing/2014/main" id="{3099AE80-032B-C4F8-5C65-2C07B4D9D805}"/>
              </a:ext>
            </a:extLst>
          </p:cNvPr>
          <p:cNvSpPr txBox="1"/>
          <p:nvPr/>
        </p:nvSpPr>
        <p:spPr>
          <a:xfrm>
            <a:off x="2555316" y="6270828"/>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4" name="テキスト ボックス 13">
            <a:extLst>
              <a:ext uri="{FF2B5EF4-FFF2-40B4-BE49-F238E27FC236}">
                <a16:creationId xmlns:a16="http://schemas.microsoft.com/office/drawing/2014/main" id="{00BD1075-CC07-46B7-EA16-83B3B8961D58}"/>
              </a:ext>
            </a:extLst>
          </p:cNvPr>
          <p:cNvSpPr txBox="1"/>
          <p:nvPr/>
        </p:nvSpPr>
        <p:spPr>
          <a:xfrm>
            <a:off x="4522318" y="4793931"/>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5" name="テキスト ボックス 13">
            <a:extLst>
              <a:ext uri="{FF2B5EF4-FFF2-40B4-BE49-F238E27FC236}">
                <a16:creationId xmlns:a16="http://schemas.microsoft.com/office/drawing/2014/main" id="{5EFBCB5E-AD3A-4ECB-C5BB-E65169377158}"/>
              </a:ext>
            </a:extLst>
          </p:cNvPr>
          <p:cNvSpPr txBox="1"/>
          <p:nvPr/>
        </p:nvSpPr>
        <p:spPr>
          <a:xfrm>
            <a:off x="4519103" y="6273999"/>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6" name="テキスト ボックス 13">
            <a:extLst>
              <a:ext uri="{FF2B5EF4-FFF2-40B4-BE49-F238E27FC236}">
                <a16:creationId xmlns:a16="http://schemas.microsoft.com/office/drawing/2014/main" id="{2C39D7E9-E0C5-A821-13A6-AFCD2734D9C1}"/>
              </a:ext>
            </a:extLst>
          </p:cNvPr>
          <p:cNvSpPr txBox="1"/>
          <p:nvPr/>
        </p:nvSpPr>
        <p:spPr>
          <a:xfrm>
            <a:off x="6513288" y="4793931"/>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7" name="テキスト ボックス 13">
            <a:extLst>
              <a:ext uri="{FF2B5EF4-FFF2-40B4-BE49-F238E27FC236}">
                <a16:creationId xmlns:a16="http://schemas.microsoft.com/office/drawing/2014/main" id="{039A154F-0578-072F-9519-B40653FF81B7}"/>
              </a:ext>
            </a:extLst>
          </p:cNvPr>
          <p:cNvSpPr txBox="1"/>
          <p:nvPr/>
        </p:nvSpPr>
        <p:spPr>
          <a:xfrm>
            <a:off x="6508256" y="6270828"/>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
        <p:nvSpPr>
          <p:cNvPr id="8" name="テキスト ボックス 13">
            <a:extLst>
              <a:ext uri="{FF2B5EF4-FFF2-40B4-BE49-F238E27FC236}">
                <a16:creationId xmlns:a16="http://schemas.microsoft.com/office/drawing/2014/main" id="{DAFBD4A2-10C9-CCAA-2451-98E014EBDF5E}"/>
              </a:ext>
            </a:extLst>
          </p:cNvPr>
          <p:cNvSpPr txBox="1"/>
          <p:nvPr/>
        </p:nvSpPr>
        <p:spPr>
          <a:xfrm>
            <a:off x="8417773" y="6245758"/>
            <a:ext cx="556563" cy="215444"/>
          </a:xfrm>
          <a:prstGeom prst="rect">
            <a:avLst/>
          </a:prstGeom>
          <a:noFill/>
        </p:spPr>
        <p:txBody>
          <a:bodyPr wrap="none" rtlCol="0">
            <a:spAutoFit/>
          </a:bodyPr>
          <a:lstStyle/>
          <a:p>
            <a:r>
              <a:rPr lang="en-US" altLang="ja-JP" sz="800" dirty="0">
                <a:solidFill>
                  <a:schemeClr val="bg1"/>
                </a:solidFill>
                <a:latin typeface="Arial" panose="020B0604020202020204" pitchFamily="34" charset="0"/>
                <a:cs typeface="Arial" panose="020B0604020202020204" pitchFamily="34" charset="0"/>
              </a:rPr>
              <a:t>100 mm</a:t>
            </a:r>
          </a:p>
        </p:txBody>
      </p:sp>
    </p:spTree>
    <p:extLst>
      <p:ext uri="{BB962C8B-B14F-4D97-AF65-F5344CB8AC3E}">
        <p14:creationId xmlns:p14="http://schemas.microsoft.com/office/powerpoint/2010/main" val="427775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45A4BD11-7A0C-23A4-0991-97FD9BA02FE7}"/>
              </a:ext>
            </a:extLst>
          </p:cNvPr>
          <p:cNvSpPr txBox="1"/>
          <p:nvPr/>
        </p:nvSpPr>
        <p:spPr>
          <a:xfrm>
            <a:off x="346153" y="7145867"/>
            <a:ext cx="8908894" cy="1015663"/>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7. </a:t>
            </a:r>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Flow cytometry gating strategy for detecting hybridoma cells expressing antigen-specific monoclonal antibodies.</a:t>
            </a:r>
          </a:p>
          <a:p>
            <a:pPr algn="just"/>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Because anti-human IgG-Fc-PE/Cyanine7 can react with both surface IgG and hACE2-Fc-biotin, hybridoma cells expressing antigen-specific antibodies were identified within Gate B, while IgG-expressing cells which did not bind antigen are shown in Gate A.</a:t>
            </a:r>
            <a:endParaRPr lang="en-GB" altLang="ja-JP" sz="1200" kern="100" dirty="0">
              <a:effectLst/>
              <a:latin typeface="Arial" panose="020B0604020202020204" pitchFamily="34" charset="0"/>
              <a:ea typeface="ＭＳ Ｐゴシック" panose="020B0600070205080204" pitchFamily="50" charset="-128"/>
              <a:cs typeface="Times New Roman" panose="02020603050405020304" pitchFamily="18" charset="0"/>
            </a:endParaRPr>
          </a:p>
        </p:txBody>
      </p:sp>
      <p:grpSp>
        <p:nvGrpSpPr>
          <p:cNvPr id="15" name="グループ化 14">
            <a:extLst>
              <a:ext uri="{FF2B5EF4-FFF2-40B4-BE49-F238E27FC236}">
                <a16:creationId xmlns:a16="http://schemas.microsoft.com/office/drawing/2014/main" id="{C487FB84-77C0-69AB-D163-FA1C526A0C5A}"/>
              </a:ext>
            </a:extLst>
          </p:cNvPr>
          <p:cNvGrpSpPr/>
          <p:nvPr/>
        </p:nvGrpSpPr>
        <p:grpSpPr>
          <a:xfrm>
            <a:off x="326570" y="4527131"/>
            <a:ext cx="8607148" cy="2176712"/>
            <a:chOff x="1073472" y="3679168"/>
            <a:chExt cx="7113345" cy="1798935"/>
          </a:xfrm>
        </p:grpSpPr>
        <p:grpSp>
          <p:nvGrpSpPr>
            <p:cNvPr id="2" name="グループ化 1">
              <a:extLst>
                <a:ext uri="{FF2B5EF4-FFF2-40B4-BE49-F238E27FC236}">
                  <a16:creationId xmlns:a16="http://schemas.microsoft.com/office/drawing/2014/main" id="{EED5C1B6-D0B1-36AD-B4ED-F3AEA3644847}"/>
                </a:ext>
              </a:extLst>
            </p:cNvPr>
            <p:cNvGrpSpPr/>
            <p:nvPr/>
          </p:nvGrpSpPr>
          <p:grpSpPr>
            <a:xfrm>
              <a:off x="1073472" y="3679168"/>
              <a:ext cx="7113345" cy="1798935"/>
              <a:chOff x="513571" y="1524327"/>
              <a:chExt cx="7113345" cy="1798935"/>
            </a:xfrm>
          </p:grpSpPr>
          <p:pic>
            <p:nvPicPr>
              <p:cNvPr id="3" name="図 2">
                <a:extLst>
                  <a:ext uri="{FF2B5EF4-FFF2-40B4-BE49-F238E27FC236}">
                    <a16:creationId xmlns:a16="http://schemas.microsoft.com/office/drawing/2014/main" id="{356114B6-5715-5D2D-4643-8CB805D6EE8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13571" y="1675223"/>
                <a:ext cx="3211735" cy="1648039"/>
              </a:xfrm>
              <a:prstGeom prst="rect">
                <a:avLst/>
              </a:prstGeom>
            </p:spPr>
          </p:pic>
          <p:cxnSp>
            <p:nvCxnSpPr>
              <p:cNvPr id="4" name="直線矢印コネクタ 3">
                <a:extLst>
                  <a:ext uri="{FF2B5EF4-FFF2-40B4-BE49-F238E27FC236}">
                    <a16:creationId xmlns:a16="http://schemas.microsoft.com/office/drawing/2014/main" id="{4525869E-36CF-F5EF-9EBD-342A5EE01404}"/>
                  </a:ext>
                </a:extLst>
              </p:cNvPr>
              <p:cNvCxnSpPr>
                <a:cxnSpLocks/>
              </p:cNvCxnSpPr>
              <p:nvPr/>
            </p:nvCxnSpPr>
            <p:spPr>
              <a:xfrm>
                <a:off x="1676400" y="2675466"/>
                <a:ext cx="845249"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F15D3BFE-63AA-2766-FB67-A3BF22BDE26F}"/>
                  </a:ext>
                </a:extLst>
              </p:cNvPr>
              <p:cNvSpPr txBox="1"/>
              <p:nvPr/>
            </p:nvSpPr>
            <p:spPr>
              <a:xfrm>
                <a:off x="2732482" y="1524327"/>
                <a:ext cx="568602" cy="216207"/>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Singlets</a:t>
                </a:r>
                <a:endParaRPr kumimoji="1" lang="ja-JP" altLang="en-US" sz="1100" baseline="30000" dirty="0">
                  <a:latin typeface="Arial" panose="020B0604020202020204" pitchFamily="34" charset="0"/>
                  <a:cs typeface="Arial" panose="020B0604020202020204" pitchFamily="34" charset="0"/>
                </a:endParaRPr>
              </a:p>
            </p:txBody>
          </p:sp>
          <p:pic>
            <p:nvPicPr>
              <p:cNvPr id="6" name="図 5">
                <a:extLst>
                  <a:ext uri="{FF2B5EF4-FFF2-40B4-BE49-F238E27FC236}">
                    <a16:creationId xmlns:a16="http://schemas.microsoft.com/office/drawing/2014/main" id="{9712813B-3E68-A0FD-C96C-2A877985729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952581" y="1644749"/>
                <a:ext cx="1626467" cy="1630916"/>
              </a:xfrm>
              <a:prstGeom prst="rect">
                <a:avLst/>
              </a:prstGeom>
            </p:spPr>
          </p:pic>
          <p:cxnSp>
            <p:nvCxnSpPr>
              <p:cNvPr id="7" name="直線矢印コネクタ 6">
                <a:extLst>
                  <a:ext uri="{FF2B5EF4-FFF2-40B4-BE49-F238E27FC236}">
                    <a16:creationId xmlns:a16="http://schemas.microsoft.com/office/drawing/2014/main" id="{86921839-CB9C-8E23-04AB-81C60E603BBA}"/>
                  </a:ext>
                </a:extLst>
              </p:cNvPr>
              <p:cNvCxnSpPr>
                <a:cxnSpLocks/>
              </p:cNvCxnSpPr>
              <p:nvPr/>
            </p:nvCxnSpPr>
            <p:spPr>
              <a:xfrm>
                <a:off x="3308350" y="2675466"/>
                <a:ext cx="1058212"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2FE13493-C8B9-1959-4926-6B4B78554E7B}"/>
                  </a:ext>
                </a:extLst>
              </p:cNvPr>
              <p:cNvSpPr txBox="1"/>
              <p:nvPr/>
            </p:nvSpPr>
            <p:spPr>
              <a:xfrm>
                <a:off x="4507183" y="1524327"/>
                <a:ext cx="771297" cy="216207"/>
              </a:xfrm>
              <a:prstGeom prst="rect">
                <a:avLst/>
              </a:prstGeom>
              <a:noFill/>
            </p:spPr>
            <p:txBody>
              <a:bodyPr wrap="none" rtlCol="0">
                <a:spAutoFit/>
              </a:bodyPr>
              <a:lstStyle/>
              <a:p>
                <a:r>
                  <a:rPr kumimoji="1" lang="en-US" altLang="ja-JP" sz="1100" dirty="0">
                    <a:latin typeface="Arial" panose="020B0604020202020204" pitchFamily="34" charset="0"/>
                    <a:cs typeface="Arial" panose="020B0604020202020204" pitchFamily="34" charset="0"/>
                  </a:rPr>
                  <a:t>EGFP</a:t>
                </a:r>
                <a:r>
                  <a:rPr kumimoji="1" lang="en-US" altLang="ja-JP" sz="1100" baseline="30000" dirty="0">
                    <a:latin typeface="Arial" panose="020B0604020202020204" pitchFamily="34" charset="0"/>
                    <a:cs typeface="Arial" panose="020B0604020202020204" pitchFamily="34" charset="0"/>
                  </a:rPr>
                  <a:t>+ </a:t>
                </a:r>
                <a:r>
                  <a:rPr kumimoji="1" lang="en-US" altLang="ja-JP" sz="1100" dirty="0">
                    <a:latin typeface="Arial" panose="020B0604020202020204" pitchFamily="34" charset="0"/>
                    <a:cs typeface="Arial" panose="020B0604020202020204" pitchFamily="34" charset="0"/>
                  </a:rPr>
                  <a:t>cells</a:t>
                </a:r>
                <a:endParaRPr kumimoji="1" lang="ja-JP" altLang="en-US" sz="1100" dirty="0">
                  <a:latin typeface="Arial" panose="020B0604020202020204" pitchFamily="34" charset="0"/>
                  <a:cs typeface="Arial" panose="020B0604020202020204" pitchFamily="34" charset="0"/>
                </a:endParaRPr>
              </a:p>
            </p:txBody>
          </p:sp>
          <p:pic>
            <p:nvPicPr>
              <p:cNvPr id="9" name="図 8">
                <a:extLst>
                  <a:ext uri="{FF2B5EF4-FFF2-40B4-BE49-F238E27FC236}">
                    <a16:creationId xmlns:a16="http://schemas.microsoft.com/office/drawing/2014/main" id="{EFE82CDA-CAB7-84BA-0D30-B3774BBD0558}"/>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000449" y="1644749"/>
                <a:ext cx="1626467" cy="1630916"/>
              </a:xfrm>
              <a:prstGeom prst="rect">
                <a:avLst/>
              </a:prstGeom>
            </p:spPr>
          </p:pic>
          <p:cxnSp>
            <p:nvCxnSpPr>
              <p:cNvPr id="10" name="直線矢印コネクタ 9">
                <a:extLst>
                  <a:ext uri="{FF2B5EF4-FFF2-40B4-BE49-F238E27FC236}">
                    <a16:creationId xmlns:a16="http://schemas.microsoft.com/office/drawing/2014/main" id="{99D93BC6-0600-D4BF-E6E4-E56BCD70E9C0}"/>
                  </a:ext>
                </a:extLst>
              </p:cNvPr>
              <p:cNvCxnSpPr>
                <a:cxnSpLocks/>
              </p:cNvCxnSpPr>
              <p:nvPr/>
            </p:nvCxnSpPr>
            <p:spPr>
              <a:xfrm>
                <a:off x="5507744" y="2304872"/>
                <a:ext cx="792351" cy="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2" name="テキスト ボックス 11">
              <a:extLst>
                <a:ext uri="{FF2B5EF4-FFF2-40B4-BE49-F238E27FC236}">
                  <a16:creationId xmlns:a16="http://schemas.microsoft.com/office/drawing/2014/main" id="{CF0796BE-CC03-F85D-8EB3-C68F09112FDF}"/>
                </a:ext>
              </a:extLst>
            </p:cNvPr>
            <p:cNvSpPr txBox="1"/>
            <p:nvPr/>
          </p:nvSpPr>
          <p:spPr>
            <a:xfrm>
              <a:off x="6859996" y="3998297"/>
              <a:ext cx="559012" cy="254361"/>
            </a:xfrm>
            <a:prstGeom prst="rect">
              <a:avLst/>
            </a:prstGeom>
            <a:noFill/>
          </p:spPr>
          <p:txBody>
            <a:bodyPr wrap="none" rtlCol="0">
              <a:spAutoFit/>
            </a:bodyPr>
            <a:lstStyle/>
            <a:p>
              <a:r>
                <a:rPr kumimoji="1" lang="en-US" altLang="ja-JP" sz="1400" dirty="0"/>
                <a:t>Gate A</a:t>
              </a:r>
              <a:endParaRPr kumimoji="1" lang="ja-JP" altLang="en-US" sz="1400" dirty="0"/>
            </a:p>
          </p:txBody>
        </p:sp>
        <p:sp>
          <p:nvSpPr>
            <p:cNvPr id="13" name="テキスト ボックス 12">
              <a:extLst>
                <a:ext uri="{FF2B5EF4-FFF2-40B4-BE49-F238E27FC236}">
                  <a16:creationId xmlns:a16="http://schemas.microsoft.com/office/drawing/2014/main" id="{CBD50B6D-07FE-FE15-6A08-BA8595CBF342}"/>
                </a:ext>
              </a:extLst>
            </p:cNvPr>
            <p:cNvSpPr txBox="1"/>
            <p:nvPr/>
          </p:nvSpPr>
          <p:spPr>
            <a:xfrm>
              <a:off x="7607881" y="4265483"/>
              <a:ext cx="553712" cy="254361"/>
            </a:xfrm>
            <a:prstGeom prst="rect">
              <a:avLst/>
            </a:prstGeom>
            <a:noFill/>
          </p:spPr>
          <p:txBody>
            <a:bodyPr wrap="none" rtlCol="0">
              <a:spAutoFit/>
            </a:bodyPr>
            <a:lstStyle/>
            <a:p>
              <a:r>
                <a:rPr kumimoji="1" lang="en-US" altLang="ja-JP" sz="1400" dirty="0"/>
                <a:t>Gate B</a:t>
              </a:r>
              <a:endParaRPr kumimoji="1" lang="ja-JP" altLang="en-US" sz="1400" dirty="0"/>
            </a:p>
          </p:txBody>
        </p:sp>
      </p:grpSp>
      <p:sp>
        <p:nvSpPr>
          <p:cNvPr id="14" name="テキスト ボックス 13">
            <a:extLst>
              <a:ext uri="{FF2B5EF4-FFF2-40B4-BE49-F238E27FC236}">
                <a16:creationId xmlns:a16="http://schemas.microsoft.com/office/drawing/2014/main" id="{05F6B2D3-BBE5-8083-9101-D0F0A63736AD}"/>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6</a:t>
            </a:r>
            <a:endParaRPr kumimoji="1" lang="ja-JP" alt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7052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テキスト ボックス 33">
            <a:extLst>
              <a:ext uri="{FF2B5EF4-FFF2-40B4-BE49-F238E27FC236}">
                <a16:creationId xmlns:a16="http://schemas.microsoft.com/office/drawing/2014/main" id="{68D6A1A3-FBF1-1D96-7387-8AE12E7F21B1}"/>
              </a:ext>
            </a:extLst>
          </p:cNvPr>
          <p:cNvSpPr txBox="1"/>
          <p:nvPr/>
        </p:nvSpPr>
        <p:spPr>
          <a:xfrm>
            <a:off x="4214148" y="0"/>
            <a:ext cx="5387052"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7</a:t>
            </a:r>
            <a:endParaRPr kumimoji="1" lang="ja-JP" altLang="en-US" i="1" dirty="0">
              <a:latin typeface="Arial" panose="020B0604020202020204" pitchFamily="34" charset="0"/>
              <a:cs typeface="Arial" panose="020B0604020202020204" pitchFamily="34" charset="0"/>
            </a:endParaRPr>
          </a:p>
        </p:txBody>
      </p:sp>
      <p:grpSp>
        <p:nvGrpSpPr>
          <p:cNvPr id="37" name="グループ化 36">
            <a:extLst>
              <a:ext uri="{FF2B5EF4-FFF2-40B4-BE49-F238E27FC236}">
                <a16:creationId xmlns:a16="http://schemas.microsoft.com/office/drawing/2014/main" id="{0A5FF27C-930D-7252-773F-454C0C1F268C}"/>
              </a:ext>
            </a:extLst>
          </p:cNvPr>
          <p:cNvGrpSpPr/>
          <p:nvPr/>
        </p:nvGrpSpPr>
        <p:grpSpPr>
          <a:xfrm>
            <a:off x="505028" y="2221399"/>
            <a:ext cx="8591144" cy="4985945"/>
            <a:chOff x="1640911" y="1931332"/>
            <a:chExt cx="6454654" cy="3746014"/>
          </a:xfrm>
        </p:grpSpPr>
        <p:pic>
          <p:nvPicPr>
            <p:cNvPr id="5" name="図 4">
              <a:extLst>
                <a:ext uri="{FF2B5EF4-FFF2-40B4-BE49-F238E27FC236}">
                  <a16:creationId xmlns:a16="http://schemas.microsoft.com/office/drawing/2014/main" id="{4A7AE7E4-BF38-F93C-4C83-25D28F196F7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640911" y="3100870"/>
              <a:ext cx="4080177" cy="1406940"/>
            </a:xfrm>
            <a:prstGeom prst="rect">
              <a:avLst/>
            </a:prstGeom>
          </p:spPr>
        </p:pic>
        <p:sp>
          <p:nvSpPr>
            <p:cNvPr id="6" name="正方形/長方形 5">
              <a:extLst>
                <a:ext uri="{FF2B5EF4-FFF2-40B4-BE49-F238E27FC236}">
                  <a16:creationId xmlns:a16="http://schemas.microsoft.com/office/drawing/2014/main" id="{DF07E4A2-4163-E609-3F6E-2D1D27528FF5}"/>
                </a:ext>
              </a:extLst>
            </p:cNvPr>
            <p:cNvSpPr/>
            <p:nvPr/>
          </p:nvSpPr>
          <p:spPr>
            <a:xfrm>
              <a:off x="3043679" y="3100870"/>
              <a:ext cx="52452" cy="1406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7" name="正方形/長方形 6">
              <a:extLst>
                <a:ext uri="{FF2B5EF4-FFF2-40B4-BE49-F238E27FC236}">
                  <a16:creationId xmlns:a16="http://schemas.microsoft.com/office/drawing/2014/main" id="{86F76786-5C0E-0EFC-51C2-015157CDB0BD}"/>
                </a:ext>
              </a:extLst>
            </p:cNvPr>
            <p:cNvSpPr/>
            <p:nvPr/>
          </p:nvSpPr>
          <p:spPr>
            <a:xfrm>
              <a:off x="4288279" y="3100870"/>
              <a:ext cx="52452" cy="1406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8" name="正方形/長方形 7">
              <a:extLst>
                <a:ext uri="{FF2B5EF4-FFF2-40B4-BE49-F238E27FC236}">
                  <a16:creationId xmlns:a16="http://schemas.microsoft.com/office/drawing/2014/main" id="{2D8B2AA6-40FD-FAC3-D6C4-BE3D1CCC659D}"/>
                </a:ext>
              </a:extLst>
            </p:cNvPr>
            <p:cNvSpPr/>
            <p:nvPr/>
          </p:nvSpPr>
          <p:spPr>
            <a:xfrm>
              <a:off x="5658141" y="3100870"/>
              <a:ext cx="52452" cy="14069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9" name="正方形/長方形 8">
              <a:extLst>
                <a:ext uri="{FF2B5EF4-FFF2-40B4-BE49-F238E27FC236}">
                  <a16:creationId xmlns:a16="http://schemas.microsoft.com/office/drawing/2014/main" id="{F6C15879-4B2F-488D-55F4-786BAE9D42E9}"/>
                </a:ext>
              </a:extLst>
            </p:cNvPr>
            <p:cNvSpPr/>
            <p:nvPr/>
          </p:nvSpPr>
          <p:spPr>
            <a:xfrm>
              <a:off x="2029316" y="2882209"/>
              <a:ext cx="3913327" cy="3090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10" name="正方形/長方形 9">
              <a:extLst>
                <a:ext uri="{FF2B5EF4-FFF2-40B4-BE49-F238E27FC236}">
                  <a16:creationId xmlns:a16="http://schemas.microsoft.com/office/drawing/2014/main" id="{3FE5F0D6-12F6-B3F3-D0A5-A96E95BEE43A}"/>
                </a:ext>
              </a:extLst>
            </p:cNvPr>
            <p:cNvSpPr/>
            <p:nvPr/>
          </p:nvSpPr>
          <p:spPr>
            <a:xfrm>
              <a:off x="3371287" y="3083936"/>
              <a:ext cx="822136" cy="230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11" name="正方形/長方形 10">
              <a:extLst>
                <a:ext uri="{FF2B5EF4-FFF2-40B4-BE49-F238E27FC236}">
                  <a16:creationId xmlns:a16="http://schemas.microsoft.com/office/drawing/2014/main" id="{FC7934E1-2003-071C-C3DC-D63602FC3BD0}"/>
                </a:ext>
              </a:extLst>
            </p:cNvPr>
            <p:cNvSpPr/>
            <p:nvPr/>
          </p:nvSpPr>
          <p:spPr>
            <a:xfrm>
              <a:off x="4754421" y="3105838"/>
              <a:ext cx="822136" cy="230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cxnSp>
          <p:nvCxnSpPr>
            <p:cNvPr id="12" name="直線矢印コネクタ 11">
              <a:extLst>
                <a:ext uri="{FF2B5EF4-FFF2-40B4-BE49-F238E27FC236}">
                  <a16:creationId xmlns:a16="http://schemas.microsoft.com/office/drawing/2014/main" id="{9AF40717-FD3F-30EF-D969-332B333C422F}"/>
                </a:ext>
              </a:extLst>
            </p:cNvPr>
            <p:cNvCxnSpPr>
              <a:cxnSpLocks/>
            </p:cNvCxnSpPr>
            <p:nvPr/>
          </p:nvCxnSpPr>
          <p:spPr>
            <a:xfrm flipV="1">
              <a:off x="5801483" y="3208176"/>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4112770D-3330-9329-4DE7-01EAD4201376}"/>
                </a:ext>
              </a:extLst>
            </p:cNvPr>
            <p:cNvCxnSpPr>
              <a:cxnSpLocks/>
            </p:cNvCxnSpPr>
            <p:nvPr/>
          </p:nvCxnSpPr>
          <p:spPr>
            <a:xfrm>
              <a:off x="5801483" y="3925121"/>
              <a:ext cx="480037" cy="36052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F8A5C52D-EFD3-CA1E-6133-631CFC4BBE2F}"/>
                </a:ext>
              </a:extLst>
            </p:cNvPr>
            <p:cNvSpPr txBox="1"/>
            <p:nvPr/>
          </p:nvSpPr>
          <p:spPr>
            <a:xfrm>
              <a:off x="5643697" y="3029375"/>
              <a:ext cx="692748" cy="190771"/>
            </a:xfrm>
            <a:prstGeom prst="rect">
              <a:avLst/>
            </a:prstGeom>
            <a:noFill/>
          </p:spPr>
          <p:txBody>
            <a:bodyPr wrap="none" rtlCol="0">
              <a:spAutoFit/>
            </a:bodyPr>
            <a:lstStyle/>
            <a:p>
              <a:r>
                <a:rPr kumimoji="1" lang="en-US" altLang="ja-JP" sz="1050" dirty="0">
                  <a:latin typeface="Arial" panose="020B0604020202020204" pitchFamily="34" charset="0"/>
                  <a:cs typeface="Arial" panose="020B0604020202020204" pitchFamily="34" charset="0"/>
                </a:rPr>
                <a:t>− hACE2-Fc</a:t>
              </a:r>
              <a:endParaRPr kumimoji="1" lang="ja-JP" altLang="en-US" sz="105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394B6559-C962-11EF-A25C-E5BD74073166}"/>
                </a:ext>
              </a:extLst>
            </p:cNvPr>
            <p:cNvSpPr txBox="1"/>
            <p:nvPr/>
          </p:nvSpPr>
          <p:spPr>
            <a:xfrm>
              <a:off x="5667698" y="4290245"/>
              <a:ext cx="910566" cy="190771"/>
            </a:xfrm>
            <a:prstGeom prst="rect">
              <a:avLst/>
            </a:prstGeom>
            <a:noFill/>
          </p:spPr>
          <p:txBody>
            <a:bodyPr wrap="square" rtlCol="0">
              <a:spAutoFit/>
            </a:bodyPr>
            <a:lstStyle/>
            <a:p>
              <a:r>
                <a:rPr kumimoji="1" lang="en-US" altLang="ja-JP" sz="1050" dirty="0">
                  <a:latin typeface="Arial" panose="020B0604020202020204" pitchFamily="34" charset="0"/>
                  <a:cs typeface="Arial" panose="020B0604020202020204" pitchFamily="34" charset="0"/>
                </a:rPr>
                <a:t>+ hACE2-Fc</a:t>
              </a:r>
              <a:endParaRPr kumimoji="1" lang="ja-JP" altLang="en-US" sz="1050" dirty="0">
                <a:latin typeface="Arial" panose="020B0604020202020204" pitchFamily="34" charset="0"/>
                <a:cs typeface="Arial" panose="020B0604020202020204" pitchFamily="34" charset="0"/>
              </a:endParaRPr>
            </a:p>
          </p:txBody>
        </p:sp>
        <p:grpSp>
          <p:nvGrpSpPr>
            <p:cNvPr id="16" name="グループ化 15">
              <a:extLst>
                <a:ext uri="{FF2B5EF4-FFF2-40B4-BE49-F238E27FC236}">
                  <a16:creationId xmlns:a16="http://schemas.microsoft.com/office/drawing/2014/main" id="{E4171B5E-2FE1-1EC4-F116-F492753A0442}"/>
                </a:ext>
              </a:extLst>
            </p:cNvPr>
            <p:cNvGrpSpPr/>
            <p:nvPr/>
          </p:nvGrpSpPr>
          <p:grpSpPr>
            <a:xfrm>
              <a:off x="6369360" y="1931332"/>
              <a:ext cx="1726205" cy="3746014"/>
              <a:chOff x="5872460" y="124625"/>
              <a:chExt cx="1179021" cy="2558577"/>
            </a:xfrm>
          </p:grpSpPr>
          <p:pic>
            <p:nvPicPr>
              <p:cNvPr id="19" name="図 18">
                <a:extLst>
                  <a:ext uri="{FF2B5EF4-FFF2-40B4-BE49-F238E27FC236}">
                    <a16:creationId xmlns:a16="http://schemas.microsoft.com/office/drawing/2014/main" id="{5D75C372-CC78-A445-4E76-42F61A8B5A7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929116" y="180002"/>
                <a:ext cx="1007471" cy="1068033"/>
              </a:xfrm>
              <a:prstGeom prst="rect">
                <a:avLst/>
              </a:prstGeom>
            </p:spPr>
          </p:pic>
          <p:sp>
            <p:nvSpPr>
              <p:cNvPr id="20" name="正方形/長方形 19">
                <a:extLst>
                  <a:ext uri="{FF2B5EF4-FFF2-40B4-BE49-F238E27FC236}">
                    <a16:creationId xmlns:a16="http://schemas.microsoft.com/office/drawing/2014/main" id="{F0CC5522-45E3-B68A-425E-696648F7B423}"/>
                  </a:ext>
                </a:extLst>
              </p:cNvPr>
              <p:cNvSpPr/>
              <p:nvPr/>
            </p:nvSpPr>
            <p:spPr>
              <a:xfrm>
                <a:off x="6138099" y="124625"/>
                <a:ext cx="773681" cy="17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21" name="正方形/長方形 20">
                <a:extLst>
                  <a:ext uri="{FF2B5EF4-FFF2-40B4-BE49-F238E27FC236}">
                    <a16:creationId xmlns:a16="http://schemas.microsoft.com/office/drawing/2014/main" id="{D5B13711-B8D7-9327-1E5A-C50E688C9521}"/>
                  </a:ext>
                </a:extLst>
              </p:cNvPr>
              <p:cNvSpPr/>
              <p:nvPr/>
            </p:nvSpPr>
            <p:spPr>
              <a:xfrm>
                <a:off x="5872460" y="1199503"/>
                <a:ext cx="1061471" cy="262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22" name="正方形/長方形 21">
                <a:extLst>
                  <a:ext uri="{FF2B5EF4-FFF2-40B4-BE49-F238E27FC236}">
                    <a16:creationId xmlns:a16="http://schemas.microsoft.com/office/drawing/2014/main" id="{99E990A8-7201-CB0D-3725-BBBB51F3D634}"/>
                  </a:ext>
                </a:extLst>
              </p:cNvPr>
              <p:cNvSpPr/>
              <p:nvPr/>
            </p:nvSpPr>
            <p:spPr>
              <a:xfrm>
                <a:off x="5876491" y="256679"/>
                <a:ext cx="139700" cy="1205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23" name="正方形/長方形 22">
                <a:extLst>
                  <a:ext uri="{FF2B5EF4-FFF2-40B4-BE49-F238E27FC236}">
                    <a16:creationId xmlns:a16="http://schemas.microsoft.com/office/drawing/2014/main" id="{9000826F-6035-9619-70AB-6AEB8486B8E2}"/>
                  </a:ext>
                </a:extLst>
              </p:cNvPr>
              <p:cNvSpPr/>
              <p:nvPr/>
            </p:nvSpPr>
            <p:spPr>
              <a:xfrm>
                <a:off x="6911781" y="256679"/>
                <a:ext cx="139700" cy="1205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24" name="テキスト ボックス 23">
                <a:extLst>
                  <a:ext uri="{FF2B5EF4-FFF2-40B4-BE49-F238E27FC236}">
                    <a16:creationId xmlns:a16="http://schemas.microsoft.com/office/drawing/2014/main" id="{D6BF2DE3-E911-F6FB-C859-B543F389095C}"/>
                  </a:ext>
                </a:extLst>
              </p:cNvPr>
              <p:cNvSpPr txBox="1"/>
              <p:nvPr/>
            </p:nvSpPr>
            <p:spPr>
              <a:xfrm rot="16200000">
                <a:off x="5598898" y="645769"/>
                <a:ext cx="723224" cy="118453"/>
              </a:xfrm>
              <a:prstGeom prst="rect">
                <a:avLst/>
              </a:prstGeom>
              <a:noFill/>
            </p:spPr>
            <p:txBody>
              <a:bodyPr wrap="none" rtlCol="0">
                <a:spAutoFit/>
              </a:bodyPr>
              <a:lstStyle/>
              <a:p>
                <a:r>
                  <a:rPr kumimoji="1" lang="en-US" altLang="ja-JP" sz="900" dirty="0">
                    <a:latin typeface="Arial" panose="020B0604020202020204" pitchFamily="34" charset="0"/>
                    <a:cs typeface="Arial" panose="020B0604020202020204" pitchFamily="34" charset="0"/>
                  </a:rPr>
                  <a:t>anti-human IgG-Fc-</a:t>
                </a:r>
                <a:r>
                  <a:rPr kumimoji="1" lang="en-US" altLang="ja-JP" sz="900" dirty="0" err="1">
                    <a:latin typeface="Arial" panose="020B0604020202020204" pitchFamily="34" charset="0"/>
                    <a:cs typeface="Arial" panose="020B0604020202020204" pitchFamily="34" charset="0"/>
                  </a:rPr>
                  <a:t>PC7</a:t>
                </a:r>
                <a:endParaRPr kumimoji="1" lang="ja-JP" altLang="en-US" sz="9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E5DD7798-3E2C-AF7E-0000-A87B7B500B40}"/>
                  </a:ext>
                </a:extLst>
              </p:cNvPr>
              <p:cNvSpPr txBox="1"/>
              <p:nvPr/>
            </p:nvSpPr>
            <p:spPr>
              <a:xfrm>
                <a:off x="6138917" y="1169004"/>
                <a:ext cx="726515" cy="118453"/>
              </a:xfrm>
              <a:prstGeom prst="rect">
                <a:avLst/>
              </a:prstGeom>
              <a:noFill/>
            </p:spPr>
            <p:txBody>
              <a:bodyPr wrap="none" rtlCol="0">
                <a:spAutoFit/>
              </a:bodyPr>
              <a:lstStyle/>
              <a:p>
                <a:r>
                  <a:rPr kumimoji="1" lang="en-US" altLang="ja-JP" sz="900" dirty="0" err="1">
                    <a:latin typeface="Arial" panose="020B0604020202020204" pitchFamily="34" charset="0"/>
                    <a:cs typeface="Arial" panose="020B0604020202020204" pitchFamily="34" charset="0"/>
                  </a:rPr>
                  <a:t>hACE2</a:t>
                </a:r>
                <a:r>
                  <a:rPr kumimoji="1" lang="en-US" altLang="ja-JP" sz="900" dirty="0">
                    <a:latin typeface="Arial" panose="020B0604020202020204" pitchFamily="34" charset="0"/>
                    <a:cs typeface="Arial" panose="020B0604020202020204" pitchFamily="34" charset="0"/>
                  </a:rPr>
                  <a:t>-Fc-biotin-</a:t>
                </a:r>
                <a:r>
                  <a:rPr kumimoji="1" lang="en-US" altLang="ja-JP" sz="900" dirty="0" err="1">
                    <a:latin typeface="Arial" panose="020B0604020202020204" pitchFamily="34" charset="0"/>
                    <a:cs typeface="Arial" panose="020B0604020202020204" pitchFamily="34" charset="0"/>
                  </a:rPr>
                  <a:t>BV650</a:t>
                </a:r>
                <a:endParaRPr kumimoji="1" lang="ja-JP" altLang="en-US" sz="900" dirty="0">
                  <a:latin typeface="Arial" panose="020B0604020202020204" pitchFamily="34" charset="0"/>
                  <a:cs typeface="Arial" panose="020B0604020202020204" pitchFamily="34" charset="0"/>
                </a:endParaRPr>
              </a:p>
            </p:txBody>
          </p:sp>
          <p:sp>
            <p:nvSpPr>
              <p:cNvPr id="26" name="正方形/長方形 25">
                <a:extLst>
                  <a:ext uri="{FF2B5EF4-FFF2-40B4-BE49-F238E27FC236}">
                    <a16:creationId xmlns:a16="http://schemas.microsoft.com/office/drawing/2014/main" id="{2D99874F-E12E-85BA-E27A-C9A23EFC545E}"/>
                  </a:ext>
                </a:extLst>
              </p:cNvPr>
              <p:cNvSpPr/>
              <p:nvPr/>
            </p:nvSpPr>
            <p:spPr>
              <a:xfrm>
                <a:off x="5876491" y="1477911"/>
                <a:ext cx="139700" cy="1205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pic>
            <p:nvPicPr>
              <p:cNvPr id="27" name="図 26">
                <a:extLst>
                  <a:ext uri="{FF2B5EF4-FFF2-40B4-BE49-F238E27FC236}">
                    <a16:creationId xmlns:a16="http://schemas.microsoft.com/office/drawing/2014/main" id="{6B5F2003-DC24-E7B3-4521-50997085BED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001640" y="1393828"/>
                <a:ext cx="928030" cy="1076118"/>
              </a:xfrm>
              <a:prstGeom prst="rect">
                <a:avLst/>
              </a:prstGeom>
            </p:spPr>
          </p:pic>
          <p:sp>
            <p:nvSpPr>
              <p:cNvPr id="28" name="正方形/長方形 27">
                <a:extLst>
                  <a:ext uri="{FF2B5EF4-FFF2-40B4-BE49-F238E27FC236}">
                    <a16:creationId xmlns:a16="http://schemas.microsoft.com/office/drawing/2014/main" id="{D159AB56-C1A4-565C-88E8-E0D7F221203E}"/>
                  </a:ext>
                </a:extLst>
              </p:cNvPr>
              <p:cNvSpPr/>
              <p:nvPr/>
            </p:nvSpPr>
            <p:spPr>
              <a:xfrm>
                <a:off x="5882588" y="1329744"/>
                <a:ext cx="1022154" cy="17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29" name="正方形/長方形 28">
                <a:extLst>
                  <a:ext uri="{FF2B5EF4-FFF2-40B4-BE49-F238E27FC236}">
                    <a16:creationId xmlns:a16="http://schemas.microsoft.com/office/drawing/2014/main" id="{30B0BFD8-FE46-2368-C6E4-07CAD7D12B32}"/>
                  </a:ext>
                </a:extLst>
              </p:cNvPr>
              <p:cNvSpPr/>
              <p:nvPr/>
            </p:nvSpPr>
            <p:spPr>
              <a:xfrm>
                <a:off x="5882588" y="2420735"/>
                <a:ext cx="1022154" cy="262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30" name="正方形/長方形 29">
                <a:extLst>
                  <a:ext uri="{FF2B5EF4-FFF2-40B4-BE49-F238E27FC236}">
                    <a16:creationId xmlns:a16="http://schemas.microsoft.com/office/drawing/2014/main" id="{C034AE0A-5E0E-AF61-8C3E-4D5709C7E80E}"/>
                  </a:ext>
                </a:extLst>
              </p:cNvPr>
              <p:cNvSpPr/>
              <p:nvPr/>
            </p:nvSpPr>
            <p:spPr>
              <a:xfrm>
                <a:off x="5875847" y="1477911"/>
                <a:ext cx="139700" cy="1205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31" name="正方形/長方形 30">
                <a:extLst>
                  <a:ext uri="{FF2B5EF4-FFF2-40B4-BE49-F238E27FC236}">
                    <a16:creationId xmlns:a16="http://schemas.microsoft.com/office/drawing/2014/main" id="{AF7F9912-E4ED-277E-8F0F-DF6B81E3DBCC}"/>
                  </a:ext>
                </a:extLst>
              </p:cNvPr>
              <p:cNvSpPr/>
              <p:nvPr/>
            </p:nvSpPr>
            <p:spPr>
              <a:xfrm>
                <a:off x="6909022" y="1477911"/>
                <a:ext cx="139700" cy="1205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32" name="テキスト ボックス 31">
                <a:extLst>
                  <a:ext uri="{FF2B5EF4-FFF2-40B4-BE49-F238E27FC236}">
                    <a16:creationId xmlns:a16="http://schemas.microsoft.com/office/drawing/2014/main" id="{92438F06-B3AB-D45E-FE55-AE2192047299}"/>
                  </a:ext>
                </a:extLst>
              </p:cNvPr>
              <p:cNvSpPr txBox="1"/>
              <p:nvPr/>
            </p:nvSpPr>
            <p:spPr>
              <a:xfrm rot="16200000">
                <a:off x="5606328" y="1867001"/>
                <a:ext cx="723224" cy="118453"/>
              </a:xfrm>
              <a:prstGeom prst="rect">
                <a:avLst/>
              </a:prstGeom>
              <a:noFill/>
            </p:spPr>
            <p:txBody>
              <a:bodyPr wrap="none" rtlCol="0">
                <a:spAutoFit/>
              </a:bodyPr>
              <a:lstStyle/>
              <a:p>
                <a:r>
                  <a:rPr kumimoji="1" lang="en-US" altLang="ja-JP" sz="900" dirty="0">
                    <a:latin typeface="Arial" panose="020B0604020202020204" pitchFamily="34" charset="0"/>
                    <a:cs typeface="Arial" panose="020B0604020202020204" pitchFamily="34" charset="0"/>
                  </a:rPr>
                  <a:t>anti-human IgG-Fc-PC7</a:t>
                </a:r>
                <a:endParaRPr kumimoji="1" lang="ja-JP" altLang="en-US" sz="9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05647A44-7824-312F-0519-94B30881688B}"/>
                  </a:ext>
                </a:extLst>
              </p:cNvPr>
              <p:cNvSpPr txBox="1"/>
              <p:nvPr/>
            </p:nvSpPr>
            <p:spPr>
              <a:xfrm>
                <a:off x="6138917" y="2390236"/>
                <a:ext cx="726515" cy="118453"/>
              </a:xfrm>
              <a:prstGeom prst="rect">
                <a:avLst/>
              </a:prstGeom>
              <a:noFill/>
            </p:spPr>
            <p:txBody>
              <a:bodyPr wrap="none" rtlCol="0">
                <a:spAutoFit/>
              </a:bodyPr>
              <a:lstStyle/>
              <a:p>
                <a:r>
                  <a:rPr kumimoji="1" lang="en-US" altLang="ja-JP" sz="900" dirty="0" err="1">
                    <a:latin typeface="Arial" panose="020B0604020202020204" pitchFamily="34" charset="0"/>
                    <a:cs typeface="Arial" panose="020B0604020202020204" pitchFamily="34" charset="0"/>
                  </a:rPr>
                  <a:t>hACE2</a:t>
                </a:r>
                <a:r>
                  <a:rPr kumimoji="1" lang="en-US" altLang="ja-JP" sz="900" dirty="0">
                    <a:latin typeface="Arial" panose="020B0604020202020204" pitchFamily="34" charset="0"/>
                    <a:cs typeface="Arial" panose="020B0604020202020204" pitchFamily="34" charset="0"/>
                  </a:rPr>
                  <a:t>-Fc-biotin-</a:t>
                </a:r>
                <a:r>
                  <a:rPr kumimoji="1" lang="en-US" altLang="ja-JP" sz="900" dirty="0" err="1">
                    <a:latin typeface="Arial" panose="020B0604020202020204" pitchFamily="34" charset="0"/>
                    <a:cs typeface="Arial" panose="020B0604020202020204" pitchFamily="34" charset="0"/>
                  </a:rPr>
                  <a:t>BV650</a:t>
                </a:r>
                <a:endParaRPr kumimoji="1" lang="ja-JP" altLang="en-US" sz="900" dirty="0">
                  <a:latin typeface="Arial" panose="020B0604020202020204" pitchFamily="34" charset="0"/>
                  <a:cs typeface="Arial" panose="020B0604020202020204" pitchFamily="34" charset="0"/>
                </a:endParaRPr>
              </a:p>
            </p:txBody>
          </p:sp>
        </p:grpSp>
        <p:sp>
          <p:nvSpPr>
            <p:cNvPr id="17" name="テキスト ボックス 16">
              <a:extLst>
                <a:ext uri="{FF2B5EF4-FFF2-40B4-BE49-F238E27FC236}">
                  <a16:creationId xmlns:a16="http://schemas.microsoft.com/office/drawing/2014/main" id="{7761793B-9AEB-E130-41A9-2FF638293804}"/>
                </a:ext>
              </a:extLst>
            </p:cNvPr>
            <p:cNvSpPr txBox="1"/>
            <p:nvPr/>
          </p:nvSpPr>
          <p:spPr>
            <a:xfrm>
              <a:off x="4847965" y="3139053"/>
              <a:ext cx="675887" cy="190771"/>
            </a:xfrm>
            <a:prstGeom prst="rect">
              <a:avLst/>
            </a:prstGeom>
            <a:noFill/>
          </p:spPr>
          <p:txBody>
            <a:bodyPr wrap="none" rtlCol="0">
              <a:spAutoFit/>
            </a:bodyPr>
            <a:lstStyle/>
            <a:p>
              <a:r>
                <a:rPr kumimoji="1" lang="en-US" altLang="ja-JP" sz="1050" dirty="0">
                  <a:latin typeface="Arial" panose="020B0604020202020204" pitchFamily="34" charset="0"/>
                  <a:cs typeface="Arial" panose="020B0604020202020204" pitchFamily="34" charset="0"/>
                </a:rPr>
                <a:t>EGFP</a:t>
              </a:r>
              <a:r>
                <a:rPr kumimoji="1" lang="en-US" altLang="ja-JP" sz="1050" baseline="30000" dirty="0">
                  <a:latin typeface="Arial" panose="020B0604020202020204" pitchFamily="34" charset="0"/>
                  <a:cs typeface="Arial" panose="020B0604020202020204" pitchFamily="34" charset="0"/>
                </a:rPr>
                <a:t>+ </a:t>
              </a:r>
              <a:r>
                <a:rPr kumimoji="1" lang="en-US" altLang="ja-JP" sz="1050" dirty="0">
                  <a:latin typeface="Arial" panose="020B0604020202020204" pitchFamily="34" charset="0"/>
                  <a:cs typeface="Arial" panose="020B0604020202020204" pitchFamily="34" charset="0"/>
                </a:rPr>
                <a:t>cells</a:t>
              </a:r>
              <a:endParaRPr kumimoji="1" lang="ja-JP" altLang="en-US" sz="1050" baseline="300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DDFDF754-5FD5-659F-F576-091C8F65FB8D}"/>
                </a:ext>
              </a:extLst>
            </p:cNvPr>
            <p:cNvSpPr txBox="1"/>
            <p:nvPr/>
          </p:nvSpPr>
          <p:spPr>
            <a:xfrm>
              <a:off x="3530947" y="3127278"/>
              <a:ext cx="500050" cy="190771"/>
            </a:xfrm>
            <a:prstGeom prst="rect">
              <a:avLst/>
            </a:prstGeom>
            <a:noFill/>
          </p:spPr>
          <p:txBody>
            <a:bodyPr wrap="none" rtlCol="0">
              <a:spAutoFit/>
            </a:bodyPr>
            <a:lstStyle/>
            <a:p>
              <a:r>
                <a:rPr kumimoji="1" lang="en-US" altLang="ja-JP" sz="1050" dirty="0">
                  <a:latin typeface="Arial" panose="020B0604020202020204" pitchFamily="34" charset="0"/>
                  <a:cs typeface="Arial" panose="020B0604020202020204" pitchFamily="34" charset="0"/>
                </a:rPr>
                <a:t>Singlets</a:t>
              </a:r>
              <a:endParaRPr kumimoji="1" lang="ja-JP" altLang="en-US" sz="1050" baseline="30000" dirty="0">
                <a:latin typeface="Arial" panose="020B0604020202020204" pitchFamily="34" charset="0"/>
                <a:cs typeface="Arial" panose="020B0604020202020204" pitchFamily="34" charset="0"/>
              </a:endParaRPr>
            </a:p>
          </p:txBody>
        </p:sp>
      </p:grpSp>
      <p:sp>
        <p:nvSpPr>
          <p:cNvPr id="35" name="テキスト ボックス 34">
            <a:extLst>
              <a:ext uri="{FF2B5EF4-FFF2-40B4-BE49-F238E27FC236}">
                <a16:creationId xmlns:a16="http://schemas.microsoft.com/office/drawing/2014/main" id="{693B4906-1DF8-F653-35E6-C35BB7E34F81}"/>
              </a:ext>
            </a:extLst>
          </p:cNvPr>
          <p:cNvSpPr txBox="1"/>
          <p:nvPr/>
        </p:nvSpPr>
        <p:spPr>
          <a:xfrm>
            <a:off x="346153" y="7145867"/>
            <a:ext cx="8908894" cy="646331"/>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8. </a:t>
            </a:r>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Flow cytometric detection of hACE2-specific </a:t>
            </a:r>
            <a:r>
              <a:rPr lang="en-US" altLang="ja-JP" sz="1200" b="1" kern="100" dirty="0" err="1">
                <a:latin typeface="Arial" panose="020B0604020202020204" pitchFamily="34" charset="0"/>
                <a:ea typeface="ＭＳ Ｐゴシック" panose="020B0600070205080204" pitchFamily="50" charset="-128"/>
                <a:cs typeface="Times New Roman" panose="02020603050405020304" pitchFamily="18" charset="0"/>
              </a:rPr>
              <a:t>sIgG</a:t>
            </a:r>
            <a:r>
              <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rPr>
              <a:t>-expressing hybridoma cells.</a:t>
            </a:r>
          </a:p>
          <a:p>
            <a:pPr algn="just"/>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Gating strategy for antigen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EpCAM</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reactivity analysis of hybridoma cells. The hybridoma cells were stained with biotinylated hACE2-Fc or left unstained, followed by staining with a Streptavidin-Alexa Fluor 594 conjugate. </a:t>
            </a:r>
          </a:p>
        </p:txBody>
      </p:sp>
    </p:spTree>
    <p:extLst>
      <p:ext uri="{BB962C8B-B14F-4D97-AF65-F5344CB8AC3E}">
        <p14:creationId xmlns:p14="http://schemas.microsoft.com/office/powerpoint/2010/main" val="3474079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グループ化 54">
            <a:extLst>
              <a:ext uri="{FF2B5EF4-FFF2-40B4-BE49-F238E27FC236}">
                <a16:creationId xmlns:a16="http://schemas.microsoft.com/office/drawing/2014/main" id="{52D1FFE3-97F6-9655-7EB0-281EAFCD0708}"/>
              </a:ext>
            </a:extLst>
          </p:cNvPr>
          <p:cNvGrpSpPr/>
          <p:nvPr/>
        </p:nvGrpSpPr>
        <p:grpSpPr>
          <a:xfrm>
            <a:off x="1179248" y="2860309"/>
            <a:ext cx="7513902" cy="3380005"/>
            <a:chOff x="1160198" y="4146860"/>
            <a:chExt cx="7513902" cy="3380005"/>
          </a:xfrm>
        </p:grpSpPr>
        <p:grpSp>
          <p:nvGrpSpPr>
            <p:cNvPr id="2" name="グループ化 1">
              <a:extLst>
                <a:ext uri="{FF2B5EF4-FFF2-40B4-BE49-F238E27FC236}">
                  <a16:creationId xmlns:a16="http://schemas.microsoft.com/office/drawing/2014/main" id="{18DBA2C3-0823-64F5-2B0E-E69DD80A2E57}"/>
                </a:ext>
              </a:extLst>
            </p:cNvPr>
            <p:cNvGrpSpPr/>
            <p:nvPr/>
          </p:nvGrpSpPr>
          <p:grpSpPr>
            <a:xfrm>
              <a:off x="1160198" y="4146860"/>
              <a:ext cx="7513902" cy="3340318"/>
              <a:chOff x="787664" y="2052161"/>
              <a:chExt cx="7513902" cy="3340318"/>
            </a:xfrm>
          </p:grpSpPr>
          <p:pic>
            <p:nvPicPr>
              <p:cNvPr id="3" name="図 2" descr="男, 写真, 表示, テーブル が含まれている画像&#10;&#10;自動的に生成された説明">
                <a:extLst>
                  <a:ext uri="{FF2B5EF4-FFF2-40B4-BE49-F238E27FC236}">
                    <a16:creationId xmlns:a16="http://schemas.microsoft.com/office/drawing/2014/main" id="{BBACBE67-AD47-46C0-8E47-9ADC4170721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408833" y="2433029"/>
                <a:ext cx="3721197" cy="2959450"/>
              </a:xfrm>
              <a:prstGeom prst="rect">
                <a:avLst/>
              </a:prstGeom>
            </p:spPr>
          </p:pic>
          <p:sp>
            <p:nvSpPr>
              <p:cNvPr id="4" name="テキスト ボックス 3">
                <a:extLst>
                  <a:ext uri="{FF2B5EF4-FFF2-40B4-BE49-F238E27FC236}">
                    <a16:creationId xmlns:a16="http://schemas.microsoft.com/office/drawing/2014/main" id="{92AE61F8-E937-83A8-42EC-A6277A566D6E}"/>
                  </a:ext>
                </a:extLst>
              </p:cNvPr>
              <p:cNvSpPr txBox="1"/>
              <p:nvPr/>
            </p:nvSpPr>
            <p:spPr>
              <a:xfrm>
                <a:off x="787664" y="2052161"/>
                <a:ext cx="1167307"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5%–20% gradient gel</a:t>
                </a:r>
                <a:endParaRPr kumimoji="1" lang="ja-JP" altLang="en-US" sz="800" dirty="0">
                  <a:latin typeface="Arial" panose="020B0604020202020204" pitchFamily="34" charset="0"/>
                  <a:cs typeface="Arial" panose="020B0604020202020204" pitchFamily="34" charset="0"/>
                </a:endParaRPr>
              </a:p>
            </p:txBody>
          </p:sp>
          <p:grpSp>
            <p:nvGrpSpPr>
              <p:cNvPr id="5" name="グループ化 4">
                <a:extLst>
                  <a:ext uri="{FF2B5EF4-FFF2-40B4-BE49-F238E27FC236}">
                    <a16:creationId xmlns:a16="http://schemas.microsoft.com/office/drawing/2014/main" id="{675E7C91-2755-A2D7-A76F-C69E5BABC018}"/>
                  </a:ext>
                </a:extLst>
              </p:cNvPr>
              <p:cNvGrpSpPr/>
              <p:nvPr/>
            </p:nvGrpSpPr>
            <p:grpSpPr>
              <a:xfrm>
                <a:off x="1129273" y="2752338"/>
                <a:ext cx="404278" cy="2448709"/>
                <a:chOff x="1129273" y="2752338"/>
                <a:chExt cx="404278" cy="2448709"/>
              </a:xfrm>
            </p:grpSpPr>
            <p:cxnSp>
              <p:nvCxnSpPr>
                <p:cNvPr id="28" name="直線コネクタ 27">
                  <a:extLst>
                    <a:ext uri="{FF2B5EF4-FFF2-40B4-BE49-F238E27FC236}">
                      <a16:creationId xmlns:a16="http://schemas.microsoft.com/office/drawing/2014/main" id="{8631A8D2-AD1C-8773-C8AE-B4735C0AE409}"/>
                    </a:ext>
                  </a:extLst>
                </p:cNvPr>
                <p:cNvCxnSpPr>
                  <a:cxnSpLocks/>
                </p:cNvCxnSpPr>
                <p:nvPr/>
              </p:nvCxnSpPr>
              <p:spPr>
                <a:xfrm flipH="1">
                  <a:off x="1442436" y="2966271"/>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32DFB084-AE8A-5EEF-D885-BEA4C69224B4}"/>
                    </a:ext>
                  </a:extLst>
                </p:cNvPr>
                <p:cNvCxnSpPr>
                  <a:cxnSpLocks/>
                </p:cNvCxnSpPr>
                <p:nvPr/>
              </p:nvCxnSpPr>
              <p:spPr>
                <a:xfrm flipH="1">
                  <a:off x="1456724" y="3430880"/>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693F4BFA-4CB1-F370-B772-9033B9B762F9}"/>
                    </a:ext>
                  </a:extLst>
                </p:cNvPr>
                <p:cNvCxnSpPr>
                  <a:cxnSpLocks/>
                </p:cNvCxnSpPr>
                <p:nvPr/>
              </p:nvCxnSpPr>
              <p:spPr>
                <a:xfrm flipH="1">
                  <a:off x="1456724" y="3250963"/>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487DB1C3-E314-F743-4B59-21394E9B280B}"/>
                    </a:ext>
                  </a:extLst>
                </p:cNvPr>
                <p:cNvCxnSpPr>
                  <a:cxnSpLocks/>
                </p:cNvCxnSpPr>
                <p:nvPr/>
              </p:nvCxnSpPr>
              <p:spPr>
                <a:xfrm flipH="1">
                  <a:off x="1456724" y="3881519"/>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F26D4AFA-083C-723C-03C0-623A1426807A}"/>
                    </a:ext>
                  </a:extLst>
                </p:cNvPr>
                <p:cNvCxnSpPr>
                  <a:cxnSpLocks/>
                </p:cNvCxnSpPr>
                <p:nvPr/>
              </p:nvCxnSpPr>
              <p:spPr>
                <a:xfrm flipH="1">
                  <a:off x="1456724" y="3591747"/>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8AED1F67-4BBF-CBCE-D7C9-217D440A883B}"/>
                    </a:ext>
                  </a:extLst>
                </p:cNvPr>
                <p:cNvCxnSpPr>
                  <a:cxnSpLocks/>
                </p:cNvCxnSpPr>
                <p:nvPr/>
              </p:nvCxnSpPr>
              <p:spPr>
                <a:xfrm flipH="1">
                  <a:off x="1456724" y="4493448"/>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F5AF60EB-132F-F9A6-E459-67F2D3815EDB}"/>
                    </a:ext>
                  </a:extLst>
                </p:cNvPr>
                <p:cNvCxnSpPr>
                  <a:cxnSpLocks/>
                </p:cNvCxnSpPr>
                <p:nvPr/>
              </p:nvCxnSpPr>
              <p:spPr>
                <a:xfrm flipH="1">
                  <a:off x="1456724" y="4133172"/>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B4CB6097-BC62-2961-2BEE-0667A0F97DA6}"/>
                    </a:ext>
                  </a:extLst>
                </p:cNvPr>
                <p:cNvCxnSpPr>
                  <a:cxnSpLocks/>
                </p:cNvCxnSpPr>
                <p:nvPr/>
              </p:nvCxnSpPr>
              <p:spPr>
                <a:xfrm flipH="1">
                  <a:off x="1456724" y="4939007"/>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A6A1342B-A58F-E0D0-6BA5-0E3507A2DE6E}"/>
                    </a:ext>
                  </a:extLst>
                </p:cNvPr>
                <p:cNvCxnSpPr>
                  <a:cxnSpLocks/>
                </p:cNvCxnSpPr>
                <p:nvPr/>
              </p:nvCxnSpPr>
              <p:spPr>
                <a:xfrm flipH="1">
                  <a:off x="1456724" y="4638440"/>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6DDDF3BF-8748-3CF5-7B3E-81089D5C3430}"/>
                    </a:ext>
                  </a:extLst>
                </p:cNvPr>
                <p:cNvCxnSpPr>
                  <a:cxnSpLocks/>
                </p:cNvCxnSpPr>
                <p:nvPr/>
              </p:nvCxnSpPr>
              <p:spPr>
                <a:xfrm flipH="1">
                  <a:off x="1456724" y="5099871"/>
                  <a:ext cx="63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667B7557-2787-78ED-0F2F-4B403D7B0962}"/>
                    </a:ext>
                  </a:extLst>
                </p:cNvPr>
                <p:cNvSpPr txBox="1"/>
                <p:nvPr/>
              </p:nvSpPr>
              <p:spPr>
                <a:xfrm>
                  <a:off x="1167373" y="2863069"/>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250</a:t>
                  </a:r>
                  <a:endParaRPr kumimoji="1" lang="ja-JP" altLang="en-US" sz="7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6E171E4E-E62C-9140-0B0F-38372CF783E4}"/>
                    </a:ext>
                  </a:extLst>
                </p:cNvPr>
                <p:cNvSpPr txBox="1"/>
                <p:nvPr/>
              </p:nvSpPr>
              <p:spPr>
                <a:xfrm>
                  <a:off x="1167373" y="3152643"/>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150</a:t>
                  </a:r>
                  <a:endParaRPr kumimoji="1" lang="ja-JP" altLang="en-US" sz="7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980AF4CD-FDA2-9B22-8A11-A14AA6EBF36A}"/>
                    </a:ext>
                  </a:extLst>
                </p:cNvPr>
                <p:cNvSpPr txBox="1"/>
                <p:nvPr/>
              </p:nvSpPr>
              <p:spPr>
                <a:xfrm>
                  <a:off x="1167373" y="3333273"/>
                  <a:ext cx="333746"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100</a:t>
                  </a:r>
                  <a:endParaRPr kumimoji="1" lang="ja-JP" altLang="en-US" sz="7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DB3D76A4-F48D-71D7-B8E4-206BC61F99F3}"/>
                    </a:ext>
                  </a:extLst>
                </p:cNvPr>
                <p:cNvSpPr txBox="1"/>
                <p:nvPr/>
              </p:nvSpPr>
              <p:spPr>
                <a:xfrm>
                  <a:off x="1167373" y="3491716"/>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75</a:t>
                  </a:r>
                  <a:endParaRPr kumimoji="1" lang="ja-JP" altLang="en-US" sz="7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1D4FCE4D-BB96-2B6B-14F0-F79CBFD53474}"/>
                    </a:ext>
                  </a:extLst>
                </p:cNvPr>
                <p:cNvSpPr txBox="1"/>
                <p:nvPr/>
              </p:nvSpPr>
              <p:spPr>
                <a:xfrm>
                  <a:off x="1167373" y="3786271"/>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50</a:t>
                  </a:r>
                  <a:endParaRPr kumimoji="1" lang="ja-JP" altLang="en-US" sz="7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F2975E39-D852-5146-C429-4C8516F0EA45}"/>
                    </a:ext>
                  </a:extLst>
                </p:cNvPr>
                <p:cNvSpPr txBox="1"/>
                <p:nvPr/>
              </p:nvSpPr>
              <p:spPr>
                <a:xfrm>
                  <a:off x="1167373" y="4036227"/>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37</a:t>
                  </a:r>
                  <a:endParaRPr kumimoji="1" lang="ja-JP" altLang="en-US" sz="7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6E58C111-2846-6ACE-D010-842707F18666}"/>
                    </a:ext>
                  </a:extLst>
                </p:cNvPr>
                <p:cNvSpPr txBox="1"/>
                <p:nvPr/>
              </p:nvSpPr>
              <p:spPr>
                <a:xfrm>
                  <a:off x="1167373" y="4392371"/>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25</a:t>
                  </a:r>
                  <a:endParaRPr kumimoji="1" lang="ja-JP" altLang="en-US" sz="7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F9C0965C-CCA8-9524-A16C-2655E8B5CF33}"/>
                    </a:ext>
                  </a:extLst>
                </p:cNvPr>
                <p:cNvSpPr txBox="1"/>
                <p:nvPr/>
              </p:nvSpPr>
              <p:spPr>
                <a:xfrm>
                  <a:off x="1167373" y="4535962"/>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20</a:t>
                  </a:r>
                  <a:endParaRPr kumimoji="1" lang="ja-JP" altLang="en-US" sz="7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2CED09FD-0731-A1EA-0E64-518CF6BFCBB3}"/>
                    </a:ext>
                  </a:extLst>
                </p:cNvPr>
                <p:cNvSpPr txBox="1"/>
                <p:nvPr/>
              </p:nvSpPr>
              <p:spPr>
                <a:xfrm>
                  <a:off x="1167373" y="4843030"/>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15</a:t>
                  </a:r>
                  <a:endParaRPr kumimoji="1" lang="ja-JP" altLang="en-US" sz="7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712126F6-023F-8331-741F-652A6D797316}"/>
                    </a:ext>
                  </a:extLst>
                </p:cNvPr>
                <p:cNvSpPr txBox="1"/>
                <p:nvPr/>
              </p:nvSpPr>
              <p:spPr>
                <a:xfrm>
                  <a:off x="1167373" y="5000992"/>
                  <a:ext cx="284052"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10</a:t>
                  </a:r>
                  <a:endParaRPr kumimoji="1" lang="ja-JP" altLang="en-US" sz="7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BA5ECECB-F15E-8B38-728F-74F221EC6AF8}"/>
                    </a:ext>
                  </a:extLst>
                </p:cNvPr>
                <p:cNvSpPr txBox="1"/>
                <p:nvPr/>
              </p:nvSpPr>
              <p:spPr>
                <a:xfrm>
                  <a:off x="1129273" y="2752338"/>
                  <a:ext cx="404278" cy="200055"/>
                </a:xfrm>
                <a:prstGeom prst="rect">
                  <a:avLst/>
                </a:prstGeom>
                <a:noFill/>
              </p:spPr>
              <p:txBody>
                <a:bodyPr wrap="none" rtlCol="0">
                  <a:spAutoFit/>
                </a:bodyPr>
                <a:lstStyle/>
                <a:p>
                  <a:r>
                    <a:rPr kumimoji="1" lang="en-US" altLang="ja-JP" sz="700" dirty="0">
                      <a:latin typeface="Arial" panose="020B0604020202020204" pitchFamily="34" charset="0"/>
                      <a:cs typeface="Arial" panose="020B0604020202020204" pitchFamily="34" charset="0"/>
                    </a:rPr>
                    <a:t>(</a:t>
                  </a:r>
                  <a:r>
                    <a:rPr kumimoji="1" lang="en-US" altLang="ja-JP" sz="700" dirty="0" err="1">
                      <a:latin typeface="Arial" panose="020B0604020202020204" pitchFamily="34" charset="0"/>
                      <a:cs typeface="Arial" panose="020B0604020202020204" pitchFamily="34" charset="0"/>
                    </a:rPr>
                    <a:t>kDa</a:t>
                  </a:r>
                  <a:r>
                    <a:rPr kumimoji="1" lang="en-US" altLang="ja-JP" sz="700" dirty="0">
                      <a:latin typeface="Arial" panose="020B0604020202020204" pitchFamily="34" charset="0"/>
                      <a:cs typeface="Arial" panose="020B0604020202020204" pitchFamily="34" charset="0"/>
                    </a:rPr>
                    <a:t>)</a:t>
                  </a:r>
                  <a:endParaRPr kumimoji="1" lang="ja-JP" altLang="en-US" sz="700" dirty="0">
                    <a:latin typeface="Arial" panose="020B0604020202020204" pitchFamily="34" charset="0"/>
                    <a:cs typeface="Arial" panose="020B0604020202020204" pitchFamily="34" charset="0"/>
                  </a:endParaRPr>
                </a:p>
              </p:txBody>
            </p:sp>
          </p:grpSp>
          <p:sp>
            <p:nvSpPr>
              <p:cNvPr id="6" name="テキスト ボックス 5">
                <a:extLst>
                  <a:ext uri="{FF2B5EF4-FFF2-40B4-BE49-F238E27FC236}">
                    <a16:creationId xmlns:a16="http://schemas.microsoft.com/office/drawing/2014/main" id="{74D0D713-6892-2144-9D93-397AEB26B658}"/>
                  </a:ext>
                </a:extLst>
              </p:cNvPr>
              <p:cNvSpPr txBox="1"/>
              <p:nvPr/>
            </p:nvSpPr>
            <p:spPr>
              <a:xfrm>
                <a:off x="1640417" y="2290612"/>
                <a:ext cx="260008"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M</a:t>
                </a:r>
                <a:endParaRPr lang="ja-JP" altLang="en-US" dirty="0">
                  <a:solidFill>
                    <a:schemeClr val="tx1"/>
                  </a:solidFill>
                </a:endParaRPr>
              </a:p>
            </p:txBody>
          </p:sp>
          <p:sp>
            <p:nvSpPr>
              <p:cNvPr id="7" name="テキスト ボックス 6">
                <a:extLst>
                  <a:ext uri="{FF2B5EF4-FFF2-40B4-BE49-F238E27FC236}">
                    <a16:creationId xmlns:a16="http://schemas.microsoft.com/office/drawing/2014/main" id="{07E016F3-0511-6416-355C-9CC99455F1F6}"/>
                  </a:ext>
                </a:extLst>
              </p:cNvPr>
              <p:cNvSpPr txBox="1"/>
              <p:nvPr/>
            </p:nvSpPr>
            <p:spPr>
              <a:xfrm>
                <a:off x="1839555"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a:t>
                </a:r>
                <a:endParaRPr lang="ja-JP" altLang="en-US" dirty="0">
                  <a:solidFill>
                    <a:schemeClr val="tx1"/>
                  </a:solidFill>
                </a:endParaRPr>
              </a:p>
            </p:txBody>
          </p:sp>
          <p:sp>
            <p:nvSpPr>
              <p:cNvPr id="8" name="テキスト ボックス 7">
                <a:extLst>
                  <a:ext uri="{FF2B5EF4-FFF2-40B4-BE49-F238E27FC236}">
                    <a16:creationId xmlns:a16="http://schemas.microsoft.com/office/drawing/2014/main" id="{34A0522F-70D7-3D50-001B-F8209607F7BE}"/>
                  </a:ext>
                </a:extLst>
              </p:cNvPr>
              <p:cNvSpPr txBox="1"/>
              <p:nvPr/>
            </p:nvSpPr>
            <p:spPr>
              <a:xfrm>
                <a:off x="2041241"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2</a:t>
                </a:r>
                <a:endParaRPr lang="ja-JP" altLang="en-US" dirty="0">
                  <a:solidFill>
                    <a:schemeClr val="tx1"/>
                  </a:solidFill>
                </a:endParaRPr>
              </a:p>
            </p:txBody>
          </p:sp>
          <p:sp>
            <p:nvSpPr>
              <p:cNvPr id="9" name="テキスト ボックス 8">
                <a:extLst>
                  <a:ext uri="{FF2B5EF4-FFF2-40B4-BE49-F238E27FC236}">
                    <a16:creationId xmlns:a16="http://schemas.microsoft.com/office/drawing/2014/main" id="{6BCB2EC2-091B-9927-E18C-C81AEA65E0F0}"/>
                  </a:ext>
                </a:extLst>
              </p:cNvPr>
              <p:cNvSpPr txBox="1"/>
              <p:nvPr/>
            </p:nvSpPr>
            <p:spPr>
              <a:xfrm>
                <a:off x="2249456"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3</a:t>
                </a:r>
                <a:endParaRPr lang="ja-JP" altLang="en-US" dirty="0">
                  <a:solidFill>
                    <a:schemeClr val="tx1"/>
                  </a:solidFill>
                </a:endParaRPr>
              </a:p>
            </p:txBody>
          </p:sp>
          <p:sp>
            <p:nvSpPr>
              <p:cNvPr id="10" name="テキスト ボックス 9">
                <a:extLst>
                  <a:ext uri="{FF2B5EF4-FFF2-40B4-BE49-F238E27FC236}">
                    <a16:creationId xmlns:a16="http://schemas.microsoft.com/office/drawing/2014/main" id="{D8D3479D-8649-D1E4-2D26-250AA2FC6363}"/>
                  </a:ext>
                </a:extLst>
              </p:cNvPr>
              <p:cNvSpPr txBox="1"/>
              <p:nvPr/>
            </p:nvSpPr>
            <p:spPr>
              <a:xfrm>
                <a:off x="2441073"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4</a:t>
                </a:r>
                <a:endParaRPr lang="ja-JP" altLang="en-US" dirty="0">
                  <a:solidFill>
                    <a:schemeClr val="tx1"/>
                  </a:solidFill>
                </a:endParaRPr>
              </a:p>
            </p:txBody>
          </p:sp>
          <p:sp>
            <p:nvSpPr>
              <p:cNvPr id="11" name="テキスト ボックス 10">
                <a:extLst>
                  <a:ext uri="{FF2B5EF4-FFF2-40B4-BE49-F238E27FC236}">
                    <a16:creationId xmlns:a16="http://schemas.microsoft.com/office/drawing/2014/main" id="{CD5287A6-A4FD-CF4D-7F00-1CE011E2209D}"/>
                  </a:ext>
                </a:extLst>
              </p:cNvPr>
              <p:cNvSpPr txBox="1"/>
              <p:nvPr/>
            </p:nvSpPr>
            <p:spPr>
              <a:xfrm>
                <a:off x="2614563"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5</a:t>
                </a:r>
                <a:endParaRPr lang="ja-JP" altLang="en-US" dirty="0">
                  <a:solidFill>
                    <a:schemeClr val="tx1"/>
                  </a:solidFill>
                </a:endParaRPr>
              </a:p>
            </p:txBody>
          </p:sp>
          <p:sp>
            <p:nvSpPr>
              <p:cNvPr id="12" name="テキスト ボックス 11">
                <a:extLst>
                  <a:ext uri="{FF2B5EF4-FFF2-40B4-BE49-F238E27FC236}">
                    <a16:creationId xmlns:a16="http://schemas.microsoft.com/office/drawing/2014/main" id="{D7995EA8-093F-A92B-A7BD-1512BE48ACFD}"/>
                  </a:ext>
                </a:extLst>
              </p:cNvPr>
              <p:cNvSpPr txBox="1"/>
              <p:nvPr/>
            </p:nvSpPr>
            <p:spPr>
              <a:xfrm>
                <a:off x="2802606" y="2290612"/>
                <a:ext cx="260008"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M</a:t>
                </a:r>
                <a:endParaRPr lang="ja-JP" altLang="en-US" dirty="0">
                  <a:solidFill>
                    <a:schemeClr val="tx1"/>
                  </a:solidFill>
                </a:endParaRPr>
              </a:p>
            </p:txBody>
          </p:sp>
          <p:sp>
            <p:nvSpPr>
              <p:cNvPr id="13" name="テキスト ボックス 12">
                <a:extLst>
                  <a:ext uri="{FF2B5EF4-FFF2-40B4-BE49-F238E27FC236}">
                    <a16:creationId xmlns:a16="http://schemas.microsoft.com/office/drawing/2014/main" id="{1605A9B1-B47C-CC41-763C-C8E09F099F82}"/>
                  </a:ext>
                </a:extLst>
              </p:cNvPr>
              <p:cNvSpPr txBox="1"/>
              <p:nvPr/>
            </p:nvSpPr>
            <p:spPr>
              <a:xfrm>
                <a:off x="2980284"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6</a:t>
                </a:r>
                <a:endParaRPr lang="ja-JP" altLang="en-US" dirty="0">
                  <a:solidFill>
                    <a:schemeClr val="tx1"/>
                  </a:solidFill>
                </a:endParaRPr>
              </a:p>
            </p:txBody>
          </p:sp>
          <p:sp>
            <p:nvSpPr>
              <p:cNvPr id="14" name="テキスト ボックス 13">
                <a:extLst>
                  <a:ext uri="{FF2B5EF4-FFF2-40B4-BE49-F238E27FC236}">
                    <a16:creationId xmlns:a16="http://schemas.microsoft.com/office/drawing/2014/main" id="{C7C3C0F1-8022-9687-8E12-F71F4B05D002}"/>
                  </a:ext>
                </a:extLst>
              </p:cNvPr>
              <p:cNvSpPr txBox="1"/>
              <p:nvPr/>
            </p:nvSpPr>
            <p:spPr>
              <a:xfrm>
                <a:off x="3183824"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7</a:t>
                </a:r>
                <a:endParaRPr lang="ja-JP" altLang="en-US" dirty="0">
                  <a:solidFill>
                    <a:schemeClr val="tx1"/>
                  </a:solidFill>
                </a:endParaRPr>
              </a:p>
            </p:txBody>
          </p:sp>
          <p:sp>
            <p:nvSpPr>
              <p:cNvPr id="15" name="テキスト ボックス 14">
                <a:extLst>
                  <a:ext uri="{FF2B5EF4-FFF2-40B4-BE49-F238E27FC236}">
                    <a16:creationId xmlns:a16="http://schemas.microsoft.com/office/drawing/2014/main" id="{738AFE8F-A4BC-D877-A693-8AFF7BCA44C4}"/>
                  </a:ext>
                </a:extLst>
              </p:cNvPr>
              <p:cNvSpPr txBox="1"/>
              <p:nvPr/>
            </p:nvSpPr>
            <p:spPr>
              <a:xfrm>
                <a:off x="3357733"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8</a:t>
                </a:r>
                <a:endParaRPr lang="ja-JP" altLang="en-US" dirty="0">
                  <a:solidFill>
                    <a:schemeClr val="tx1"/>
                  </a:solidFill>
                </a:endParaRPr>
              </a:p>
            </p:txBody>
          </p:sp>
          <p:sp>
            <p:nvSpPr>
              <p:cNvPr id="16" name="テキスト ボックス 15">
                <a:extLst>
                  <a:ext uri="{FF2B5EF4-FFF2-40B4-BE49-F238E27FC236}">
                    <a16:creationId xmlns:a16="http://schemas.microsoft.com/office/drawing/2014/main" id="{E4CA68E6-2A14-CF9E-F242-975F9515693F}"/>
                  </a:ext>
                </a:extLst>
              </p:cNvPr>
              <p:cNvSpPr txBox="1"/>
              <p:nvPr/>
            </p:nvSpPr>
            <p:spPr>
              <a:xfrm>
                <a:off x="3561273" y="2290612"/>
                <a:ext cx="234360"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9</a:t>
                </a:r>
                <a:endParaRPr lang="ja-JP" altLang="en-US" dirty="0">
                  <a:solidFill>
                    <a:schemeClr val="tx1"/>
                  </a:solidFill>
                </a:endParaRPr>
              </a:p>
            </p:txBody>
          </p:sp>
          <p:sp>
            <p:nvSpPr>
              <p:cNvPr id="17" name="テキスト ボックス 16">
                <a:extLst>
                  <a:ext uri="{FF2B5EF4-FFF2-40B4-BE49-F238E27FC236}">
                    <a16:creationId xmlns:a16="http://schemas.microsoft.com/office/drawing/2014/main" id="{238BF89A-8EDA-317C-3C02-BBF4EE30CEB9}"/>
                  </a:ext>
                </a:extLst>
              </p:cNvPr>
              <p:cNvSpPr txBox="1"/>
              <p:nvPr/>
            </p:nvSpPr>
            <p:spPr>
              <a:xfrm>
                <a:off x="3931899" y="2290612"/>
                <a:ext cx="260008"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M</a:t>
                </a:r>
                <a:endParaRPr lang="ja-JP" altLang="en-US" dirty="0">
                  <a:solidFill>
                    <a:schemeClr val="tx1"/>
                  </a:solidFill>
                </a:endParaRPr>
              </a:p>
            </p:txBody>
          </p:sp>
          <p:sp>
            <p:nvSpPr>
              <p:cNvPr id="18" name="テキスト ボックス 17">
                <a:extLst>
                  <a:ext uri="{FF2B5EF4-FFF2-40B4-BE49-F238E27FC236}">
                    <a16:creationId xmlns:a16="http://schemas.microsoft.com/office/drawing/2014/main" id="{E1A5927B-19E6-F689-0FA6-957141B59B6A}"/>
                  </a:ext>
                </a:extLst>
              </p:cNvPr>
              <p:cNvSpPr txBox="1"/>
              <p:nvPr/>
            </p:nvSpPr>
            <p:spPr>
              <a:xfrm>
                <a:off x="3721382" y="2290612"/>
                <a:ext cx="284052"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10</a:t>
                </a:r>
                <a:endParaRPr lang="ja-JP" altLang="en-US" dirty="0">
                  <a:solidFill>
                    <a:schemeClr val="tx1"/>
                  </a:solidFill>
                </a:endParaRPr>
              </a:p>
            </p:txBody>
          </p:sp>
          <p:sp>
            <p:nvSpPr>
              <p:cNvPr id="19" name="テキスト ボックス 18">
                <a:extLst>
                  <a:ext uri="{FF2B5EF4-FFF2-40B4-BE49-F238E27FC236}">
                    <a16:creationId xmlns:a16="http://schemas.microsoft.com/office/drawing/2014/main" id="{8C315BD4-A144-8039-8F47-0C040387DD5E}"/>
                  </a:ext>
                </a:extLst>
              </p:cNvPr>
              <p:cNvSpPr txBox="1"/>
              <p:nvPr/>
            </p:nvSpPr>
            <p:spPr>
              <a:xfrm>
                <a:off x="4098862" y="2290612"/>
                <a:ext cx="284052"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11</a:t>
                </a:r>
                <a:endParaRPr lang="ja-JP" altLang="en-US" dirty="0">
                  <a:solidFill>
                    <a:schemeClr val="tx1"/>
                  </a:solidFill>
                </a:endParaRPr>
              </a:p>
            </p:txBody>
          </p:sp>
          <p:sp>
            <p:nvSpPr>
              <p:cNvPr id="20" name="テキスト ボックス 19">
                <a:extLst>
                  <a:ext uri="{FF2B5EF4-FFF2-40B4-BE49-F238E27FC236}">
                    <a16:creationId xmlns:a16="http://schemas.microsoft.com/office/drawing/2014/main" id="{39DD4C76-8791-8333-7336-BDE896F5B37D}"/>
                  </a:ext>
                </a:extLst>
              </p:cNvPr>
              <p:cNvSpPr txBox="1"/>
              <p:nvPr/>
            </p:nvSpPr>
            <p:spPr>
              <a:xfrm>
                <a:off x="4280764" y="2290612"/>
                <a:ext cx="284052"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12</a:t>
                </a:r>
                <a:endParaRPr lang="ja-JP" altLang="en-US" dirty="0">
                  <a:solidFill>
                    <a:schemeClr val="tx1"/>
                  </a:solidFill>
                </a:endParaRPr>
              </a:p>
            </p:txBody>
          </p:sp>
          <p:sp>
            <p:nvSpPr>
              <p:cNvPr id="21" name="テキスト ボックス 20">
                <a:extLst>
                  <a:ext uri="{FF2B5EF4-FFF2-40B4-BE49-F238E27FC236}">
                    <a16:creationId xmlns:a16="http://schemas.microsoft.com/office/drawing/2014/main" id="{BEEE9E8B-AA1F-0A01-E68D-352A761A1BDF}"/>
                  </a:ext>
                </a:extLst>
              </p:cNvPr>
              <p:cNvSpPr txBox="1"/>
              <p:nvPr/>
            </p:nvSpPr>
            <p:spPr>
              <a:xfrm>
                <a:off x="4497010" y="2290612"/>
                <a:ext cx="284052"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13</a:t>
                </a:r>
                <a:endParaRPr lang="ja-JP" altLang="en-US" dirty="0">
                  <a:solidFill>
                    <a:schemeClr val="tx1"/>
                  </a:solidFill>
                </a:endParaRPr>
              </a:p>
            </p:txBody>
          </p:sp>
          <p:sp>
            <p:nvSpPr>
              <p:cNvPr id="22" name="テキスト ボックス 21">
                <a:extLst>
                  <a:ext uri="{FF2B5EF4-FFF2-40B4-BE49-F238E27FC236}">
                    <a16:creationId xmlns:a16="http://schemas.microsoft.com/office/drawing/2014/main" id="{6760FC83-95EE-E320-A085-51612ED83C20}"/>
                  </a:ext>
                </a:extLst>
              </p:cNvPr>
              <p:cNvSpPr txBox="1"/>
              <p:nvPr/>
            </p:nvSpPr>
            <p:spPr>
              <a:xfrm>
                <a:off x="4691976" y="2290612"/>
                <a:ext cx="284052" cy="200055"/>
              </a:xfrm>
              <a:prstGeom prst="rect">
                <a:avLst/>
              </a:prstGeom>
              <a:noFill/>
            </p:spPr>
            <p:txBody>
              <a:bodyPr wrap="non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dirty="0">
                    <a:solidFill>
                      <a:schemeClr val="tx1"/>
                    </a:solidFill>
                  </a:rPr>
                  <a:t>14</a:t>
                </a:r>
                <a:endParaRPr lang="ja-JP" altLang="en-US" dirty="0">
                  <a:solidFill>
                    <a:schemeClr val="tx1"/>
                  </a:solidFill>
                </a:endParaRPr>
              </a:p>
            </p:txBody>
          </p:sp>
          <p:cxnSp>
            <p:nvCxnSpPr>
              <p:cNvPr id="23" name="直線矢印コネクタ 22">
                <a:extLst>
                  <a:ext uri="{FF2B5EF4-FFF2-40B4-BE49-F238E27FC236}">
                    <a16:creationId xmlns:a16="http://schemas.microsoft.com/office/drawing/2014/main" id="{446DB5B8-C1CC-64D4-CB67-38C36007AB3B}"/>
                  </a:ext>
                </a:extLst>
              </p:cNvPr>
              <p:cNvCxnSpPr>
                <a:cxnSpLocks/>
              </p:cNvCxnSpPr>
              <p:nvPr/>
            </p:nvCxnSpPr>
            <p:spPr>
              <a:xfrm flipH="1">
                <a:off x="4947888" y="3294895"/>
                <a:ext cx="44450" cy="0"/>
              </a:xfrm>
              <a:prstGeom prst="straightConnector1">
                <a:avLst/>
              </a:prstGeom>
              <a:ln>
                <a:solidFill>
                  <a:schemeClr val="tx1"/>
                </a:solidFill>
                <a:headEnd w="sm" len="sm"/>
                <a:tailEnd type="triangle" w="sm" len="sm"/>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B5FA0056-0835-9BB9-785E-9D71136D4663}"/>
                  </a:ext>
                </a:extLst>
              </p:cNvPr>
              <p:cNvSpPr txBox="1"/>
              <p:nvPr/>
            </p:nvSpPr>
            <p:spPr>
              <a:xfrm>
                <a:off x="5209781" y="2668422"/>
                <a:ext cx="3091785" cy="2446824"/>
              </a:xfrm>
              <a:prstGeom prst="rect">
                <a:avLst/>
              </a:prstGeom>
              <a:noFill/>
            </p:spPr>
            <p:txBody>
              <a:bodyPr wrap="square" rtlCol="0">
                <a:spAutoFit/>
              </a:bodyPr>
              <a:lstStyle>
                <a:defPPr>
                  <a:defRPr lang="en-US"/>
                </a:defPPr>
                <a:lvl1pPr>
                  <a:defRPr kumimoji="1" sz="700">
                    <a:solidFill>
                      <a:schemeClr val="bg1"/>
                    </a:solidFill>
                    <a:latin typeface="Arial" panose="020B0604020202020204" pitchFamily="34" charset="0"/>
                    <a:cs typeface="Arial" panose="020B0604020202020204" pitchFamily="34" charset="0"/>
                  </a:defRPr>
                </a:lvl1pPr>
              </a:lstStyle>
              <a:p>
                <a:r>
                  <a:rPr lang="en-US" altLang="ja-JP" sz="900" dirty="0">
                    <a:solidFill>
                      <a:schemeClr val="tx1"/>
                    </a:solidFill>
                  </a:rPr>
                  <a:t>M: Marker</a:t>
                </a:r>
              </a:p>
              <a:p>
                <a:pPr>
                  <a:tabLst>
                    <a:tab pos="177800" algn="l"/>
                  </a:tabLst>
                </a:pPr>
                <a:r>
                  <a:rPr lang="en-US" altLang="ja-JP" sz="900" dirty="0">
                    <a:solidFill>
                      <a:schemeClr val="tx1"/>
                    </a:solidFill>
                  </a:rPr>
                  <a:t>1	: </a:t>
                </a:r>
                <a:r>
                  <a:rPr lang="en-US" altLang="ja-JP" sz="900" dirty="0" err="1">
                    <a:solidFill>
                      <a:schemeClr val="tx1"/>
                    </a:solidFill>
                  </a:rPr>
                  <a:t>Expi293</a:t>
                </a:r>
                <a:r>
                  <a:rPr lang="en-US" altLang="ja-JP" sz="900" dirty="0">
                    <a:solidFill>
                      <a:schemeClr val="tx1"/>
                    </a:solidFill>
                  </a:rPr>
                  <a:t>, Supernatant, PEI-1</a:t>
                </a:r>
              </a:p>
              <a:p>
                <a:pPr>
                  <a:tabLst>
                    <a:tab pos="177800" algn="l"/>
                  </a:tabLst>
                </a:pPr>
                <a:r>
                  <a:rPr lang="en-US" altLang="ja-JP" sz="900" dirty="0">
                    <a:solidFill>
                      <a:schemeClr val="tx1"/>
                    </a:solidFill>
                  </a:rPr>
                  <a:t>2	: Flowthrough</a:t>
                </a:r>
              </a:p>
              <a:p>
                <a:pPr>
                  <a:tabLst>
                    <a:tab pos="177800" algn="l"/>
                  </a:tabLst>
                </a:pPr>
                <a:r>
                  <a:rPr lang="en-US" altLang="ja-JP" sz="900" dirty="0">
                    <a:solidFill>
                      <a:schemeClr val="tx1"/>
                    </a:solidFill>
                  </a:rPr>
                  <a:t>3	: Wash</a:t>
                </a:r>
              </a:p>
              <a:p>
                <a:pPr>
                  <a:tabLst>
                    <a:tab pos="177800" algn="l"/>
                  </a:tabLst>
                </a:pPr>
                <a:r>
                  <a:rPr lang="en-US" altLang="ja-JP" sz="900" dirty="0">
                    <a:solidFill>
                      <a:schemeClr val="tx1"/>
                    </a:solidFill>
                  </a:rPr>
                  <a:t>4	: Elution 1</a:t>
                </a:r>
              </a:p>
              <a:p>
                <a:pPr>
                  <a:tabLst>
                    <a:tab pos="177800" algn="l"/>
                  </a:tabLst>
                </a:pPr>
                <a:r>
                  <a:rPr lang="en-US" altLang="ja-JP" sz="900" dirty="0">
                    <a:solidFill>
                      <a:schemeClr val="tx1"/>
                    </a:solidFill>
                  </a:rPr>
                  <a:t>5	: Elution 2</a:t>
                </a:r>
              </a:p>
              <a:p>
                <a:pPr>
                  <a:tabLst>
                    <a:tab pos="177800" algn="l"/>
                  </a:tabLst>
                </a:pPr>
                <a:r>
                  <a:rPr lang="en-US" altLang="ja-JP" sz="900" dirty="0">
                    <a:solidFill>
                      <a:schemeClr val="tx1"/>
                    </a:solidFill>
                  </a:rPr>
                  <a:t>6	: </a:t>
                </a:r>
                <a:r>
                  <a:rPr lang="en-US" altLang="ja-JP" sz="900" dirty="0" err="1">
                    <a:solidFill>
                      <a:schemeClr val="tx1"/>
                    </a:solidFill>
                  </a:rPr>
                  <a:t>Expi293</a:t>
                </a:r>
                <a:r>
                  <a:rPr lang="en-US" altLang="ja-JP" sz="900" dirty="0">
                    <a:solidFill>
                      <a:schemeClr val="tx1"/>
                    </a:solidFill>
                  </a:rPr>
                  <a:t>, Supernatant, PEI-2</a:t>
                </a:r>
              </a:p>
              <a:p>
                <a:pPr>
                  <a:tabLst>
                    <a:tab pos="177800" algn="l"/>
                  </a:tabLst>
                </a:pPr>
                <a:r>
                  <a:rPr lang="en-US" altLang="ja-JP" sz="900" dirty="0">
                    <a:solidFill>
                      <a:schemeClr val="tx1"/>
                    </a:solidFill>
                  </a:rPr>
                  <a:t>7	: Flowthrough</a:t>
                </a:r>
              </a:p>
              <a:p>
                <a:pPr>
                  <a:tabLst>
                    <a:tab pos="177800" algn="l"/>
                  </a:tabLst>
                </a:pPr>
                <a:r>
                  <a:rPr lang="en-US" altLang="ja-JP" sz="900" dirty="0">
                    <a:solidFill>
                      <a:schemeClr val="tx1"/>
                    </a:solidFill>
                  </a:rPr>
                  <a:t>8	: Wash</a:t>
                </a:r>
              </a:p>
              <a:p>
                <a:pPr>
                  <a:tabLst>
                    <a:tab pos="177800" algn="l"/>
                  </a:tabLst>
                </a:pPr>
                <a:r>
                  <a:rPr lang="en-US" altLang="ja-JP" sz="900" dirty="0">
                    <a:solidFill>
                      <a:schemeClr val="tx1"/>
                    </a:solidFill>
                  </a:rPr>
                  <a:t>9	: Elution 1</a:t>
                </a:r>
              </a:p>
              <a:p>
                <a:pPr>
                  <a:tabLst>
                    <a:tab pos="177800" algn="l"/>
                  </a:tabLst>
                </a:pPr>
                <a:r>
                  <a:rPr lang="en-US" altLang="ja-JP" sz="900" dirty="0">
                    <a:solidFill>
                      <a:schemeClr val="tx1"/>
                    </a:solidFill>
                  </a:rPr>
                  <a:t>10	: Elution 2</a:t>
                </a:r>
              </a:p>
              <a:p>
                <a:pPr>
                  <a:tabLst>
                    <a:tab pos="177800" algn="l"/>
                  </a:tabLst>
                </a:pPr>
                <a:r>
                  <a:rPr lang="en-US" altLang="ja-JP" sz="900" dirty="0">
                    <a:solidFill>
                      <a:schemeClr val="tx1"/>
                    </a:solidFill>
                  </a:rPr>
                  <a:t>11	: Purified, PEI-1, 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12	: Purified, PEI-2, 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13	: Purified, PEI-1, 2.5 </a:t>
                </a:r>
                <a:r>
                  <a:rPr lang="el-GR" altLang="ja-JP" sz="900" dirty="0">
                    <a:solidFill>
                      <a:schemeClr val="tx1"/>
                    </a:solidFill>
                  </a:rPr>
                  <a:t>μ</a:t>
                </a:r>
                <a:r>
                  <a:rPr lang="en-US" altLang="ja-JP" sz="900" dirty="0">
                    <a:solidFill>
                      <a:schemeClr val="tx1"/>
                    </a:solidFill>
                  </a:rPr>
                  <a:t>g</a:t>
                </a:r>
              </a:p>
              <a:p>
                <a:pPr>
                  <a:tabLst>
                    <a:tab pos="177800" algn="l"/>
                  </a:tabLst>
                </a:pPr>
                <a:r>
                  <a:rPr lang="en-US" altLang="ja-JP" sz="900" dirty="0">
                    <a:solidFill>
                      <a:schemeClr val="tx1"/>
                    </a:solidFill>
                  </a:rPr>
                  <a:t>14	: Purified, PEI-2, 2.5 </a:t>
                </a:r>
                <a:r>
                  <a:rPr lang="el-GR" altLang="ja-JP" sz="900" dirty="0">
                    <a:solidFill>
                      <a:schemeClr val="tx1"/>
                    </a:solidFill>
                  </a:rPr>
                  <a:t>μ</a:t>
                </a:r>
                <a:r>
                  <a:rPr lang="en-US" altLang="ja-JP" sz="900" dirty="0">
                    <a:solidFill>
                      <a:schemeClr val="tx1"/>
                    </a:solidFill>
                  </a:rPr>
                  <a:t>g</a:t>
                </a:r>
              </a:p>
              <a:p>
                <a:endParaRPr lang="en-US" altLang="ja-JP" sz="900" dirty="0">
                  <a:solidFill>
                    <a:schemeClr val="tx1"/>
                  </a:solidFill>
                </a:endParaRPr>
              </a:p>
              <a:p>
                <a:r>
                  <a:rPr lang="en-US" altLang="ja-JP" sz="900" dirty="0">
                    <a:solidFill>
                      <a:schemeClr val="tx1"/>
                    </a:solidFill>
                  </a:rPr>
                  <a:t>Estimated molecular weight of hACE2-Fc:</a:t>
                </a:r>
                <a:r>
                  <a:rPr lang="ja-JP" altLang="en-US" sz="900" dirty="0">
                    <a:solidFill>
                      <a:schemeClr val="tx1"/>
                    </a:solidFill>
                  </a:rPr>
                  <a:t> </a:t>
                </a:r>
                <a:r>
                  <a:rPr lang="en-US" altLang="ja-JP" sz="900" dirty="0">
                    <a:solidFill>
                      <a:schemeClr val="tx1"/>
                    </a:solidFill>
                  </a:rPr>
                  <a:t>109.143</a:t>
                </a:r>
                <a:r>
                  <a:rPr lang="ja-JP" altLang="en-US" sz="900" dirty="0">
                    <a:solidFill>
                      <a:schemeClr val="tx1"/>
                    </a:solidFill>
                  </a:rPr>
                  <a:t> </a:t>
                </a:r>
                <a:r>
                  <a:rPr lang="en-US" altLang="ja-JP" sz="900" dirty="0" err="1">
                    <a:solidFill>
                      <a:schemeClr val="tx1"/>
                    </a:solidFill>
                  </a:rPr>
                  <a:t>kDa</a:t>
                </a:r>
                <a:endParaRPr lang="en-US" altLang="ja-JP" sz="900" dirty="0">
                  <a:solidFill>
                    <a:schemeClr val="tx1"/>
                  </a:solidFill>
                </a:endParaRPr>
              </a:p>
            </p:txBody>
          </p:sp>
          <p:sp>
            <p:nvSpPr>
              <p:cNvPr id="25" name="テキスト ボックス 24">
                <a:extLst>
                  <a:ext uri="{FF2B5EF4-FFF2-40B4-BE49-F238E27FC236}">
                    <a16:creationId xmlns:a16="http://schemas.microsoft.com/office/drawing/2014/main" id="{22E04E36-72C9-5E7D-CEF6-690D66BC0E3E}"/>
                  </a:ext>
                </a:extLst>
              </p:cNvPr>
              <p:cNvSpPr txBox="1"/>
              <p:nvPr/>
            </p:nvSpPr>
            <p:spPr>
              <a:xfrm>
                <a:off x="1840690" y="2052161"/>
                <a:ext cx="1090363"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PEI-1, 30 ml culture</a:t>
                </a:r>
                <a:endParaRPr kumimoji="1" lang="ja-JP" altLang="en-US" sz="8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C50ED544-6D79-5C7A-0965-ECD2513B6608}"/>
                  </a:ext>
                </a:extLst>
              </p:cNvPr>
              <p:cNvSpPr txBox="1"/>
              <p:nvPr/>
            </p:nvSpPr>
            <p:spPr>
              <a:xfrm>
                <a:off x="2980284" y="2052161"/>
                <a:ext cx="1090363"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PEI-2, 30 ml culture</a:t>
                </a:r>
                <a:endParaRPr kumimoji="1" lang="ja-JP" altLang="en-US" sz="8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8D9BCF23-2058-D470-6F61-53D6DFC90F41}"/>
                  </a:ext>
                </a:extLst>
              </p:cNvPr>
              <p:cNvSpPr txBox="1"/>
              <p:nvPr/>
            </p:nvSpPr>
            <p:spPr>
              <a:xfrm>
                <a:off x="3949248" y="2052161"/>
                <a:ext cx="1173719" cy="215444"/>
              </a:xfrm>
              <a:prstGeom prst="rect">
                <a:avLst/>
              </a:prstGeom>
              <a:noFill/>
            </p:spPr>
            <p:txBody>
              <a:bodyPr wrap="none" rtlCol="0">
                <a:spAutoFit/>
              </a:bodyPr>
              <a:lstStyle/>
              <a:p>
                <a:r>
                  <a:rPr kumimoji="1" lang="en-US" altLang="ja-JP" sz="800" dirty="0">
                    <a:latin typeface="Arial" panose="020B0604020202020204" pitchFamily="34" charset="0"/>
                    <a:cs typeface="Arial" panose="020B0604020202020204" pitchFamily="34" charset="0"/>
                  </a:rPr>
                  <a:t>After changing buffer </a:t>
                </a:r>
                <a:endParaRPr kumimoji="1" lang="ja-JP" altLang="en-US" sz="800" dirty="0">
                  <a:latin typeface="Arial" panose="020B0604020202020204" pitchFamily="34" charset="0"/>
                  <a:cs typeface="Arial" panose="020B0604020202020204" pitchFamily="34" charset="0"/>
                </a:endParaRPr>
              </a:p>
            </p:txBody>
          </p:sp>
        </p:grpSp>
        <p:cxnSp>
          <p:nvCxnSpPr>
            <p:cNvPr id="49" name="直線コネクタ 48">
              <a:extLst>
                <a:ext uri="{FF2B5EF4-FFF2-40B4-BE49-F238E27FC236}">
                  <a16:creationId xmlns:a16="http://schemas.microsoft.com/office/drawing/2014/main" id="{42D2D595-4264-5E5A-F6A9-D45B473DDAEB}"/>
                </a:ext>
              </a:extLst>
            </p:cNvPr>
            <p:cNvCxnSpPr>
              <a:cxnSpLocks/>
            </p:cNvCxnSpPr>
            <p:nvPr/>
          </p:nvCxnSpPr>
          <p:spPr>
            <a:xfrm>
              <a:off x="2321213" y="4385311"/>
              <a:ext cx="845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B478CFAD-0E86-0E13-F7C4-9C47E3991CA2}"/>
                </a:ext>
              </a:extLst>
            </p:cNvPr>
            <p:cNvCxnSpPr/>
            <p:nvPr/>
          </p:nvCxnSpPr>
          <p:spPr>
            <a:xfrm>
              <a:off x="3435148" y="4385311"/>
              <a:ext cx="845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B8D7A6D8-7738-BC7C-1C4A-CAAFD6E8943C}"/>
                </a:ext>
              </a:extLst>
            </p:cNvPr>
            <p:cNvCxnSpPr>
              <a:cxnSpLocks/>
              <a:endCxn id="22" idx="0"/>
            </p:cNvCxnSpPr>
            <p:nvPr/>
          </p:nvCxnSpPr>
          <p:spPr>
            <a:xfrm>
              <a:off x="4559183" y="4385311"/>
              <a:ext cx="6473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正方形/長方形 52">
              <a:extLst>
                <a:ext uri="{FF2B5EF4-FFF2-40B4-BE49-F238E27FC236}">
                  <a16:creationId xmlns:a16="http://schemas.microsoft.com/office/drawing/2014/main" id="{7B7AAE50-9A61-FA07-2230-A215142E34E0}"/>
                </a:ext>
              </a:extLst>
            </p:cNvPr>
            <p:cNvSpPr/>
            <p:nvPr/>
          </p:nvSpPr>
          <p:spPr>
            <a:xfrm>
              <a:off x="4377968" y="4385311"/>
              <a:ext cx="961449" cy="3141554"/>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4" name="テキスト ボックス 53">
            <a:extLst>
              <a:ext uri="{FF2B5EF4-FFF2-40B4-BE49-F238E27FC236}">
                <a16:creationId xmlns:a16="http://schemas.microsoft.com/office/drawing/2014/main" id="{B15797E4-B4F2-C7DE-348C-FB3759B5A6D8}"/>
              </a:ext>
            </a:extLst>
          </p:cNvPr>
          <p:cNvSpPr txBox="1"/>
          <p:nvPr/>
        </p:nvSpPr>
        <p:spPr>
          <a:xfrm>
            <a:off x="4239796" y="0"/>
            <a:ext cx="5361404"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Figure 8</a:t>
            </a:r>
            <a:endParaRPr kumimoji="1" lang="ja-JP" altLang="en-US" i="1"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161BD999-953B-B3B3-2BBD-A2F4CB20372B}"/>
              </a:ext>
            </a:extLst>
          </p:cNvPr>
          <p:cNvSpPr txBox="1"/>
          <p:nvPr/>
        </p:nvSpPr>
        <p:spPr>
          <a:xfrm>
            <a:off x="346153" y="7145867"/>
            <a:ext cx="8908894" cy="830997"/>
          </a:xfrm>
          <a:prstGeom prst="rect">
            <a:avLst/>
          </a:prstGeom>
          <a:noFill/>
        </p:spPr>
        <p:txBody>
          <a:bodyPr wrap="square" rtlCol="0">
            <a:spAutoFit/>
          </a:bodyPr>
          <a:lstStyle/>
          <a:p>
            <a:pPr algn="just"/>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Supplementary Figure 8. SDS-PAGE analysis of t</a:t>
            </a:r>
            <a:r>
              <a:rPr lang="en-US" altLang="ja-JP" sz="1200" b="1" kern="100" dirty="0">
                <a:latin typeface="Arial" panose="020B0604020202020204" pitchFamily="34" charset="0"/>
                <a:ea typeface="游明朝" panose="02020400000000000000" pitchFamily="18" charset="-128"/>
                <a:cs typeface="Times New Roman" panose="02020603050405020304" pitchFamily="18" charset="0"/>
              </a:rPr>
              <a:t>he purified </a:t>
            </a:r>
            <a:r>
              <a:rPr lang="en-US" altLang="ja-JP" sz="1200" b="1" kern="100" dirty="0">
                <a:effectLst/>
                <a:latin typeface="Arial" panose="020B0604020202020204" pitchFamily="34" charset="0"/>
                <a:ea typeface="游明朝" panose="02020400000000000000" pitchFamily="18" charset="-128"/>
                <a:cs typeface="Times New Roman" panose="02020603050405020304" pitchFamily="18" charset="0"/>
              </a:rPr>
              <a:t>hACE2-Fc fusion protein (uncropped).</a:t>
            </a:r>
            <a:endParaRPr lang="en-US" altLang="ja-JP" sz="1200" b="1" kern="100" dirty="0">
              <a:latin typeface="Arial" panose="020B0604020202020204" pitchFamily="34" charset="0"/>
              <a:ea typeface="ＭＳ Ｐゴシック" panose="020B0600070205080204" pitchFamily="50" charset="-128"/>
              <a:cs typeface="Times New Roman" panose="02020603050405020304" pitchFamily="18" charset="0"/>
            </a:endParaRPr>
          </a:p>
          <a:p>
            <a:pPr algn="just"/>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The hACE2-Fc protein was expressed by using the Expi293 Expression System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Thermo</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Scientific) in combination with  PEI MAX - Transfection Grade Linear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Polyethylenimine</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Hydrochloride (</a:t>
            </a:r>
            <a:r>
              <a:rPr lang="en-US" altLang="ja-JP" sz="1200" kern="100" dirty="0" err="1">
                <a:latin typeface="Arial" panose="020B0604020202020204" pitchFamily="34" charset="0"/>
                <a:ea typeface="ＭＳ Ｐゴシック" panose="020B0600070205080204" pitchFamily="50" charset="-128"/>
                <a:cs typeface="Times New Roman" panose="02020603050405020304" pitchFamily="18" charset="0"/>
              </a:rPr>
              <a:t>Polysciences</a:t>
            </a:r>
            <a:r>
              <a:rPr lang="en-US" altLang="ja-JP" sz="1200" kern="100" dirty="0">
                <a:latin typeface="Arial" panose="020B0604020202020204" pitchFamily="34" charset="0"/>
                <a:ea typeface="ＭＳ Ｐゴシック" panose="020B0600070205080204" pitchFamily="50" charset="-128"/>
                <a:cs typeface="Times New Roman" panose="02020603050405020304" pitchFamily="18" charset="0"/>
              </a:rPr>
              <a:t>, Inc., Warrington, PA, USA). The hACE2-Fc protein was purified using Protein G Sepharose FF column. This figure is related to Supplementary Figure 3. </a:t>
            </a:r>
          </a:p>
        </p:txBody>
      </p:sp>
    </p:spTree>
    <p:extLst>
      <p:ext uri="{BB962C8B-B14F-4D97-AF65-F5344CB8AC3E}">
        <p14:creationId xmlns:p14="http://schemas.microsoft.com/office/powerpoint/2010/main" val="174447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4CD12CD-2153-7634-6832-5F1EE36AA826}"/>
              </a:ext>
            </a:extLst>
          </p:cNvPr>
          <p:cNvSpPr txBox="1"/>
          <p:nvPr/>
        </p:nvSpPr>
        <p:spPr>
          <a:xfrm>
            <a:off x="4337900" y="0"/>
            <a:ext cx="5263300" cy="369332"/>
          </a:xfrm>
          <a:prstGeom prst="rect">
            <a:avLst/>
          </a:prstGeom>
          <a:noFill/>
        </p:spPr>
        <p:txBody>
          <a:bodyPr wrap="none" rtlCol="0">
            <a:spAutoFit/>
          </a:bodyPr>
          <a:lstStyle/>
          <a:p>
            <a:pPr algn="r"/>
            <a:r>
              <a:rPr kumimoji="1" lang="en-US" altLang="ja-JP" i="1" dirty="0" err="1">
                <a:latin typeface="Arial" panose="020B0604020202020204" pitchFamily="34" charset="0"/>
                <a:cs typeface="Arial" panose="020B0604020202020204" pitchFamily="34" charset="0"/>
              </a:rPr>
              <a:t>Satofuka</a:t>
            </a:r>
            <a:r>
              <a:rPr kumimoji="1" lang="en-US" altLang="ja-JP" i="1" dirty="0">
                <a:latin typeface="Arial" panose="020B0604020202020204" pitchFamily="34" charset="0"/>
                <a:cs typeface="Arial" panose="020B0604020202020204" pitchFamily="34" charset="0"/>
              </a:rPr>
              <a:t> and Wang et. al. Supplementary Table</a:t>
            </a:r>
            <a:r>
              <a:rPr kumimoji="1" lang="en-US" altLang="ja-JP" dirty="0">
                <a:latin typeface="Arial" panose="020B0604020202020204" pitchFamily="34" charset="0"/>
                <a:cs typeface="Arial" panose="020B0604020202020204" pitchFamily="34" charset="0"/>
              </a:rPr>
              <a:t> 1</a:t>
            </a:r>
            <a:endParaRPr kumimoji="1" lang="ja-JP" altLang="en-US" dirty="0">
              <a:latin typeface="Arial" panose="020B0604020202020204" pitchFamily="34" charset="0"/>
              <a:cs typeface="Arial" panose="020B0604020202020204" pitchFamily="34" charset="0"/>
            </a:endParaRPr>
          </a:p>
        </p:txBody>
      </p:sp>
      <p:graphicFrame>
        <p:nvGraphicFramePr>
          <p:cNvPr id="3" name="表 2">
            <a:extLst>
              <a:ext uri="{FF2B5EF4-FFF2-40B4-BE49-F238E27FC236}">
                <a16:creationId xmlns:a16="http://schemas.microsoft.com/office/drawing/2014/main" id="{9B4DAD62-41D2-D0AB-D6BC-2EB067C11B20}"/>
              </a:ext>
            </a:extLst>
          </p:cNvPr>
          <p:cNvGraphicFramePr>
            <a:graphicFrameLocks noGrp="1"/>
          </p:cNvGraphicFramePr>
          <p:nvPr>
            <p:extLst>
              <p:ext uri="{D42A27DB-BD31-4B8C-83A1-F6EECF244321}">
                <p14:modId xmlns:p14="http://schemas.microsoft.com/office/powerpoint/2010/main" val="3667361812"/>
              </p:ext>
            </p:extLst>
          </p:nvPr>
        </p:nvGraphicFramePr>
        <p:xfrm>
          <a:off x="1464426" y="4758724"/>
          <a:ext cx="6672348" cy="3132905"/>
        </p:xfrm>
        <a:graphic>
          <a:graphicData uri="http://schemas.openxmlformats.org/drawingml/2006/table">
            <a:tbl>
              <a:tblPr>
                <a:tableStyleId>{9D7B26C5-4107-4FEC-AEDC-1716B250A1EF}</a:tableStyleId>
              </a:tblPr>
              <a:tblGrid>
                <a:gridCol w="3638670">
                  <a:extLst>
                    <a:ext uri="{9D8B030D-6E8A-4147-A177-3AD203B41FA5}">
                      <a16:colId xmlns:a16="http://schemas.microsoft.com/office/drawing/2014/main" val="1911554285"/>
                    </a:ext>
                  </a:extLst>
                </a:gridCol>
                <a:gridCol w="32950">
                  <a:extLst>
                    <a:ext uri="{9D8B030D-6E8A-4147-A177-3AD203B41FA5}">
                      <a16:colId xmlns:a16="http://schemas.microsoft.com/office/drawing/2014/main" val="974405868"/>
                    </a:ext>
                  </a:extLst>
                </a:gridCol>
                <a:gridCol w="1500364">
                  <a:extLst>
                    <a:ext uri="{9D8B030D-6E8A-4147-A177-3AD203B41FA5}">
                      <a16:colId xmlns:a16="http://schemas.microsoft.com/office/drawing/2014/main" val="3186862531"/>
                    </a:ext>
                  </a:extLst>
                </a:gridCol>
                <a:gridCol w="1500364">
                  <a:extLst>
                    <a:ext uri="{9D8B030D-6E8A-4147-A177-3AD203B41FA5}">
                      <a16:colId xmlns:a16="http://schemas.microsoft.com/office/drawing/2014/main" val="2916352986"/>
                    </a:ext>
                  </a:extLst>
                </a:gridCol>
              </a:tblGrid>
              <a:tr h="367820">
                <a:tc gridSpan="4">
                  <a:txBody>
                    <a:bodyPr/>
                    <a:lstStyle/>
                    <a:p>
                      <a:pPr algn="l" fontAlgn="ctr"/>
                      <a:r>
                        <a:rPr lang="en-US" altLang="ja-JP" sz="1200" b="1"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Supplementary Table 1. Determination of yield using the bead separation method</a:t>
                      </a:r>
                      <a:endParaRPr lang="ja-JP" altLang="en-US" sz="1200" b="1"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92354" marR="92354" marT="9525" marB="0" anchor="ctr">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lnL>
                      <a:noFill/>
                    </a:lnL>
                  </a:tcPr>
                </a:tc>
                <a:tc hMerge="1">
                  <a:txBody>
                    <a:bodyPr/>
                    <a:lstStyle/>
                    <a:p>
                      <a:endParaRPr kumimoji="1" lang="ja-JP" altLang="en-US"/>
                    </a:p>
                  </a:txBody>
                  <a:tcPr>
                    <a:lnL>
                      <a:noFill/>
                    </a:lnL>
                  </a:tcPr>
                </a:tc>
                <a:tc hMerge="1">
                  <a:txBody>
                    <a:bodyPr/>
                    <a:lstStyle/>
                    <a:p>
                      <a:pPr algn="l" fontAlgn="ctr"/>
                      <a:endParaRPr lang="ja-JP" altLang="en-US" sz="1200" b="1"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92354" marR="92354" marT="9525" marB="0" anchor="ctr">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6242999"/>
                  </a:ext>
                </a:extLst>
              </a:tr>
              <a:tr h="367820">
                <a:tc>
                  <a:txBody>
                    <a:bodyPr/>
                    <a:lstStyle/>
                    <a:p>
                      <a:pPr algn="ctr" fontAlgn="ct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TC-</a:t>
                      </a:r>
                      <a:r>
                        <a:rPr lang="en-US" altLang="ja-JP" sz="1200" b="0" i="0" u="none" strike="noStrike" dirty="0" err="1">
                          <a:solidFill>
                            <a:srgbClr val="000000"/>
                          </a:solidFill>
                          <a:effectLst/>
                          <a:latin typeface="Arial" panose="020B0604020202020204" pitchFamily="34" charset="0"/>
                          <a:ea typeface="游ゴシック" panose="020B0400000000000000" pitchFamily="50" charset="-128"/>
                          <a:cs typeface="Arial" panose="020B0604020202020204" pitchFamily="34" charset="0"/>
                        </a:rPr>
                        <a:t>mAb</a:t>
                      </a: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 mouse identifier </a:t>
                      </a:r>
                      <a:endParaRPr lang="ja-JP" altLang="en-US"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lnL>
                      <a:noFill/>
                    </a:lnL>
                    <a:lnR>
                      <a:noFill/>
                    </a:lnR>
                    <a:lnB w="12700" cap="flat" cmpd="sng" algn="ctr">
                      <a:noFill/>
                      <a:prstDash val="solid"/>
                      <a:round/>
                      <a:headEnd type="none" w="med" len="med"/>
                      <a:tailEnd type="none" w="med" len="med"/>
                    </a:lnB>
                    <a:solidFill>
                      <a:schemeClr val="bg1">
                        <a:lumMod val="85000"/>
                      </a:schemeClr>
                    </a:solidFill>
                  </a:tcPr>
                </a:tc>
                <a:tc>
                  <a:txBody>
                    <a:bodyPr/>
                    <a:lstStyle/>
                    <a:p>
                      <a:pPr algn="ctr" fontAlgn="ctr"/>
                      <a:r>
                        <a:rPr lang="en-US"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#6292</a:t>
                      </a:r>
                    </a:p>
                  </a:txBody>
                  <a:tcPr marL="10796" marR="10796" marT="9525" marB="0" anchor="ct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#6978</a:t>
                      </a:r>
                    </a:p>
                  </a:txBody>
                  <a:tcPr marL="10796" marR="10796"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29742615"/>
                  </a:ext>
                </a:extLst>
              </a:tr>
              <a:tr h="36782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Bead treatment</a:t>
                      </a:r>
                    </a:p>
                  </a:txBody>
                  <a:tcPr marL="10796" marR="10796"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altLang="ja-JP"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ct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Anti-human IgG-biotin-</a:t>
                      </a:r>
                      <a:r>
                        <a:rPr lang="en-US" altLang="ja-JP" sz="1200" b="0" i="0" u="none" strike="noStrike" dirty="0" err="1">
                          <a:solidFill>
                            <a:srgbClr val="000000"/>
                          </a:solidFill>
                          <a:effectLst/>
                          <a:latin typeface="Arial" panose="020B0604020202020204" pitchFamily="34" charset="0"/>
                          <a:ea typeface="游ゴシック" panose="020B0400000000000000" pitchFamily="50" charset="-128"/>
                          <a:cs typeface="Arial" panose="020B0604020202020204" pitchFamily="34" charset="0"/>
                        </a:rPr>
                        <a:t>StAv</a:t>
                      </a: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-beads</a:t>
                      </a:r>
                    </a:p>
                  </a:txBody>
                  <a:tcPr marL="10796" marR="10796" marT="9525" marB="0" anchor="ct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6012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918162"/>
                  </a:ext>
                </a:extLst>
              </a:tr>
              <a:tr h="36782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Number of splenocytes (</a:t>
                      </a: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×10</a:t>
                      </a:r>
                      <a:r>
                        <a:rPr lang="en-US" altLang="ja-JP" sz="1200" b="0" i="0" u="none" strike="noStrike" baseline="30000" dirty="0">
                          <a:solidFill>
                            <a:srgbClr val="000000"/>
                          </a:solidFill>
                          <a:effectLst/>
                          <a:latin typeface="Arial" panose="020B0604020202020204" pitchFamily="34" charset="0"/>
                          <a:ea typeface="+mn-ea"/>
                          <a:cs typeface="Arial" panose="020B0604020202020204" pitchFamily="34" charset="0"/>
                        </a:rPr>
                        <a:t>8</a:t>
                      </a:r>
                      <a:r>
                        <a:rPr lang="en-US" altLang="ja-JP" sz="1200" b="0" i="0" u="none" strike="noStrike" baseline="0" dirty="0">
                          <a:solidFill>
                            <a:srgbClr val="000000"/>
                          </a:solidFill>
                          <a:effectLst/>
                          <a:latin typeface="Arial" panose="020B0604020202020204" pitchFamily="34" charset="0"/>
                          <a:ea typeface="+mn-ea"/>
                          <a:cs typeface="Arial" panose="020B0604020202020204" pitchFamily="34" charset="0"/>
                        </a:rPr>
                        <a:t>)</a:t>
                      </a:r>
                      <a:endPar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0796" marR="10796" marT="9525" marB="0" anchor="ctr">
                    <a:lnT w="12700" cap="flat" cmpd="sng" algn="ctr">
                      <a:solidFill>
                        <a:schemeClr val="tx1"/>
                      </a:solidFill>
                      <a:prstDash val="solid"/>
                      <a:round/>
                      <a:headEnd type="none" w="med" len="med"/>
                      <a:tailEnd type="none" w="med" len="med"/>
                    </a:lnT>
                  </a:tcPr>
                </a:tc>
                <a:tc>
                  <a:txBody>
                    <a:bodyPr/>
                    <a:lstStyle/>
                    <a:p>
                      <a:pPr algn="ctr" fontAlgn="ctr"/>
                      <a:endParaRPr lang="en-US" altLang="ja-JP" sz="100" b="0" i="0" u="none" strike="noStrike" dirty="0">
                        <a:solidFill>
                          <a:srgbClr val="000000"/>
                        </a:solidFill>
                        <a:effectLst/>
                        <a:latin typeface="Arial" panose="020B0604020202020204" pitchFamily="34" charset="0"/>
                        <a:ea typeface="+mn-ea"/>
                        <a:cs typeface="Arial" panose="020B0604020202020204" pitchFamily="34" charset="0"/>
                      </a:endParaRPr>
                    </a:p>
                  </a:txBody>
                  <a:tcPr marL="0" marR="0" marT="0" marB="0" anchor="ctr">
                    <a:lnT w="12700" cap="flat" cmpd="sng" algn="ctr">
                      <a:noFill/>
                      <a:prstDash val="solid"/>
                      <a:round/>
                      <a:headEnd type="none" w="med" len="med"/>
                      <a:tailEnd type="none" w="med" len="med"/>
                    </a:lnT>
                  </a:tcPr>
                </a:tc>
                <a:tc>
                  <a:txBody>
                    <a:bodyPr/>
                    <a:lstStyle/>
                    <a:p>
                      <a:pPr algn="ctr" fontAlgn="ct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3.0</a:t>
                      </a:r>
                    </a:p>
                  </a:txBody>
                  <a:tcPr marL="10796" marR="10796"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96012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4.0</a:t>
                      </a:r>
                    </a:p>
                  </a:txBody>
                  <a:tcPr marL="10796" marR="10796"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73580513"/>
                  </a:ext>
                </a:extLst>
              </a:tr>
              <a:tr h="36782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Number of cultured cells (</a:t>
                      </a: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×10</a:t>
                      </a:r>
                      <a:r>
                        <a:rPr lang="en-US" altLang="ja-JP" sz="1200" b="0" i="0" u="none" strike="noStrike" baseline="30000" dirty="0">
                          <a:solidFill>
                            <a:srgbClr val="000000"/>
                          </a:solidFill>
                          <a:effectLst/>
                          <a:latin typeface="Arial" panose="020B0604020202020204" pitchFamily="34" charset="0"/>
                          <a:ea typeface="+mn-ea"/>
                          <a:cs typeface="Arial" panose="020B0604020202020204" pitchFamily="34" charset="0"/>
                        </a:rPr>
                        <a:t>8</a:t>
                      </a:r>
                      <a:r>
                        <a:rPr lang="en-US" altLang="ja-JP" sz="1200" b="0" i="0" u="none" strike="noStrike" baseline="0" dirty="0">
                          <a:solidFill>
                            <a:srgbClr val="000000"/>
                          </a:solidFill>
                          <a:effectLst/>
                          <a:latin typeface="Arial" panose="020B0604020202020204" pitchFamily="34" charset="0"/>
                          <a:ea typeface="+mn-ea"/>
                          <a:cs typeface="Arial" panose="020B0604020202020204" pitchFamily="34" charset="0"/>
                        </a:rPr>
                        <a:t>)*</a:t>
                      </a:r>
                      <a:endPar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0796" marR="10796" marT="9525" marB="0" anchor="ctr"/>
                </a:tc>
                <a:tc>
                  <a:txBody>
                    <a:bodyPr/>
                    <a:lstStyle/>
                    <a:p>
                      <a:pPr algn="ctr" fontAlgn="ctr"/>
                      <a:endParaRPr lang="en-US" altLang="ja-JP"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tc>
                <a:tc>
                  <a:txBody>
                    <a:bodyPr/>
                    <a:lstStyle/>
                    <a:p>
                      <a:pPr algn="ctr" fontAlgn="ct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1.9</a:t>
                      </a:r>
                      <a:endPar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tc>
                <a:tc>
                  <a:txBody>
                    <a:bodyPr/>
                    <a:lstStyle/>
                    <a:p>
                      <a:pPr marL="0" marR="0" lvl="0" indent="0" algn="ctr" defTabSz="96012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游ゴシック" panose="020B0400000000000000" pitchFamily="50" charset="-128"/>
                          <a:cs typeface="Arial" panose="020B0604020202020204" pitchFamily="34" charset="0"/>
                        </a:rPr>
                        <a:t>3.6</a:t>
                      </a:r>
                    </a:p>
                  </a:txBody>
                  <a:tcPr marL="10796" marR="10796" marT="9525" marB="0" anchor="ctr"/>
                </a:tc>
                <a:extLst>
                  <a:ext uri="{0D108BD9-81ED-4DB2-BD59-A6C34878D82A}">
                    <a16:rowId xmlns:a16="http://schemas.microsoft.com/office/drawing/2014/main" val="2939595081"/>
                  </a:ext>
                </a:extLst>
              </a:tr>
              <a:tr h="36782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Number of separated cells (</a:t>
                      </a: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×10</a:t>
                      </a:r>
                      <a:r>
                        <a:rPr lang="en-US" altLang="ja-JP" sz="1200" b="0" i="0" u="none" strike="noStrike" baseline="30000" dirty="0">
                          <a:solidFill>
                            <a:srgbClr val="000000"/>
                          </a:solidFill>
                          <a:effectLst/>
                          <a:latin typeface="Arial" panose="020B0604020202020204" pitchFamily="34" charset="0"/>
                          <a:ea typeface="+mn-ea"/>
                          <a:cs typeface="Arial" panose="020B0604020202020204" pitchFamily="34" charset="0"/>
                        </a:rPr>
                        <a:t>8</a:t>
                      </a:r>
                      <a:r>
                        <a:rPr lang="en-US" altLang="ja-JP" sz="1200" b="0" i="0" u="none" strike="noStrike" baseline="0" dirty="0">
                          <a:solidFill>
                            <a:srgbClr val="000000"/>
                          </a:solidFill>
                          <a:effectLst/>
                          <a:latin typeface="Arial" panose="020B0604020202020204" pitchFamily="34" charset="0"/>
                          <a:ea typeface="+mn-ea"/>
                          <a:cs typeface="Arial" panose="020B0604020202020204" pitchFamily="34" charset="0"/>
                        </a:rPr>
                        <a:t>)</a:t>
                      </a:r>
                      <a:endParaRPr kumimoji="1" lang="en-US" altLang="ja-JP" sz="1200" b="0" i="0" u="none" strike="noStrike" kern="1200" baseline="0" dirty="0">
                        <a:solidFill>
                          <a:srgbClr val="000000"/>
                        </a:solidFill>
                        <a:effectLst/>
                        <a:latin typeface="Arial" panose="020B0604020202020204" pitchFamily="34" charset="0"/>
                        <a:ea typeface="+mn-ea"/>
                        <a:cs typeface="Arial" panose="020B0604020202020204" pitchFamily="34" charset="0"/>
                      </a:endParaRPr>
                    </a:p>
                  </a:txBody>
                  <a:tcPr marL="10796" marR="10796" marT="9525" marB="0" anchor="ctr"/>
                </a:tc>
                <a:tc>
                  <a:txBody>
                    <a:bodyPr/>
                    <a:lstStyle/>
                    <a:p>
                      <a:pPr algn="ctr" fontAlgn="ctr"/>
                      <a:endParaRPr lang="en-US" altLang="ja-JP"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tc>
                <a:tc>
                  <a:txBody>
                    <a:bodyPr/>
                    <a:lstStyle/>
                    <a:p>
                      <a:pPr algn="ctr" fontAlgn="ctr"/>
                      <a:r>
                        <a:rPr lang="en-US" altLang="ja-JP" sz="1200" b="0" i="0" u="none" strike="noStrike" dirty="0">
                          <a:solidFill>
                            <a:srgbClr val="000000"/>
                          </a:solidFill>
                          <a:effectLst/>
                          <a:latin typeface="Arial" panose="020B0604020202020204" pitchFamily="34" charset="0"/>
                          <a:ea typeface="+mn-ea"/>
                          <a:cs typeface="Arial" panose="020B0604020202020204" pitchFamily="34" charset="0"/>
                        </a:rPr>
                        <a:t>0.9</a:t>
                      </a:r>
                      <a:endPar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tc>
                <a:tc>
                  <a:txBody>
                    <a:bodyPr/>
                    <a:lstStyle/>
                    <a:p>
                      <a:pPr marL="0" marR="0" lvl="0" indent="0" algn="ctr" defTabSz="96012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panose="020B0604020202020204" pitchFamily="34" charset="0"/>
                          <a:ea typeface="游ゴシック" panose="020B0400000000000000" pitchFamily="50" charset="-128"/>
                          <a:cs typeface="Arial" panose="020B0604020202020204" pitchFamily="34" charset="0"/>
                        </a:rPr>
                        <a:t>2.0</a:t>
                      </a:r>
                    </a:p>
                  </a:txBody>
                  <a:tcPr marL="10796" marR="10796" marT="9525" marB="0" anchor="ctr"/>
                </a:tc>
                <a:extLst>
                  <a:ext uri="{0D108BD9-81ED-4DB2-BD59-A6C34878D82A}">
                    <a16:rowId xmlns:a16="http://schemas.microsoft.com/office/drawing/2014/main" val="2495948803"/>
                  </a:ext>
                </a:extLst>
              </a:tr>
              <a:tr h="36782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Yield from **precleared cells</a:t>
                      </a:r>
                    </a:p>
                  </a:txBody>
                  <a:tcPr marL="10796" marR="10796" marT="9525" marB="0" anchor="ctr">
                    <a:lnB w="12700" cap="flat" cmpd="sng" algn="ctr">
                      <a:solidFill>
                        <a:schemeClr val="tx1"/>
                      </a:solidFill>
                      <a:prstDash val="solid"/>
                      <a:round/>
                      <a:headEnd type="none" w="med" len="med"/>
                      <a:tailEnd type="none" w="med" len="med"/>
                    </a:lnB>
                  </a:tcPr>
                </a:tc>
                <a:tc>
                  <a:txBody>
                    <a:bodyPr/>
                    <a:lstStyle/>
                    <a:p>
                      <a:pPr algn="ctr" fontAlgn="ctr"/>
                      <a:endParaRPr lang="en-US" altLang="ja-JP"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47.4%</a:t>
                      </a:r>
                    </a:p>
                  </a:txBody>
                  <a:tcPr marL="10796" marR="10796" marT="9525" marB="0" anchor="ctr">
                    <a:lnB w="12700" cap="flat" cmpd="sng" algn="ctr">
                      <a:solidFill>
                        <a:schemeClr val="tx1"/>
                      </a:solidFill>
                      <a:prstDash val="solid"/>
                      <a:round/>
                      <a:headEnd type="none" w="med" len="med"/>
                      <a:tailEnd type="none" w="med" len="med"/>
                    </a:lnB>
                  </a:tcPr>
                </a:tc>
                <a:tc>
                  <a:txBody>
                    <a:bodyPr/>
                    <a:lstStyle/>
                    <a:p>
                      <a:pPr algn="ctr" fontAlgn="ctr"/>
                      <a:r>
                        <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rPr>
                        <a:t>55.6%</a:t>
                      </a:r>
                    </a:p>
                  </a:txBody>
                  <a:tcPr marL="10796" marR="10796"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3795366"/>
                  </a:ext>
                </a:extLst>
              </a:tr>
              <a:tr h="367820">
                <a:tc gridSpan="4">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*After cell fusion, cells were cultured for 2 days and precleared using magnetic beads.</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a:t>
                      </a:r>
                      <a:r>
                        <a:rPr kumimoji="1" lang="en-US" altLang="ja-JP" sz="1200" b="0" i="0" u="none" strike="noStrike" kern="1200" dirty="0" err="1">
                          <a:solidFill>
                            <a:srgbClr val="000000"/>
                          </a:solidFill>
                          <a:effectLst/>
                          <a:latin typeface="Arial" panose="020B0604020202020204" pitchFamily="34" charset="0"/>
                          <a:ea typeface="+mn-ea"/>
                          <a:cs typeface="Arial" panose="020B0604020202020204" pitchFamily="34" charset="0"/>
                        </a:rPr>
                        <a:t>Preclered</a:t>
                      </a:r>
                      <a:r>
                        <a:rPr kumimoji="1" lang="en-US" altLang="ja-JP" sz="1200" b="0" i="0" u="none" strike="noStrike" kern="1200" dirty="0">
                          <a:solidFill>
                            <a:srgbClr val="000000"/>
                          </a:solidFill>
                          <a:effectLst/>
                          <a:latin typeface="Arial" panose="020B0604020202020204" pitchFamily="34" charset="0"/>
                          <a:ea typeface="+mn-ea"/>
                          <a:cs typeface="Arial" panose="020B0604020202020204" pitchFamily="34" charset="0"/>
                        </a:rPr>
                        <a:t> cells are a pre-washed cell fraction of cells that bind nonspecifically to the beads by treatment with antigen-free beads.</a:t>
                      </a:r>
                    </a:p>
                  </a:txBody>
                  <a:tcPr marL="10796" marR="10796" marT="9525"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altLang="ja-JP" sz="1200" b="0" i="0" u="none" strike="noStrike" dirty="0">
                        <a:solidFill>
                          <a:srgbClr val="000000"/>
                        </a:solidFill>
                        <a:effectLst/>
                        <a:latin typeface="Arial" panose="020B0604020202020204" pitchFamily="34" charset="0"/>
                        <a:ea typeface="游ゴシック" panose="020B0400000000000000" pitchFamily="50" charset="-128"/>
                        <a:cs typeface="Arial" panose="020B0604020202020204" pitchFamily="34" charset="0"/>
                      </a:endParaRPr>
                    </a:p>
                  </a:txBody>
                  <a:tcPr marL="10796" marR="10796" marT="9525"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6815077"/>
                  </a:ext>
                </a:extLst>
              </a:tr>
            </a:tbl>
          </a:graphicData>
        </a:graphic>
      </p:graphicFrame>
    </p:spTree>
    <p:extLst>
      <p:ext uri="{BB962C8B-B14F-4D97-AF65-F5344CB8AC3E}">
        <p14:creationId xmlns:p14="http://schemas.microsoft.com/office/powerpoint/2010/main" val="4287656938"/>
      </p:ext>
    </p:extLst>
  </p:cSld>
  <p:clrMapOvr>
    <a:masterClrMapping/>
  </p:clrMapOvr>
</p:sld>
</file>

<file path=ppt/theme/theme1.xml><?xml version="1.0" encoding="utf-8"?>
<a:theme xmlns:a="http://schemas.openxmlformats.org/drawingml/2006/main" name="Office テーマ">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d571ce-5d5e-4577-851b-36fe2b87e29c" xsi:nil="true"/>
    <lcf76f155ced4ddcb4097134ff3c332f xmlns="7805362c-7fb7-47ff-9049-83b2c46e648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D935350FB4524AA9B0551AC744F54C" ma:contentTypeVersion="18" ma:contentTypeDescription="Create a new document." ma:contentTypeScope="" ma:versionID="5d2d8db6fea1d1812808fd55738c9f69">
  <xsd:schema xmlns:xsd="http://www.w3.org/2001/XMLSchema" xmlns:xs="http://www.w3.org/2001/XMLSchema" xmlns:p="http://schemas.microsoft.com/office/2006/metadata/properties" xmlns:ns2="7805362c-7fb7-47ff-9049-83b2c46e6485" xmlns:ns3="22d571ce-5d5e-4577-851b-36fe2b87e29c" targetNamespace="http://schemas.microsoft.com/office/2006/metadata/properties" ma:root="true" ma:fieldsID="1fde52f5973b0c0dfb47cad0919e8cf1" ns2:_="" ns3:_="">
    <xsd:import namespace="7805362c-7fb7-47ff-9049-83b2c46e6485"/>
    <xsd:import namespace="22d571ce-5d5e-4577-851b-36fe2b87e2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05362c-7fb7-47ff-9049-83b2c46e64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6f95cfc-685b-4d9e-acc9-81b202a9d85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d571ce-5d5e-4577-851b-36fe2b87e29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d7e4307-db98-45a2-a7ea-4b20717fe51c}" ma:internalName="TaxCatchAll" ma:showField="CatchAllData" ma:web="22d571ce-5d5e-4577-851b-36fe2b87e2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C99D6F-AE9D-4377-82E3-C8052EE426A3}">
  <ds:schemaRefs>
    <ds:schemaRef ds:uri="22d571ce-5d5e-4577-851b-36fe2b87e29c"/>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7805362c-7fb7-47ff-9049-83b2c46e6485"/>
    <ds:schemaRef ds:uri="http://purl.org/dc/terms/"/>
    <ds:schemaRef ds:uri="http://www.w3.org/XML/1998/namespace"/>
    <ds:schemaRef ds:uri="http://schemas.microsoft.com/office/2006/documentManagement/types"/>
    <ds:schemaRef ds:uri="http://purl.org/dc/dcmitype/"/>
  </ds:schemaRefs>
</ds:datastoreItem>
</file>

<file path=customXml/itemProps2.xml><?xml version="1.0" encoding="utf-8"?>
<ds:datastoreItem xmlns:ds="http://schemas.openxmlformats.org/officeDocument/2006/customXml" ds:itemID="{FDC61592-BA0F-46A1-AB1A-D5752084BA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05362c-7fb7-47ff-9049-83b2c46e6485"/>
    <ds:schemaRef ds:uri="22d571ce-5d5e-4577-851b-36fe2b87e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174C35-6932-443E-AE98-6B924FBAA0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10055</TotalTime>
  <Words>1297</Words>
  <Application>Microsoft Office PowerPoint</Application>
  <PresentationFormat>A3 297x420 mm</PresentationFormat>
  <Paragraphs>211</Paragraphs>
  <Slides>10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ＭＳ Ｐゴシック</vt:lpstr>
      <vt:lpstr>游明朝</vt:lpstr>
      <vt:lpstr>Arial</vt:lpstr>
      <vt:lpstr>Calibri</vt:lpstr>
      <vt:lpstr>Calibri Light</vt:lpstr>
      <vt:lpstr>Courier New</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里深　博幸</dc:creator>
  <cp:lastModifiedBy>里深　博幸</cp:lastModifiedBy>
  <cp:revision>192</cp:revision>
  <cp:lastPrinted>2023-07-14T05:50:27Z</cp:lastPrinted>
  <dcterms:created xsi:type="dcterms:W3CDTF">2023-07-14T04:55:18Z</dcterms:created>
  <dcterms:modified xsi:type="dcterms:W3CDTF">2024-02-27T04:49:33Z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0x010100A2D935350FB4524AA9B0551AC744F54C</vt:lpwstr>
  </property>
</Properties>
</file>