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8" r:id="rId2"/>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D2E4F60-8A44-7D61-75A2-59DBE7006442}" name="Julia Mortimer" initials="JM" userId="Julia Mortimer"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p:cViewPr varScale="1">
        <p:scale>
          <a:sx n="61" d="100"/>
          <a:sy n="61" d="100"/>
        </p:scale>
        <p:origin x="86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8/10/relationships/authors" Target="authors.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C39A12-CE60-49CF-ACBC-50A43CA28EF1}" type="datetimeFigureOut">
              <a:rPr kumimoji="1" lang="ja-JP" altLang="en-US" smtClean="0"/>
              <a:t>2023/10/18</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202D5F-736B-4BA0-AEA6-5A3A09B98724}" type="slidenum">
              <a:rPr kumimoji="1" lang="ja-JP" altLang="en-US" smtClean="0"/>
              <a:t>‹#›</a:t>
            </a:fld>
            <a:endParaRPr kumimoji="1" lang="ja-JP" altLang="en-US"/>
          </a:p>
        </p:txBody>
      </p:sp>
    </p:spTree>
    <p:extLst>
      <p:ext uri="{BB962C8B-B14F-4D97-AF65-F5344CB8AC3E}">
        <p14:creationId xmlns:p14="http://schemas.microsoft.com/office/powerpoint/2010/main" val="174396656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FC202D5F-736B-4BA0-AEA6-5A3A09B98724}" type="slidenum">
              <a:rPr kumimoji="1" lang="ja-JP" altLang="en-US" smtClean="0"/>
              <a:t>1</a:t>
            </a:fld>
            <a:endParaRPr kumimoji="1" lang="ja-JP" altLang="en-US"/>
          </a:p>
        </p:txBody>
      </p:sp>
    </p:spTree>
    <p:extLst>
      <p:ext uri="{BB962C8B-B14F-4D97-AF65-F5344CB8AC3E}">
        <p14:creationId xmlns:p14="http://schemas.microsoft.com/office/powerpoint/2010/main" val="22182307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9AD7829D-45F7-4F6A-A6FB-93E668327159}" type="datetimeFigureOut">
              <a:rPr kumimoji="1" lang="ja-JP" altLang="en-US" smtClean="0"/>
              <a:t>2023/10/18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9FA12FA-CE49-40FA-8150-6F36BFA97E2C}" type="slidenum">
              <a:rPr kumimoji="1" lang="ja-JP" altLang="en-US" smtClean="0"/>
              <a:t>‹#›</a:t>
            </a:fld>
            <a:endParaRPr kumimoji="1" lang="ja-JP" altLang="en-US"/>
          </a:p>
        </p:txBody>
      </p:sp>
    </p:spTree>
    <p:extLst>
      <p:ext uri="{BB962C8B-B14F-4D97-AF65-F5344CB8AC3E}">
        <p14:creationId xmlns:p14="http://schemas.microsoft.com/office/powerpoint/2010/main" val="36045620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9AD7829D-45F7-4F6A-A6FB-93E668327159}" type="datetimeFigureOut">
              <a:rPr kumimoji="1" lang="ja-JP" altLang="en-US" smtClean="0"/>
              <a:t>2023/10/18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9FA12FA-CE49-40FA-8150-6F36BFA97E2C}" type="slidenum">
              <a:rPr kumimoji="1" lang="ja-JP" altLang="en-US" smtClean="0"/>
              <a:t>‹#›</a:t>
            </a:fld>
            <a:endParaRPr kumimoji="1" lang="ja-JP" altLang="en-US"/>
          </a:p>
        </p:txBody>
      </p:sp>
    </p:spTree>
    <p:extLst>
      <p:ext uri="{BB962C8B-B14F-4D97-AF65-F5344CB8AC3E}">
        <p14:creationId xmlns:p14="http://schemas.microsoft.com/office/powerpoint/2010/main" val="3068928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9AD7829D-45F7-4F6A-A6FB-93E668327159}" type="datetimeFigureOut">
              <a:rPr kumimoji="1" lang="ja-JP" altLang="en-US" smtClean="0"/>
              <a:t>2023/10/18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9FA12FA-CE49-40FA-8150-6F36BFA97E2C}" type="slidenum">
              <a:rPr kumimoji="1" lang="ja-JP" altLang="en-US" smtClean="0"/>
              <a:t>‹#›</a:t>
            </a:fld>
            <a:endParaRPr kumimoji="1" lang="ja-JP" altLang="en-US"/>
          </a:p>
        </p:txBody>
      </p:sp>
    </p:spTree>
    <p:extLst>
      <p:ext uri="{BB962C8B-B14F-4D97-AF65-F5344CB8AC3E}">
        <p14:creationId xmlns:p14="http://schemas.microsoft.com/office/powerpoint/2010/main" val="42427107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9AD7829D-45F7-4F6A-A6FB-93E668327159}" type="datetimeFigureOut">
              <a:rPr kumimoji="1" lang="ja-JP" altLang="en-US" smtClean="0"/>
              <a:t>2023/10/18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9FA12FA-CE49-40FA-8150-6F36BFA97E2C}" type="slidenum">
              <a:rPr kumimoji="1" lang="ja-JP" altLang="en-US" smtClean="0"/>
              <a:t>‹#›</a:t>
            </a:fld>
            <a:endParaRPr kumimoji="1" lang="ja-JP" altLang="en-US"/>
          </a:p>
        </p:txBody>
      </p:sp>
    </p:spTree>
    <p:extLst>
      <p:ext uri="{BB962C8B-B14F-4D97-AF65-F5344CB8AC3E}">
        <p14:creationId xmlns:p14="http://schemas.microsoft.com/office/powerpoint/2010/main" val="6360955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9AD7829D-45F7-4F6A-A6FB-93E668327159}" type="datetimeFigureOut">
              <a:rPr kumimoji="1" lang="ja-JP" altLang="en-US" smtClean="0"/>
              <a:t>2023/10/18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9FA12FA-CE49-40FA-8150-6F36BFA97E2C}" type="slidenum">
              <a:rPr kumimoji="1" lang="ja-JP" altLang="en-US" smtClean="0"/>
              <a:t>‹#›</a:t>
            </a:fld>
            <a:endParaRPr kumimoji="1" lang="ja-JP" altLang="en-US"/>
          </a:p>
        </p:txBody>
      </p:sp>
    </p:spTree>
    <p:extLst>
      <p:ext uri="{BB962C8B-B14F-4D97-AF65-F5344CB8AC3E}">
        <p14:creationId xmlns:p14="http://schemas.microsoft.com/office/powerpoint/2010/main" val="7039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9AD7829D-45F7-4F6A-A6FB-93E668327159}" type="datetimeFigureOut">
              <a:rPr kumimoji="1" lang="ja-JP" altLang="en-US" smtClean="0"/>
              <a:t>2023/10/18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9FA12FA-CE49-40FA-8150-6F36BFA97E2C}" type="slidenum">
              <a:rPr kumimoji="1" lang="ja-JP" altLang="en-US" smtClean="0"/>
              <a:t>‹#›</a:t>
            </a:fld>
            <a:endParaRPr kumimoji="1" lang="ja-JP" altLang="en-US"/>
          </a:p>
        </p:txBody>
      </p:sp>
    </p:spTree>
    <p:extLst>
      <p:ext uri="{BB962C8B-B14F-4D97-AF65-F5344CB8AC3E}">
        <p14:creationId xmlns:p14="http://schemas.microsoft.com/office/powerpoint/2010/main" val="32415317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9AD7829D-45F7-4F6A-A6FB-93E668327159}" type="datetimeFigureOut">
              <a:rPr kumimoji="1" lang="ja-JP" altLang="en-US" smtClean="0"/>
              <a:t>2023/10/18</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69FA12FA-CE49-40FA-8150-6F36BFA97E2C}" type="slidenum">
              <a:rPr kumimoji="1" lang="ja-JP" altLang="en-US" smtClean="0"/>
              <a:t>‹#›</a:t>
            </a:fld>
            <a:endParaRPr kumimoji="1" lang="ja-JP" altLang="en-US"/>
          </a:p>
        </p:txBody>
      </p:sp>
    </p:spTree>
    <p:extLst>
      <p:ext uri="{BB962C8B-B14F-4D97-AF65-F5344CB8AC3E}">
        <p14:creationId xmlns:p14="http://schemas.microsoft.com/office/powerpoint/2010/main" val="18630419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9AD7829D-45F7-4F6A-A6FB-93E668327159}" type="datetimeFigureOut">
              <a:rPr kumimoji="1" lang="ja-JP" altLang="en-US" smtClean="0"/>
              <a:t>2023/10/18</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69FA12FA-CE49-40FA-8150-6F36BFA97E2C}" type="slidenum">
              <a:rPr kumimoji="1" lang="ja-JP" altLang="en-US" smtClean="0"/>
              <a:t>‹#›</a:t>
            </a:fld>
            <a:endParaRPr kumimoji="1" lang="ja-JP" altLang="en-US"/>
          </a:p>
        </p:txBody>
      </p:sp>
    </p:spTree>
    <p:extLst>
      <p:ext uri="{BB962C8B-B14F-4D97-AF65-F5344CB8AC3E}">
        <p14:creationId xmlns:p14="http://schemas.microsoft.com/office/powerpoint/2010/main" val="1772885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9AD7829D-45F7-4F6A-A6FB-93E668327159}" type="datetimeFigureOut">
              <a:rPr kumimoji="1" lang="ja-JP" altLang="en-US" smtClean="0"/>
              <a:t>2023/10/18</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69FA12FA-CE49-40FA-8150-6F36BFA97E2C}" type="slidenum">
              <a:rPr kumimoji="1" lang="ja-JP" altLang="en-US" smtClean="0"/>
              <a:t>‹#›</a:t>
            </a:fld>
            <a:endParaRPr kumimoji="1" lang="ja-JP" altLang="en-US"/>
          </a:p>
        </p:txBody>
      </p:sp>
    </p:spTree>
    <p:extLst>
      <p:ext uri="{BB962C8B-B14F-4D97-AF65-F5344CB8AC3E}">
        <p14:creationId xmlns:p14="http://schemas.microsoft.com/office/powerpoint/2010/main" val="29278511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9AD7829D-45F7-4F6A-A6FB-93E668327159}" type="datetimeFigureOut">
              <a:rPr kumimoji="1" lang="ja-JP" altLang="en-US" smtClean="0"/>
              <a:t>2023/10/18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9FA12FA-CE49-40FA-8150-6F36BFA97E2C}" type="slidenum">
              <a:rPr kumimoji="1" lang="ja-JP" altLang="en-US" smtClean="0"/>
              <a:t>‹#›</a:t>
            </a:fld>
            <a:endParaRPr kumimoji="1" lang="ja-JP" altLang="en-US"/>
          </a:p>
        </p:txBody>
      </p:sp>
    </p:spTree>
    <p:extLst>
      <p:ext uri="{BB962C8B-B14F-4D97-AF65-F5344CB8AC3E}">
        <p14:creationId xmlns:p14="http://schemas.microsoft.com/office/powerpoint/2010/main" val="10887033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9AD7829D-45F7-4F6A-A6FB-93E668327159}" type="datetimeFigureOut">
              <a:rPr kumimoji="1" lang="ja-JP" altLang="en-US" smtClean="0"/>
              <a:t>2023/10/18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9FA12FA-CE49-40FA-8150-6F36BFA97E2C}" type="slidenum">
              <a:rPr kumimoji="1" lang="ja-JP" altLang="en-US" smtClean="0"/>
              <a:t>‹#›</a:t>
            </a:fld>
            <a:endParaRPr kumimoji="1" lang="ja-JP" altLang="en-US"/>
          </a:p>
        </p:txBody>
      </p:sp>
    </p:spTree>
    <p:extLst>
      <p:ext uri="{BB962C8B-B14F-4D97-AF65-F5344CB8AC3E}">
        <p14:creationId xmlns:p14="http://schemas.microsoft.com/office/powerpoint/2010/main" val="12943733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D7829D-45F7-4F6A-A6FB-93E668327159}" type="datetimeFigureOut">
              <a:rPr kumimoji="1" lang="ja-JP" altLang="en-US" smtClean="0"/>
              <a:t>2023/10/18</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FA12FA-CE49-40FA-8150-6F36BFA97E2C}" type="slidenum">
              <a:rPr kumimoji="1" lang="ja-JP" altLang="en-US" smtClean="0"/>
              <a:t>‹#›</a:t>
            </a:fld>
            <a:endParaRPr kumimoji="1" lang="ja-JP" altLang="en-US"/>
          </a:p>
        </p:txBody>
      </p:sp>
    </p:spTree>
    <p:extLst>
      <p:ext uri="{BB962C8B-B14F-4D97-AF65-F5344CB8AC3E}">
        <p14:creationId xmlns:p14="http://schemas.microsoft.com/office/powerpoint/2010/main" val="13042271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図 16">
            <a:extLst>
              <a:ext uri="{FF2B5EF4-FFF2-40B4-BE49-F238E27FC236}">
                <a16:creationId xmlns:a16="http://schemas.microsoft.com/office/drawing/2014/main" id="{728910D9-F24D-47B6-8E4C-6225524728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8596" y="5914"/>
            <a:ext cx="10557266" cy="6158405"/>
          </a:xfrm>
          <a:prstGeom prst="rect">
            <a:avLst/>
          </a:prstGeom>
        </p:spPr>
      </p:pic>
      <p:sp>
        <p:nvSpPr>
          <p:cNvPr id="3" name="テキスト ボックス 2"/>
          <p:cNvSpPr txBox="1"/>
          <p:nvPr/>
        </p:nvSpPr>
        <p:spPr>
          <a:xfrm>
            <a:off x="2058453" y="1900124"/>
            <a:ext cx="1746292" cy="338554"/>
          </a:xfrm>
          <a:prstGeom prst="rect">
            <a:avLst/>
          </a:prstGeom>
          <a:noFill/>
        </p:spPr>
        <p:txBody>
          <a:bodyPr wrap="square" rtlCol="0">
            <a:spAutoFit/>
          </a:bodyPr>
          <a:lstStyle/>
          <a:p>
            <a:r>
              <a:rPr kumimoji="1" lang="en-US" altLang="ja-JP" sz="1600" dirty="0">
                <a:latin typeface="Times New Roman" panose="02020603050405020304" pitchFamily="18" charset="0"/>
                <a:cs typeface="Times New Roman" panose="02020603050405020304" pitchFamily="18" charset="0"/>
              </a:rPr>
              <a:t>51.0% (233/457)</a:t>
            </a:r>
            <a:endParaRPr kumimoji="1" lang="ja-JP" altLang="en-US" sz="1600" dirty="0">
              <a:latin typeface="Times New Roman" panose="02020603050405020304" pitchFamily="18" charset="0"/>
              <a:cs typeface="Times New Roman" panose="02020603050405020304" pitchFamily="18" charset="0"/>
            </a:endParaRPr>
          </a:p>
        </p:txBody>
      </p:sp>
      <p:sp>
        <p:nvSpPr>
          <p:cNvPr id="4" name="テキスト ボックス 3"/>
          <p:cNvSpPr txBox="1"/>
          <p:nvPr/>
        </p:nvSpPr>
        <p:spPr>
          <a:xfrm>
            <a:off x="1992253" y="3201559"/>
            <a:ext cx="1602153" cy="369332"/>
          </a:xfrm>
          <a:prstGeom prst="rect">
            <a:avLst/>
          </a:prstGeom>
          <a:noFill/>
        </p:spPr>
        <p:txBody>
          <a:bodyPr wrap="square" rtlCol="0">
            <a:spAutoFit/>
          </a:bodyPr>
          <a:lstStyle/>
          <a:p>
            <a:r>
              <a:rPr lang="en-US" altLang="ja-JP" dirty="0">
                <a:latin typeface="Times New Roman" panose="02020603050405020304" pitchFamily="18" charset="0"/>
                <a:cs typeface="Times New Roman" panose="02020603050405020304" pitchFamily="18" charset="0"/>
              </a:rPr>
              <a:t>9.2</a:t>
            </a:r>
            <a:r>
              <a:rPr kumimoji="1" lang="en-US" altLang="ja-JP" dirty="0">
                <a:latin typeface="Times New Roman" panose="02020603050405020304" pitchFamily="18" charset="0"/>
                <a:cs typeface="Times New Roman" panose="02020603050405020304" pitchFamily="18" charset="0"/>
              </a:rPr>
              <a:t>% (42/457)</a:t>
            </a:r>
            <a:endParaRPr kumimoji="1" lang="ja-JP" altLang="en-US" dirty="0">
              <a:latin typeface="Times New Roman" panose="02020603050405020304" pitchFamily="18" charset="0"/>
              <a:cs typeface="Times New Roman" panose="02020603050405020304" pitchFamily="18" charset="0"/>
            </a:endParaRPr>
          </a:p>
        </p:txBody>
      </p:sp>
      <p:sp>
        <p:nvSpPr>
          <p:cNvPr id="5" name="テキスト ボックス 4"/>
          <p:cNvSpPr txBox="1"/>
          <p:nvPr/>
        </p:nvSpPr>
        <p:spPr>
          <a:xfrm>
            <a:off x="1992253" y="4681977"/>
            <a:ext cx="1602153" cy="338554"/>
          </a:xfrm>
          <a:prstGeom prst="rect">
            <a:avLst/>
          </a:prstGeom>
          <a:noFill/>
        </p:spPr>
        <p:txBody>
          <a:bodyPr wrap="square" rtlCol="0">
            <a:spAutoFit/>
          </a:bodyPr>
          <a:lstStyle/>
          <a:p>
            <a:r>
              <a:rPr lang="en-US" altLang="ja-JP" sz="1600" dirty="0">
                <a:latin typeface="Times New Roman" panose="02020603050405020304" pitchFamily="18" charset="0"/>
                <a:cs typeface="Times New Roman" panose="02020603050405020304" pitchFamily="18" charset="0"/>
              </a:rPr>
              <a:t>40.0</a:t>
            </a:r>
            <a:r>
              <a:rPr kumimoji="1" lang="en-US" altLang="ja-JP" sz="1600" dirty="0">
                <a:latin typeface="Times New Roman" panose="02020603050405020304" pitchFamily="18" charset="0"/>
                <a:cs typeface="Times New Roman" panose="02020603050405020304" pitchFamily="18" charset="0"/>
              </a:rPr>
              <a:t>% (182/457)</a:t>
            </a:r>
            <a:endParaRPr kumimoji="1" lang="ja-JP" altLang="en-US" sz="1600" dirty="0">
              <a:latin typeface="Times New Roman" panose="02020603050405020304" pitchFamily="18" charset="0"/>
              <a:cs typeface="Times New Roman" panose="02020603050405020304" pitchFamily="18" charset="0"/>
            </a:endParaRPr>
          </a:p>
        </p:txBody>
      </p:sp>
      <p:sp>
        <p:nvSpPr>
          <p:cNvPr id="6" name="テキスト ボックス 5"/>
          <p:cNvSpPr txBox="1"/>
          <p:nvPr/>
        </p:nvSpPr>
        <p:spPr>
          <a:xfrm>
            <a:off x="8811307" y="2238678"/>
            <a:ext cx="1602153" cy="338554"/>
          </a:xfrm>
          <a:prstGeom prst="rect">
            <a:avLst/>
          </a:prstGeom>
          <a:noFill/>
        </p:spPr>
        <p:txBody>
          <a:bodyPr wrap="square" rtlCol="0">
            <a:spAutoFit/>
          </a:bodyPr>
          <a:lstStyle/>
          <a:p>
            <a:r>
              <a:rPr lang="en-US" altLang="ja-JP" sz="1600" dirty="0">
                <a:latin typeface="Times New Roman" panose="02020603050405020304" pitchFamily="18" charset="0"/>
                <a:cs typeface="Times New Roman" panose="02020603050405020304" pitchFamily="18" charset="0"/>
              </a:rPr>
              <a:t>67</a:t>
            </a:r>
            <a:r>
              <a:rPr kumimoji="1" lang="en-US" altLang="ja-JP" sz="1600" dirty="0">
                <a:latin typeface="Times New Roman" panose="02020603050405020304" pitchFamily="18" charset="0"/>
                <a:cs typeface="Times New Roman" panose="02020603050405020304" pitchFamily="18" charset="0"/>
              </a:rPr>
              <a:t>.4% (308/457)</a:t>
            </a:r>
            <a:endParaRPr kumimoji="1" lang="ja-JP" altLang="en-US" sz="1600" dirty="0">
              <a:latin typeface="Times New Roman" panose="02020603050405020304" pitchFamily="18" charset="0"/>
              <a:cs typeface="Times New Roman" panose="02020603050405020304" pitchFamily="18" charset="0"/>
            </a:endParaRPr>
          </a:p>
        </p:txBody>
      </p:sp>
      <p:sp>
        <p:nvSpPr>
          <p:cNvPr id="7" name="テキスト ボックス 6"/>
          <p:cNvSpPr txBox="1"/>
          <p:nvPr/>
        </p:nvSpPr>
        <p:spPr>
          <a:xfrm>
            <a:off x="8826090" y="4100370"/>
            <a:ext cx="1602153" cy="338554"/>
          </a:xfrm>
          <a:prstGeom prst="rect">
            <a:avLst/>
          </a:prstGeom>
          <a:noFill/>
        </p:spPr>
        <p:txBody>
          <a:bodyPr wrap="square" rtlCol="0">
            <a:spAutoFit/>
          </a:bodyPr>
          <a:lstStyle/>
          <a:p>
            <a:r>
              <a:rPr lang="en-US" altLang="ja-JP" sz="1600" dirty="0">
                <a:latin typeface="Times New Roman" panose="02020603050405020304" pitchFamily="18" charset="0"/>
                <a:cs typeface="Times New Roman" panose="02020603050405020304" pitchFamily="18" charset="0"/>
              </a:rPr>
              <a:t>5</a:t>
            </a:r>
            <a:r>
              <a:rPr kumimoji="1" lang="en-US" altLang="ja-JP" sz="1600" dirty="0">
                <a:latin typeface="Times New Roman" panose="02020603050405020304" pitchFamily="18" charset="0"/>
                <a:cs typeface="Times New Roman" panose="02020603050405020304" pitchFamily="18" charset="0"/>
              </a:rPr>
              <a:t>.7% (26/457)</a:t>
            </a:r>
            <a:endParaRPr kumimoji="1" lang="ja-JP" altLang="en-US" sz="1600" dirty="0">
              <a:latin typeface="Times New Roman" panose="02020603050405020304" pitchFamily="18" charset="0"/>
              <a:cs typeface="Times New Roman" panose="02020603050405020304" pitchFamily="18" charset="0"/>
            </a:endParaRPr>
          </a:p>
        </p:txBody>
      </p:sp>
      <p:sp>
        <p:nvSpPr>
          <p:cNvPr id="8" name="テキスト ボックス 7"/>
          <p:cNvSpPr txBox="1"/>
          <p:nvPr/>
        </p:nvSpPr>
        <p:spPr>
          <a:xfrm>
            <a:off x="8811306" y="4996928"/>
            <a:ext cx="1602153" cy="338554"/>
          </a:xfrm>
          <a:prstGeom prst="rect">
            <a:avLst/>
          </a:prstGeom>
          <a:noFill/>
        </p:spPr>
        <p:txBody>
          <a:bodyPr wrap="square" rtlCol="0">
            <a:spAutoFit/>
          </a:bodyPr>
          <a:lstStyle/>
          <a:p>
            <a:r>
              <a:rPr kumimoji="1" lang="en-US" altLang="ja-JP" sz="1600" dirty="0">
                <a:latin typeface="Times New Roman" panose="02020603050405020304" pitchFamily="18" charset="0"/>
                <a:cs typeface="Times New Roman" panose="02020603050405020304" pitchFamily="18" charset="0"/>
              </a:rPr>
              <a:t>24.7% (113/457)</a:t>
            </a:r>
            <a:endParaRPr kumimoji="1" lang="ja-JP" altLang="en-US" sz="1600" dirty="0">
              <a:latin typeface="Times New Roman" panose="02020603050405020304" pitchFamily="18" charset="0"/>
              <a:cs typeface="Times New Roman" panose="02020603050405020304" pitchFamily="18" charset="0"/>
            </a:endParaRPr>
          </a:p>
        </p:txBody>
      </p:sp>
      <p:sp>
        <p:nvSpPr>
          <p:cNvPr id="9" name="テキスト ボックス 8"/>
          <p:cNvSpPr txBox="1"/>
          <p:nvPr/>
        </p:nvSpPr>
        <p:spPr>
          <a:xfrm>
            <a:off x="8585503" y="5585460"/>
            <a:ext cx="2348050" cy="338554"/>
          </a:xfrm>
          <a:prstGeom prst="rect">
            <a:avLst/>
          </a:prstGeom>
          <a:noFill/>
        </p:spPr>
        <p:txBody>
          <a:bodyPr wrap="square" rtlCol="0">
            <a:spAutoFit/>
          </a:bodyPr>
          <a:lstStyle/>
          <a:p>
            <a:r>
              <a:rPr kumimoji="1" lang="en-US" altLang="ja-JP" sz="1600" dirty="0">
                <a:latin typeface="Times New Roman" panose="02020603050405020304" pitchFamily="18" charset="0"/>
                <a:cs typeface="Times New Roman" panose="02020603050405020304" pitchFamily="18" charset="0"/>
              </a:rPr>
              <a:t>Missing 2.2% (10/457)</a:t>
            </a:r>
            <a:endParaRPr kumimoji="1" lang="ja-JP" altLang="en-US" sz="1600" dirty="0">
              <a:latin typeface="Times New Roman" panose="02020603050405020304" pitchFamily="18" charset="0"/>
              <a:cs typeface="Times New Roman" panose="02020603050405020304" pitchFamily="18" charset="0"/>
            </a:endParaRPr>
          </a:p>
        </p:txBody>
      </p:sp>
      <p:sp>
        <p:nvSpPr>
          <p:cNvPr id="10" name="テキスト ボックス 9"/>
          <p:cNvSpPr txBox="1"/>
          <p:nvPr/>
        </p:nvSpPr>
        <p:spPr>
          <a:xfrm>
            <a:off x="4018676" y="1730847"/>
            <a:ext cx="847431" cy="338554"/>
          </a:xfrm>
          <a:prstGeom prst="rect">
            <a:avLst/>
          </a:prstGeom>
          <a:noFill/>
        </p:spPr>
        <p:txBody>
          <a:bodyPr wrap="square" rtlCol="0">
            <a:spAutoFit/>
          </a:bodyPr>
          <a:lstStyle/>
          <a:p>
            <a:r>
              <a:rPr kumimoji="1" lang="en-US" altLang="ja-JP" sz="1600" dirty="0">
                <a:latin typeface="Times New Roman" panose="02020603050405020304" pitchFamily="18" charset="0"/>
                <a:cs typeface="Times New Roman" panose="02020603050405020304" pitchFamily="18" charset="0"/>
              </a:rPr>
              <a:t>98.7%</a:t>
            </a:r>
            <a:endParaRPr kumimoji="1" lang="ja-JP" altLang="en-US" sz="1600" dirty="0">
              <a:latin typeface="Times New Roman" panose="02020603050405020304" pitchFamily="18" charset="0"/>
              <a:cs typeface="Times New Roman" panose="02020603050405020304" pitchFamily="18" charset="0"/>
            </a:endParaRPr>
          </a:p>
        </p:txBody>
      </p:sp>
      <p:sp>
        <p:nvSpPr>
          <p:cNvPr id="11" name="テキスト ボックス 10"/>
          <p:cNvSpPr txBox="1"/>
          <p:nvPr/>
        </p:nvSpPr>
        <p:spPr>
          <a:xfrm>
            <a:off x="7613192" y="3407093"/>
            <a:ext cx="847431" cy="338554"/>
          </a:xfrm>
          <a:prstGeom prst="rect">
            <a:avLst/>
          </a:prstGeom>
          <a:noFill/>
        </p:spPr>
        <p:txBody>
          <a:bodyPr wrap="square" rtlCol="0">
            <a:spAutoFit/>
          </a:bodyPr>
          <a:lstStyle/>
          <a:p>
            <a:r>
              <a:rPr lang="en-US" altLang="ja-JP" sz="1600" dirty="0">
                <a:latin typeface="Times New Roman" panose="02020603050405020304" pitchFamily="18" charset="0"/>
                <a:cs typeface="Times New Roman" panose="02020603050405020304" pitchFamily="18" charset="0"/>
              </a:rPr>
              <a:t>31</a:t>
            </a:r>
            <a:r>
              <a:rPr kumimoji="1" lang="en-US" altLang="ja-JP" sz="1600" dirty="0">
                <a:latin typeface="Times New Roman" panose="02020603050405020304" pitchFamily="18" charset="0"/>
                <a:cs typeface="Times New Roman" panose="02020603050405020304" pitchFamily="18" charset="0"/>
              </a:rPr>
              <a:t>.3%</a:t>
            </a:r>
            <a:endParaRPr kumimoji="1" lang="ja-JP" altLang="en-US" sz="1600" dirty="0">
              <a:latin typeface="Times New Roman" panose="02020603050405020304" pitchFamily="18" charset="0"/>
              <a:cs typeface="Times New Roman" panose="02020603050405020304" pitchFamily="18" charset="0"/>
            </a:endParaRPr>
          </a:p>
        </p:txBody>
      </p:sp>
      <p:sp>
        <p:nvSpPr>
          <p:cNvPr id="12" name="テキスト ボックス 11"/>
          <p:cNvSpPr txBox="1"/>
          <p:nvPr/>
        </p:nvSpPr>
        <p:spPr>
          <a:xfrm>
            <a:off x="4018675" y="4694184"/>
            <a:ext cx="847431" cy="338554"/>
          </a:xfrm>
          <a:prstGeom prst="rect">
            <a:avLst/>
          </a:prstGeom>
          <a:noFill/>
        </p:spPr>
        <p:txBody>
          <a:bodyPr wrap="square" rtlCol="0">
            <a:spAutoFit/>
          </a:bodyPr>
          <a:lstStyle/>
          <a:p>
            <a:r>
              <a:rPr lang="en-US" altLang="ja-JP" sz="1600" dirty="0">
                <a:latin typeface="Times New Roman" panose="02020603050405020304" pitchFamily="18" charset="0"/>
                <a:cs typeface="Times New Roman" panose="02020603050405020304" pitchFamily="18" charset="0"/>
              </a:rPr>
              <a:t>59</a:t>
            </a:r>
            <a:r>
              <a:rPr kumimoji="1" lang="en-US" altLang="ja-JP" sz="1600" dirty="0">
                <a:latin typeface="Times New Roman" panose="02020603050405020304" pitchFamily="18" charset="0"/>
                <a:cs typeface="Times New Roman" panose="02020603050405020304" pitchFamily="18" charset="0"/>
              </a:rPr>
              <a:t>.9%</a:t>
            </a:r>
            <a:endParaRPr kumimoji="1" lang="ja-JP" altLang="en-US" sz="1600" dirty="0">
              <a:latin typeface="Times New Roman" panose="02020603050405020304" pitchFamily="18" charset="0"/>
              <a:cs typeface="Times New Roman" panose="02020603050405020304" pitchFamily="18" charset="0"/>
            </a:endParaRPr>
          </a:p>
        </p:txBody>
      </p:sp>
      <p:sp>
        <p:nvSpPr>
          <p:cNvPr id="13" name="テキスト ボックス 12"/>
          <p:cNvSpPr txBox="1"/>
          <p:nvPr/>
        </p:nvSpPr>
        <p:spPr>
          <a:xfrm>
            <a:off x="7774148" y="2938904"/>
            <a:ext cx="847431" cy="338554"/>
          </a:xfrm>
          <a:prstGeom prst="rect">
            <a:avLst/>
          </a:prstGeom>
          <a:noFill/>
        </p:spPr>
        <p:txBody>
          <a:bodyPr wrap="square" rtlCol="0">
            <a:spAutoFit/>
          </a:bodyPr>
          <a:lstStyle/>
          <a:p>
            <a:r>
              <a:rPr lang="en-US" altLang="ja-JP" sz="1600" dirty="0">
                <a:latin typeface="Times New Roman" panose="02020603050405020304" pitchFamily="18" charset="0"/>
                <a:cs typeface="Times New Roman" panose="02020603050405020304" pitchFamily="18" charset="0"/>
              </a:rPr>
              <a:t>50</a:t>
            </a:r>
            <a:r>
              <a:rPr kumimoji="1" lang="en-US" altLang="ja-JP" sz="1600" dirty="0">
                <a:latin typeface="Times New Roman" panose="02020603050405020304" pitchFamily="18" charset="0"/>
                <a:cs typeface="Times New Roman" panose="02020603050405020304" pitchFamily="18" charset="0"/>
              </a:rPr>
              <a:t>.0%</a:t>
            </a:r>
            <a:endParaRPr kumimoji="1" lang="ja-JP" altLang="en-US" sz="1600" dirty="0">
              <a:latin typeface="Times New Roman" panose="02020603050405020304" pitchFamily="18" charset="0"/>
              <a:cs typeface="Times New Roman" panose="02020603050405020304" pitchFamily="18" charset="0"/>
            </a:endParaRPr>
          </a:p>
        </p:txBody>
      </p:sp>
      <p:sp>
        <p:nvSpPr>
          <p:cNvPr id="14" name="正方形/長方形 13"/>
          <p:cNvSpPr/>
          <p:nvPr/>
        </p:nvSpPr>
        <p:spPr>
          <a:xfrm>
            <a:off x="20949" y="6110597"/>
            <a:ext cx="11832561" cy="3613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300" b="1" dirty="0">
                <a:solidFill>
                  <a:schemeClr val="tx1"/>
                </a:solidFill>
                <a:latin typeface="Times New Roman" panose="02020603050405020304" pitchFamily="18" charset="0"/>
                <a:cs typeface="Times New Roman" panose="02020603050405020304" pitchFamily="18" charset="0"/>
              </a:rPr>
              <a:t>Supplementary figure3: Changes in indoor smoking status for the unregulated restaurants and bars before and after the enforcement of the </a:t>
            </a:r>
            <a:r>
              <a:rPr lang="en-US" altLang="ja-JP" sz="1300" b="1">
                <a:solidFill>
                  <a:schemeClr val="tx1"/>
                </a:solidFill>
                <a:latin typeface="Times New Roman" panose="02020603050405020304" pitchFamily="18" charset="0"/>
                <a:cs typeface="Times New Roman" panose="02020603050405020304" pitchFamily="18" charset="0"/>
              </a:rPr>
              <a:t>smoke-free legislation</a:t>
            </a:r>
            <a:endParaRPr lang="en-US" altLang="ja-JP" sz="1300" b="1" dirty="0">
              <a:solidFill>
                <a:schemeClr val="tx1"/>
              </a:solidFill>
              <a:latin typeface="Times New Roman" panose="02020603050405020304" pitchFamily="18" charset="0"/>
              <a:cs typeface="Times New Roman" panose="02020603050405020304" pitchFamily="18" charset="0"/>
            </a:endParaRPr>
          </a:p>
        </p:txBody>
      </p:sp>
      <p:sp>
        <p:nvSpPr>
          <p:cNvPr id="15" name="正方形/長方形 14"/>
          <p:cNvSpPr/>
          <p:nvPr/>
        </p:nvSpPr>
        <p:spPr>
          <a:xfrm>
            <a:off x="257434" y="6461358"/>
            <a:ext cx="11596076" cy="3613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200" dirty="0">
                <a:solidFill>
                  <a:schemeClr val="tx1"/>
                </a:solidFill>
                <a:latin typeface="Times New Roman" panose="02020603050405020304" pitchFamily="18" charset="0"/>
                <a:cs typeface="Times New Roman" panose="02020603050405020304" pitchFamily="18" charset="0"/>
              </a:rPr>
              <a:t>We observed the actual indoor smoking status in the unregulated restaurants and bars that were able to choose whether to implement smoking bans or allow smoking in the survey before and after the enforcement, and calculated proportion of indoor smoking status by “</a:t>
            </a:r>
            <a:r>
              <a:rPr lang="en-US" altLang="ja-JP" sz="1200">
                <a:solidFill>
                  <a:schemeClr val="tx1"/>
                </a:solidFill>
                <a:latin typeface="Times New Roman" panose="02020603050405020304" pitchFamily="18" charset="0"/>
                <a:cs typeface="Times New Roman" panose="02020603050405020304" pitchFamily="18" charset="0"/>
              </a:rPr>
              <a:t>no smoking”, ”separate </a:t>
            </a:r>
            <a:r>
              <a:rPr lang="en-US" altLang="ja-JP" sz="1200" dirty="0">
                <a:solidFill>
                  <a:schemeClr val="tx1"/>
                </a:solidFill>
                <a:latin typeface="Times New Roman" panose="02020603050405020304" pitchFamily="18" charset="0"/>
                <a:cs typeface="Times New Roman" panose="02020603050405020304" pitchFamily="18" charset="0"/>
              </a:rPr>
              <a:t>smoking”, and “smoking”.</a:t>
            </a:r>
          </a:p>
        </p:txBody>
      </p:sp>
      <p:sp>
        <p:nvSpPr>
          <p:cNvPr id="18" name="テキスト ボックス 17">
            <a:extLst>
              <a:ext uri="{FF2B5EF4-FFF2-40B4-BE49-F238E27FC236}">
                <a16:creationId xmlns:a16="http://schemas.microsoft.com/office/drawing/2014/main" id="{91E60E77-0BC7-42E9-B680-ADECB9928FF7}"/>
              </a:ext>
            </a:extLst>
          </p:cNvPr>
          <p:cNvSpPr txBox="1"/>
          <p:nvPr/>
        </p:nvSpPr>
        <p:spPr>
          <a:xfrm>
            <a:off x="1992253" y="1232717"/>
            <a:ext cx="1602153" cy="369332"/>
          </a:xfrm>
          <a:prstGeom prst="rect">
            <a:avLst/>
          </a:prstGeom>
          <a:noFill/>
        </p:spPr>
        <p:txBody>
          <a:bodyPr wrap="square" rtlCol="0">
            <a:spAutoFit/>
          </a:bodyPr>
          <a:lstStyle/>
          <a:p>
            <a:pPr algn="ctr"/>
            <a:r>
              <a:rPr lang="en-US" altLang="ja-JP" b="1" dirty="0">
                <a:latin typeface="Times New Roman" panose="02020603050405020304" pitchFamily="18" charset="0"/>
                <a:cs typeface="Times New Roman" panose="02020603050405020304" pitchFamily="18" charset="0"/>
              </a:rPr>
              <a:t>No smoking</a:t>
            </a:r>
            <a:endParaRPr kumimoji="1" lang="ja-JP" altLang="en-US" b="1" dirty="0">
              <a:latin typeface="Times New Roman" panose="02020603050405020304" pitchFamily="18" charset="0"/>
              <a:cs typeface="Times New Roman" panose="02020603050405020304" pitchFamily="18" charset="0"/>
            </a:endParaRPr>
          </a:p>
        </p:txBody>
      </p:sp>
      <p:sp>
        <p:nvSpPr>
          <p:cNvPr id="20" name="テキスト ボックス 19">
            <a:extLst>
              <a:ext uri="{FF2B5EF4-FFF2-40B4-BE49-F238E27FC236}">
                <a16:creationId xmlns:a16="http://schemas.microsoft.com/office/drawing/2014/main" id="{EA550B99-B1DA-4968-B52D-FB9E7552EDEB}"/>
              </a:ext>
            </a:extLst>
          </p:cNvPr>
          <p:cNvSpPr txBox="1"/>
          <p:nvPr/>
        </p:nvSpPr>
        <p:spPr>
          <a:xfrm>
            <a:off x="1793568" y="2976177"/>
            <a:ext cx="2011177" cy="369332"/>
          </a:xfrm>
          <a:prstGeom prst="rect">
            <a:avLst/>
          </a:prstGeom>
          <a:noFill/>
        </p:spPr>
        <p:txBody>
          <a:bodyPr wrap="square">
            <a:spAutoFit/>
          </a:bodyPr>
          <a:lstStyle/>
          <a:p>
            <a:r>
              <a:rPr lang="en-US" altLang="ja-JP" b="1" dirty="0">
                <a:latin typeface="Times New Roman" panose="02020603050405020304" pitchFamily="18" charset="0"/>
                <a:cs typeface="Times New Roman" panose="02020603050405020304" pitchFamily="18" charset="0"/>
              </a:rPr>
              <a:t>Separate smoking </a:t>
            </a:r>
            <a:endParaRPr lang="ja-JP" altLang="en-US" dirty="0"/>
          </a:p>
        </p:txBody>
      </p:sp>
      <p:sp>
        <p:nvSpPr>
          <p:cNvPr id="22" name="テキスト ボックス 21">
            <a:extLst>
              <a:ext uri="{FF2B5EF4-FFF2-40B4-BE49-F238E27FC236}">
                <a16:creationId xmlns:a16="http://schemas.microsoft.com/office/drawing/2014/main" id="{3EEA0247-FCA9-4F6B-9F81-7E99B362D616}"/>
              </a:ext>
            </a:extLst>
          </p:cNvPr>
          <p:cNvSpPr txBox="1"/>
          <p:nvPr/>
        </p:nvSpPr>
        <p:spPr>
          <a:xfrm>
            <a:off x="2220876" y="4312645"/>
            <a:ext cx="2011177" cy="369332"/>
          </a:xfrm>
          <a:prstGeom prst="rect">
            <a:avLst/>
          </a:prstGeom>
          <a:noFill/>
        </p:spPr>
        <p:txBody>
          <a:bodyPr wrap="square">
            <a:spAutoFit/>
          </a:bodyPr>
          <a:lstStyle/>
          <a:p>
            <a:r>
              <a:rPr lang="en-US" altLang="ja-JP" b="1" dirty="0">
                <a:latin typeface="Times New Roman" panose="02020603050405020304" pitchFamily="18" charset="0"/>
                <a:cs typeface="Times New Roman" panose="02020603050405020304" pitchFamily="18" charset="0"/>
              </a:rPr>
              <a:t>Smoking </a:t>
            </a:r>
            <a:endParaRPr lang="ja-JP" altLang="en-US" dirty="0"/>
          </a:p>
        </p:txBody>
      </p:sp>
      <p:sp>
        <p:nvSpPr>
          <p:cNvPr id="23" name="テキスト ボックス 22">
            <a:extLst>
              <a:ext uri="{FF2B5EF4-FFF2-40B4-BE49-F238E27FC236}">
                <a16:creationId xmlns:a16="http://schemas.microsoft.com/office/drawing/2014/main" id="{4B4B60E1-A722-4F7E-9188-36683113DF03}"/>
              </a:ext>
            </a:extLst>
          </p:cNvPr>
          <p:cNvSpPr txBox="1"/>
          <p:nvPr/>
        </p:nvSpPr>
        <p:spPr>
          <a:xfrm>
            <a:off x="8748032" y="1819871"/>
            <a:ext cx="1602153" cy="369332"/>
          </a:xfrm>
          <a:prstGeom prst="rect">
            <a:avLst/>
          </a:prstGeom>
          <a:noFill/>
        </p:spPr>
        <p:txBody>
          <a:bodyPr wrap="square" rtlCol="0">
            <a:spAutoFit/>
          </a:bodyPr>
          <a:lstStyle/>
          <a:p>
            <a:pPr algn="ctr"/>
            <a:r>
              <a:rPr lang="en-US" altLang="ja-JP" b="1" dirty="0">
                <a:latin typeface="Times New Roman" panose="02020603050405020304" pitchFamily="18" charset="0"/>
                <a:cs typeface="Times New Roman" panose="02020603050405020304" pitchFamily="18" charset="0"/>
              </a:rPr>
              <a:t>No smoking</a:t>
            </a:r>
            <a:endParaRPr kumimoji="1" lang="ja-JP" altLang="en-US" b="1" dirty="0">
              <a:latin typeface="Times New Roman" panose="02020603050405020304" pitchFamily="18" charset="0"/>
              <a:cs typeface="Times New Roman" panose="02020603050405020304" pitchFamily="18" charset="0"/>
            </a:endParaRPr>
          </a:p>
        </p:txBody>
      </p:sp>
      <p:sp>
        <p:nvSpPr>
          <p:cNvPr id="24" name="テキスト ボックス 23">
            <a:extLst>
              <a:ext uri="{FF2B5EF4-FFF2-40B4-BE49-F238E27FC236}">
                <a16:creationId xmlns:a16="http://schemas.microsoft.com/office/drawing/2014/main" id="{A59003C7-2BFD-4020-9A30-2C2696ED9D26}"/>
              </a:ext>
            </a:extLst>
          </p:cNvPr>
          <p:cNvSpPr txBox="1"/>
          <p:nvPr/>
        </p:nvSpPr>
        <p:spPr>
          <a:xfrm>
            <a:off x="8621579" y="3829471"/>
            <a:ext cx="2011177" cy="369332"/>
          </a:xfrm>
          <a:prstGeom prst="rect">
            <a:avLst/>
          </a:prstGeom>
          <a:noFill/>
        </p:spPr>
        <p:txBody>
          <a:bodyPr wrap="square">
            <a:spAutoFit/>
          </a:bodyPr>
          <a:lstStyle/>
          <a:p>
            <a:r>
              <a:rPr lang="en-US" altLang="ja-JP" b="1" dirty="0">
                <a:latin typeface="Times New Roman" panose="02020603050405020304" pitchFamily="18" charset="0"/>
                <a:cs typeface="Times New Roman" panose="02020603050405020304" pitchFamily="18" charset="0"/>
              </a:rPr>
              <a:t>Separate smoking </a:t>
            </a:r>
            <a:endParaRPr lang="ja-JP" altLang="en-US" dirty="0"/>
          </a:p>
        </p:txBody>
      </p:sp>
      <p:sp>
        <p:nvSpPr>
          <p:cNvPr id="25" name="テキスト ボックス 24">
            <a:extLst>
              <a:ext uri="{FF2B5EF4-FFF2-40B4-BE49-F238E27FC236}">
                <a16:creationId xmlns:a16="http://schemas.microsoft.com/office/drawing/2014/main" id="{4AFD5BE8-83DC-484D-BDFA-83AE4A546313}"/>
              </a:ext>
            </a:extLst>
          </p:cNvPr>
          <p:cNvSpPr txBox="1"/>
          <p:nvPr/>
        </p:nvSpPr>
        <p:spPr>
          <a:xfrm>
            <a:off x="8958452" y="4663406"/>
            <a:ext cx="2011177" cy="369332"/>
          </a:xfrm>
          <a:prstGeom prst="rect">
            <a:avLst/>
          </a:prstGeom>
          <a:noFill/>
        </p:spPr>
        <p:txBody>
          <a:bodyPr wrap="square">
            <a:spAutoFit/>
          </a:bodyPr>
          <a:lstStyle/>
          <a:p>
            <a:r>
              <a:rPr lang="en-US" altLang="ja-JP" b="1" dirty="0">
                <a:latin typeface="Times New Roman" panose="02020603050405020304" pitchFamily="18" charset="0"/>
                <a:cs typeface="Times New Roman" panose="02020603050405020304" pitchFamily="18" charset="0"/>
              </a:rPr>
              <a:t>Smoking </a:t>
            </a:r>
            <a:endParaRPr lang="ja-JP" altLang="en-US" dirty="0"/>
          </a:p>
        </p:txBody>
      </p:sp>
      <p:sp>
        <p:nvSpPr>
          <p:cNvPr id="26" name="テキスト ボックス 25">
            <a:extLst>
              <a:ext uri="{FF2B5EF4-FFF2-40B4-BE49-F238E27FC236}">
                <a16:creationId xmlns:a16="http://schemas.microsoft.com/office/drawing/2014/main" id="{291B5C4B-DF4B-4878-931C-AA623039ACB9}"/>
              </a:ext>
            </a:extLst>
          </p:cNvPr>
          <p:cNvSpPr txBox="1"/>
          <p:nvPr/>
        </p:nvSpPr>
        <p:spPr>
          <a:xfrm rot="10800000">
            <a:off x="514473" y="1454613"/>
            <a:ext cx="461665" cy="3142593"/>
          </a:xfrm>
          <a:prstGeom prst="rect">
            <a:avLst/>
          </a:prstGeom>
          <a:noFill/>
        </p:spPr>
        <p:txBody>
          <a:bodyPr vert="eaVert" wrap="square" rtlCol="0">
            <a:spAutoFit/>
          </a:bodyPr>
          <a:lstStyle/>
          <a:p>
            <a:r>
              <a:rPr lang="en-US" altLang="ja-JP" dirty="0">
                <a:latin typeface="Times New Roman" panose="02020603050405020304" pitchFamily="18" charset="0"/>
                <a:cs typeface="Times New Roman" panose="02020603050405020304" pitchFamily="18" charset="0"/>
              </a:rPr>
              <a:t>Number of restaurants and bars</a:t>
            </a:r>
            <a:endParaRPr kumimoji="1" lang="ja-JP" altLang="en-US" dirty="0">
              <a:latin typeface="Times New Roman" panose="02020603050405020304" pitchFamily="18" charset="0"/>
              <a:cs typeface="Times New Roman" panose="02020603050405020304" pitchFamily="18" charset="0"/>
            </a:endParaRPr>
          </a:p>
        </p:txBody>
      </p:sp>
      <p:sp>
        <p:nvSpPr>
          <p:cNvPr id="27" name="テキスト ボックス 26">
            <a:extLst>
              <a:ext uri="{FF2B5EF4-FFF2-40B4-BE49-F238E27FC236}">
                <a16:creationId xmlns:a16="http://schemas.microsoft.com/office/drawing/2014/main" id="{323B4718-E8D0-4E2E-95DB-D2CD6B5B3B28}"/>
              </a:ext>
            </a:extLst>
          </p:cNvPr>
          <p:cNvSpPr txBox="1"/>
          <p:nvPr/>
        </p:nvSpPr>
        <p:spPr>
          <a:xfrm>
            <a:off x="1770953" y="5793443"/>
            <a:ext cx="2413853" cy="369332"/>
          </a:xfrm>
          <a:prstGeom prst="rect">
            <a:avLst/>
          </a:prstGeom>
          <a:noFill/>
        </p:spPr>
        <p:txBody>
          <a:bodyPr wrap="square" rtlCol="0">
            <a:spAutoFit/>
          </a:bodyPr>
          <a:lstStyle/>
          <a:p>
            <a:r>
              <a:rPr kumimoji="1" lang="en-US" altLang="ja-JP" dirty="0">
                <a:latin typeface="Times New Roman" panose="02020603050405020304" pitchFamily="18" charset="0"/>
                <a:cs typeface="Times New Roman" panose="02020603050405020304" pitchFamily="18" charset="0"/>
              </a:rPr>
              <a:t>Before the enforcement</a:t>
            </a:r>
            <a:endParaRPr kumimoji="1" lang="ja-JP" altLang="en-US" dirty="0">
              <a:latin typeface="Times New Roman" panose="02020603050405020304" pitchFamily="18" charset="0"/>
              <a:cs typeface="Times New Roman" panose="02020603050405020304" pitchFamily="18" charset="0"/>
            </a:endParaRPr>
          </a:p>
        </p:txBody>
      </p:sp>
      <p:sp>
        <p:nvSpPr>
          <p:cNvPr id="28" name="テキスト ボックス 27">
            <a:extLst>
              <a:ext uri="{FF2B5EF4-FFF2-40B4-BE49-F238E27FC236}">
                <a16:creationId xmlns:a16="http://schemas.microsoft.com/office/drawing/2014/main" id="{1FF8BA4A-2511-47B1-9035-EBA1C1BEB224}"/>
              </a:ext>
            </a:extLst>
          </p:cNvPr>
          <p:cNvSpPr txBox="1"/>
          <p:nvPr/>
        </p:nvSpPr>
        <p:spPr>
          <a:xfrm>
            <a:off x="8639095" y="5807061"/>
            <a:ext cx="2413853" cy="369332"/>
          </a:xfrm>
          <a:prstGeom prst="rect">
            <a:avLst/>
          </a:prstGeom>
          <a:noFill/>
        </p:spPr>
        <p:txBody>
          <a:bodyPr wrap="square" rtlCol="0">
            <a:spAutoFit/>
          </a:bodyPr>
          <a:lstStyle/>
          <a:p>
            <a:r>
              <a:rPr lang="en-US" altLang="ja-JP" dirty="0">
                <a:latin typeface="Times New Roman" panose="02020603050405020304" pitchFamily="18" charset="0"/>
                <a:cs typeface="Times New Roman" panose="02020603050405020304" pitchFamily="18" charset="0"/>
              </a:rPr>
              <a:t>After</a:t>
            </a:r>
            <a:r>
              <a:rPr kumimoji="1" lang="en-US" altLang="ja-JP" dirty="0">
                <a:latin typeface="Times New Roman" panose="02020603050405020304" pitchFamily="18" charset="0"/>
                <a:cs typeface="Times New Roman" panose="02020603050405020304" pitchFamily="18" charset="0"/>
              </a:rPr>
              <a:t> the enforcement</a:t>
            </a:r>
            <a:endParaRPr kumimoji="1" lang="ja-JP"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40515851"/>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1257</TotalTime>
  <Words>144</Words>
  <Application>Microsoft Office PowerPoint</Application>
  <PresentationFormat>ワイド画面</PresentationFormat>
  <Paragraphs>23</Paragraphs>
  <Slides>1</Slides>
  <Notes>1</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游ゴシック</vt:lpstr>
      <vt:lpstr>游ゴシック Light</vt:lpstr>
      <vt:lpstr>Arial</vt:lpstr>
      <vt:lpstr>Times New Roman</vt:lpstr>
      <vt:lpstr>Office テーマ</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Aoi Kataoka</dc:creator>
  <cp:lastModifiedBy>Aoi Kataoka</cp:lastModifiedBy>
  <cp:revision>30</cp:revision>
  <dcterms:created xsi:type="dcterms:W3CDTF">2022-02-15T05:21:51Z</dcterms:created>
  <dcterms:modified xsi:type="dcterms:W3CDTF">2023-10-18T02:09:55Z</dcterms:modified>
</cp:coreProperties>
</file>