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48"/>
  </p:normalViewPr>
  <p:slideViewPr>
    <p:cSldViewPr snapToGrid="0">
      <p:cViewPr varScale="1">
        <p:scale>
          <a:sx n="94" d="100"/>
          <a:sy n="94" d="100"/>
        </p:scale>
        <p:origin x="25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F416E5-2B22-AD4C-A7A3-C8DABA1736D1}" type="datetimeFigureOut">
              <a:rPr lang="en-US" smtClean="0"/>
              <a:t>7/18/2023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A5032E-C8C7-0E44-B127-F7B3025B692A}" type="slidenum">
              <a:rPr lang="en-US" smtClean="0"/>
              <a:t>‹#›</a:t>
            </a:fld>
            <a:endParaRPr lang="en-US"/>
          </a:p>
        </p:txBody>
      </p:sp>
    </p:spTree>
    <p:extLst>
      <p:ext uri="{BB962C8B-B14F-4D97-AF65-F5344CB8AC3E}">
        <p14:creationId xmlns:p14="http://schemas.microsoft.com/office/powerpoint/2010/main" val="4186340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a:t>
            </a:r>
          </a:p>
        </p:txBody>
      </p:sp>
      <p:sp>
        <p:nvSpPr>
          <p:cNvPr id="4" name="Slide Number Placeholder 3"/>
          <p:cNvSpPr>
            <a:spLocks noGrp="1"/>
          </p:cNvSpPr>
          <p:nvPr>
            <p:ph type="sldNum" sz="quarter" idx="5"/>
          </p:nvPr>
        </p:nvSpPr>
        <p:spPr/>
        <p:txBody>
          <a:bodyPr/>
          <a:lstStyle/>
          <a:p>
            <a:fld id="{52A5032E-C8C7-0E44-B127-F7B3025B692A}" type="slidenum">
              <a:rPr lang="en-US" smtClean="0"/>
              <a:t>1</a:t>
            </a:fld>
            <a:endParaRPr lang="en-US"/>
          </a:p>
        </p:txBody>
      </p:sp>
    </p:spTree>
    <p:extLst>
      <p:ext uri="{BB962C8B-B14F-4D97-AF65-F5344CB8AC3E}">
        <p14:creationId xmlns:p14="http://schemas.microsoft.com/office/powerpoint/2010/main" val="1459767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23020C2F-E95C-4BC5-B233-3760549C8F88}" type="datetimeFigureOut">
              <a:rPr kumimoji="1" lang="ja-JP" altLang="en-US" smtClean="0"/>
              <a:t>2023/7/18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AFCDD09-95CB-49BD-9BD5-A5612D7FBE05}" type="slidenum">
              <a:rPr kumimoji="1" lang="ja-JP" altLang="en-US" smtClean="0"/>
              <a:t>‹#›</a:t>
            </a:fld>
            <a:endParaRPr kumimoji="1" lang="ja-JP" altLang="en-US"/>
          </a:p>
        </p:txBody>
      </p:sp>
    </p:spTree>
    <p:extLst>
      <p:ext uri="{BB962C8B-B14F-4D97-AF65-F5344CB8AC3E}">
        <p14:creationId xmlns:p14="http://schemas.microsoft.com/office/powerpoint/2010/main" val="783341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3020C2F-E95C-4BC5-B233-3760549C8F88}" type="datetimeFigureOut">
              <a:rPr kumimoji="1" lang="ja-JP" altLang="en-US" smtClean="0"/>
              <a:t>2023/7/18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AFCDD09-95CB-49BD-9BD5-A5612D7FBE05}" type="slidenum">
              <a:rPr kumimoji="1" lang="ja-JP" altLang="en-US" smtClean="0"/>
              <a:t>‹#›</a:t>
            </a:fld>
            <a:endParaRPr kumimoji="1" lang="ja-JP" altLang="en-US"/>
          </a:p>
        </p:txBody>
      </p:sp>
    </p:spTree>
    <p:extLst>
      <p:ext uri="{BB962C8B-B14F-4D97-AF65-F5344CB8AC3E}">
        <p14:creationId xmlns:p14="http://schemas.microsoft.com/office/powerpoint/2010/main" val="1614661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3020C2F-E95C-4BC5-B233-3760549C8F88}" type="datetimeFigureOut">
              <a:rPr kumimoji="1" lang="ja-JP" altLang="en-US" smtClean="0"/>
              <a:t>2023/7/18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AFCDD09-95CB-49BD-9BD5-A5612D7FBE05}" type="slidenum">
              <a:rPr kumimoji="1" lang="ja-JP" altLang="en-US" smtClean="0"/>
              <a:t>‹#›</a:t>
            </a:fld>
            <a:endParaRPr kumimoji="1" lang="ja-JP" altLang="en-US"/>
          </a:p>
        </p:txBody>
      </p:sp>
    </p:spTree>
    <p:extLst>
      <p:ext uri="{BB962C8B-B14F-4D97-AF65-F5344CB8AC3E}">
        <p14:creationId xmlns:p14="http://schemas.microsoft.com/office/powerpoint/2010/main" val="4064972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3020C2F-E95C-4BC5-B233-3760549C8F88}" type="datetimeFigureOut">
              <a:rPr kumimoji="1" lang="ja-JP" altLang="en-US" smtClean="0"/>
              <a:t>2023/7/18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AFCDD09-95CB-49BD-9BD5-A5612D7FBE05}" type="slidenum">
              <a:rPr kumimoji="1" lang="ja-JP" altLang="en-US" smtClean="0"/>
              <a:t>‹#›</a:t>
            </a:fld>
            <a:endParaRPr kumimoji="1" lang="ja-JP" altLang="en-US"/>
          </a:p>
        </p:txBody>
      </p:sp>
    </p:spTree>
    <p:extLst>
      <p:ext uri="{BB962C8B-B14F-4D97-AF65-F5344CB8AC3E}">
        <p14:creationId xmlns:p14="http://schemas.microsoft.com/office/powerpoint/2010/main" val="3002101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23020C2F-E95C-4BC5-B233-3760549C8F88}" type="datetimeFigureOut">
              <a:rPr kumimoji="1" lang="ja-JP" altLang="en-US" smtClean="0"/>
              <a:t>2023/7/18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AFCDD09-95CB-49BD-9BD5-A5612D7FBE05}" type="slidenum">
              <a:rPr kumimoji="1" lang="ja-JP" altLang="en-US" smtClean="0"/>
              <a:t>‹#›</a:t>
            </a:fld>
            <a:endParaRPr kumimoji="1" lang="ja-JP" altLang="en-US"/>
          </a:p>
        </p:txBody>
      </p:sp>
    </p:spTree>
    <p:extLst>
      <p:ext uri="{BB962C8B-B14F-4D97-AF65-F5344CB8AC3E}">
        <p14:creationId xmlns:p14="http://schemas.microsoft.com/office/powerpoint/2010/main" val="867624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3020C2F-E95C-4BC5-B233-3760549C8F88}" type="datetimeFigureOut">
              <a:rPr kumimoji="1" lang="ja-JP" altLang="en-US" smtClean="0"/>
              <a:t>2023/7/18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AFCDD09-95CB-49BD-9BD5-A5612D7FBE05}" type="slidenum">
              <a:rPr kumimoji="1" lang="ja-JP" altLang="en-US" smtClean="0"/>
              <a:t>‹#›</a:t>
            </a:fld>
            <a:endParaRPr kumimoji="1" lang="ja-JP" altLang="en-US"/>
          </a:p>
        </p:txBody>
      </p:sp>
    </p:spTree>
    <p:extLst>
      <p:ext uri="{BB962C8B-B14F-4D97-AF65-F5344CB8AC3E}">
        <p14:creationId xmlns:p14="http://schemas.microsoft.com/office/powerpoint/2010/main" val="2245789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23020C2F-E95C-4BC5-B233-3760549C8F88}" type="datetimeFigureOut">
              <a:rPr kumimoji="1" lang="ja-JP" altLang="en-US" smtClean="0"/>
              <a:t>2023/7/18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AFCDD09-95CB-49BD-9BD5-A5612D7FBE05}" type="slidenum">
              <a:rPr kumimoji="1" lang="ja-JP" altLang="en-US" smtClean="0"/>
              <a:t>‹#›</a:t>
            </a:fld>
            <a:endParaRPr kumimoji="1" lang="ja-JP" altLang="en-US"/>
          </a:p>
        </p:txBody>
      </p:sp>
    </p:spTree>
    <p:extLst>
      <p:ext uri="{BB962C8B-B14F-4D97-AF65-F5344CB8AC3E}">
        <p14:creationId xmlns:p14="http://schemas.microsoft.com/office/powerpoint/2010/main" val="3156558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3020C2F-E95C-4BC5-B233-3760549C8F88}" type="datetimeFigureOut">
              <a:rPr kumimoji="1" lang="ja-JP" altLang="en-US" smtClean="0"/>
              <a:t>2023/7/18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AFCDD09-95CB-49BD-9BD5-A5612D7FBE05}" type="slidenum">
              <a:rPr kumimoji="1" lang="ja-JP" altLang="en-US" smtClean="0"/>
              <a:t>‹#›</a:t>
            </a:fld>
            <a:endParaRPr kumimoji="1" lang="ja-JP" altLang="en-US"/>
          </a:p>
        </p:txBody>
      </p:sp>
    </p:spTree>
    <p:extLst>
      <p:ext uri="{BB962C8B-B14F-4D97-AF65-F5344CB8AC3E}">
        <p14:creationId xmlns:p14="http://schemas.microsoft.com/office/powerpoint/2010/main" val="3495543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3020C2F-E95C-4BC5-B233-3760549C8F88}" type="datetimeFigureOut">
              <a:rPr kumimoji="1" lang="ja-JP" altLang="en-US" smtClean="0"/>
              <a:t>2023/7/18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AFCDD09-95CB-49BD-9BD5-A5612D7FBE05}" type="slidenum">
              <a:rPr kumimoji="1" lang="ja-JP" altLang="en-US" smtClean="0"/>
              <a:t>‹#›</a:t>
            </a:fld>
            <a:endParaRPr kumimoji="1" lang="ja-JP" altLang="en-US"/>
          </a:p>
        </p:txBody>
      </p:sp>
    </p:spTree>
    <p:extLst>
      <p:ext uri="{BB962C8B-B14F-4D97-AF65-F5344CB8AC3E}">
        <p14:creationId xmlns:p14="http://schemas.microsoft.com/office/powerpoint/2010/main" val="1497245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3020C2F-E95C-4BC5-B233-3760549C8F88}" type="datetimeFigureOut">
              <a:rPr kumimoji="1" lang="ja-JP" altLang="en-US" smtClean="0"/>
              <a:t>2023/7/18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AFCDD09-95CB-49BD-9BD5-A5612D7FBE05}" type="slidenum">
              <a:rPr kumimoji="1" lang="ja-JP" altLang="en-US" smtClean="0"/>
              <a:t>‹#›</a:t>
            </a:fld>
            <a:endParaRPr kumimoji="1" lang="ja-JP" altLang="en-US"/>
          </a:p>
        </p:txBody>
      </p:sp>
    </p:spTree>
    <p:extLst>
      <p:ext uri="{BB962C8B-B14F-4D97-AF65-F5344CB8AC3E}">
        <p14:creationId xmlns:p14="http://schemas.microsoft.com/office/powerpoint/2010/main" val="222100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3020C2F-E95C-4BC5-B233-3760549C8F88}" type="datetimeFigureOut">
              <a:rPr kumimoji="1" lang="ja-JP" altLang="en-US" smtClean="0"/>
              <a:t>2023/7/18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AFCDD09-95CB-49BD-9BD5-A5612D7FBE05}" type="slidenum">
              <a:rPr kumimoji="1" lang="ja-JP" altLang="en-US" smtClean="0"/>
              <a:t>‹#›</a:t>
            </a:fld>
            <a:endParaRPr kumimoji="1" lang="ja-JP" altLang="en-US"/>
          </a:p>
        </p:txBody>
      </p:sp>
    </p:spTree>
    <p:extLst>
      <p:ext uri="{BB962C8B-B14F-4D97-AF65-F5344CB8AC3E}">
        <p14:creationId xmlns:p14="http://schemas.microsoft.com/office/powerpoint/2010/main" val="1305163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020C2F-E95C-4BC5-B233-3760549C8F88}" type="datetimeFigureOut">
              <a:rPr kumimoji="1" lang="ja-JP" altLang="en-US" smtClean="0"/>
              <a:t>2023/7/18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FCDD09-95CB-49BD-9BD5-A5612D7FBE05}" type="slidenum">
              <a:rPr kumimoji="1" lang="ja-JP" altLang="en-US" smtClean="0"/>
              <a:t>‹#›</a:t>
            </a:fld>
            <a:endParaRPr kumimoji="1" lang="ja-JP" altLang="en-US"/>
          </a:p>
        </p:txBody>
      </p:sp>
    </p:spTree>
    <p:extLst>
      <p:ext uri="{BB962C8B-B14F-4D97-AF65-F5344CB8AC3E}">
        <p14:creationId xmlns:p14="http://schemas.microsoft.com/office/powerpoint/2010/main" val="1125362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p:cNvSpPr/>
          <p:nvPr/>
        </p:nvSpPr>
        <p:spPr>
          <a:xfrm>
            <a:off x="-333788" y="5568908"/>
            <a:ext cx="11530960" cy="361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300" b="1" dirty="0">
                <a:solidFill>
                  <a:schemeClr val="tx1"/>
                </a:solidFill>
                <a:latin typeface="Times New Roman" panose="02020603050405020304" pitchFamily="18" charset="0"/>
                <a:cs typeface="Times New Roman" panose="02020603050405020304" pitchFamily="18" charset="0"/>
              </a:rPr>
              <a:t>Supplementary figure 1: Signs explaining indoor smoking status, especially establishments that do not choose to be completely smoke-free indoors</a:t>
            </a:r>
          </a:p>
        </p:txBody>
      </p:sp>
      <p:sp>
        <p:nvSpPr>
          <p:cNvPr id="22" name="正方形/長方形 21"/>
          <p:cNvSpPr/>
          <p:nvPr/>
        </p:nvSpPr>
        <p:spPr>
          <a:xfrm>
            <a:off x="215526" y="5916671"/>
            <a:ext cx="11918464" cy="8593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latin typeface="Times New Roman" panose="02020603050405020304" pitchFamily="18" charset="0"/>
                <a:cs typeface="Times New Roman" panose="02020603050405020304" pitchFamily="18" charset="0"/>
              </a:rPr>
              <a:t>In Japanese law, restaurants and bars must post signs about indoor smoking status on their storefronts. These signs are posted mainly when restaurants and bars do not choose to be completely smoke-free indoors.</a:t>
            </a:r>
          </a:p>
          <a:p>
            <a:r>
              <a:rPr lang="en-US" altLang="ja-JP" sz="1100" dirty="0">
                <a:solidFill>
                  <a:schemeClr val="tx1"/>
                </a:solidFill>
                <a:latin typeface="Times New Roman" panose="02020603050405020304" pitchFamily="18" charset="0"/>
                <a:cs typeface="Times New Roman" panose="02020603050405020304" pitchFamily="18" charset="0"/>
              </a:rPr>
              <a:t>※The regulated establishments: these restaurants and bars must change to smoke-free indoors by law except for setting up a designated smoking room or designated heated tobacco smoking room</a:t>
            </a:r>
          </a:p>
          <a:p>
            <a:r>
              <a:rPr lang="en-US" altLang="ja-JP" sz="1100" dirty="0">
                <a:solidFill>
                  <a:schemeClr val="tx1"/>
                </a:solidFill>
                <a:latin typeface="Times New Roman" panose="02020603050405020304" pitchFamily="18" charset="0"/>
                <a:cs typeface="Times New Roman" panose="02020603050405020304" pitchFamily="18" charset="0"/>
              </a:rPr>
              <a:t>※The unregulated establishments (seating area: less than 100</a:t>
            </a:r>
            <a:r>
              <a:rPr lang="ja-JP" altLang="en-US" sz="1100" dirty="0">
                <a:solidFill>
                  <a:schemeClr val="tx1"/>
                </a:solidFill>
                <a:latin typeface="Times New Roman" panose="02020603050405020304" pitchFamily="18" charset="0"/>
                <a:cs typeface="Times New Roman" panose="02020603050405020304" pitchFamily="18" charset="0"/>
              </a:rPr>
              <a:t>㎡</a:t>
            </a:r>
            <a:r>
              <a:rPr lang="en-US" altLang="ja-JP" sz="1100" dirty="0">
                <a:solidFill>
                  <a:schemeClr val="tx1"/>
                </a:solidFill>
                <a:latin typeface="Times New Roman" panose="02020603050405020304" pitchFamily="18" charset="0"/>
                <a:cs typeface="Times New Roman" panose="02020603050405020304" pitchFamily="18" charset="0"/>
              </a:rPr>
              <a:t>, zero-employee in Tokyo): these restaurants and bars can choose indoor smoking status, to either implement a smoking-ban or allow smoking</a:t>
            </a:r>
          </a:p>
        </p:txBody>
      </p:sp>
      <p:pic>
        <p:nvPicPr>
          <p:cNvPr id="7" name="図 6"/>
          <p:cNvPicPr>
            <a:picLocks noChangeAspect="1"/>
          </p:cNvPicPr>
          <p:nvPr/>
        </p:nvPicPr>
        <p:blipFill rotWithShape="1">
          <a:blip r:embed="rId3">
            <a:extLst>
              <a:ext uri="{28A0092B-C50C-407E-A947-70E740481C1C}">
                <a14:useLocalDpi xmlns:a14="http://schemas.microsoft.com/office/drawing/2010/main" val="0"/>
              </a:ext>
            </a:extLst>
          </a:blip>
          <a:srcRect b="19336"/>
          <a:stretch/>
        </p:blipFill>
        <p:spPr>
          <a:xfrm>
            <a:off x="40412" y="81643"/>
            <a:ext cx="12093578" cy="5487265"/>
          </a:xfrm>
          <a:prstGeom prst="rect">
            <a:avLst/>
          </a:prstGeom>
        </p:spPr>
      </p:pic>
    </p:spTree>
    <p:extLst>
      <p:ext uri="{BB962C8B-B14F-4D97-AF65-F5344CB8AC3E}">
        <p14:creationId xmlns:p14="http://schemas.microsoft.com/office/powerpoint/2010/main" val="72248007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TotalTime>
  <Words>124</Words>
  <Application>Microsoft Office PowerPoint</Application>
  <PresentationFormat>ワイド画面</PresentationFormat>
  <Paragraphs>6</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游ゴシック</vt:lpstr>
      <vt:lpstr>游ゴシック Light</vt:lpstr>
      <vt:lpstr>Arial</vt:lpstr>
      <vt:lpstr>Calibri</vt:lpstr>
      <vt:lpstr>Times New Roman</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Aoi Kataoka</dc:creator>
  <cp:lastModifiedBy>Aoi Kataoka</cp:lastModifiedBy>
  <cp:revision>23</cp:revision>
  <dcterms:created xsi:type="dcterms:W3CDTF">2022-03-02T00:29:37Z</dcterms:created>
  <dcterms:modified xsi:type="dcterms:W3CDTF">2023-07-18T04:54:48Z</dcterms:modified>
</cp:coreProperties>
</file>