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2E4F60-8A44-7D61-75A2-59DBE7006442}" name="Julia Mortimer" initials="JM" userId="Julia Mortim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92" d="100"/>
          <a:sy n="92" d="100"/>
        </p:scale>
        <p:origin x="8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C39A12-CE60-49CF-ACBC-50A43CA28EF1}" type="datetimeFigureOut">
              <a:rPr kumimoji="1" lang="ja-JP" altLang="en-US" smtClean="0"/>
              <a:t>2023/10/18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202D5F-736B-4BA0-AEA6-5A3A09B98724}" type="slidenum">
              <a:rPr kumimoji="1" lang="ja-JP" altLang="en-US" smtClean="0"/>
              <a:t>‹#›</a:t>
            </a:fld>
            <a:endParaRPr kumimoji="1" lang="ja-JP" altLang="en-US"/>
          </a:p>
        </p:txBody>
      </p:sp>
    </p:spTree>
    <p:extLst>
      <p:ext uri="{BB962C8B-B14F-4D97-AF65-F5344CB8AC3E}">
        <p14:creationId xmlns:p14="http://schemas.microsoft.com/office/powerpoint/2010/main" val="174396656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C202D5F-736B-4BA0-AEA6-5A3A09B98724}" type="slidenum">
              <a:rPr kumimoji="1" lang="ja-JP" altLang="en-US" smtClean="0"/>
              <a:t>1</a:t>
            </a:fld>
            <a:endParaRPr kumimoji="1" lang="ja-JP" altLang="en-US"/>
          </a:p>
        </p:txBody>
      </p:sp>
    </p:spTree>
    <p:extLst>
      <p:ext uri="{BB962C8B-B14F-4D97-AF65-F5344CB8AC3E}">
        <p14:creationId xmlns:p14="http://schemas.microsoft.com/office/powerpoint/2010/main" val="343741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3604562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3068928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4242710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636095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7039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3241531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86304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772885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2927851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088703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294373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304227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4FC5A208-58E9-4A41-A05E-FAC2FDD050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121" y="0"/>
            <a:ext cx="10695757" cy="6239192"/>
          </a:xfrm>
          <a:prstGeom prst="rect">
            <a:avLst/>
          </a:prstGeom>
        </p:spPr>
      </p:pic>
      <p:sp>
        <p:nvSpPr>
          <p:cNvPr id="3" name="テキスト ボックス 2"/>
          <p:cNvSpPr txBox="1"/>
          <p:nvPr/>
        </p:nvSpPr>
        <p:spPr>
          <a:xfrm>
            <a:off x="2202592" y="1876172"/>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61</a:t>
            </a:r>
            <a:r>
              <a:rPr kumimoji="1" lang="en-US" altLang="ja-JP" sz="1600" dirty="0">
                <a:latin typeface="Times New Roman" panose="02020603050405020304" pitchFamily="18" charset="0"/>
                <a:cs typeface="Times New Roman" panose="02020603050405020304" pitchFamily="18" charset="0"/>
              </a:rPr>
              <a:t>.2% (</a:t>
            </a:r>
            <a:r>
              <a:rPr lang="en-US" altLang="ja-JP" sz="1600" dirty="0">
                <a:latin typeface="Times New Roman" panose="02020603050405020304" pitchFamily="18" charset="0"/>
                <a:cs typeface="Times New Roman" panose="02020603050405020304" pitchFamily="18" charset="0"/>
              </a:rPr>
              <a:t>153</a:t>
            </a:r>
            <a:r>
              <a:rPr kumimoji="1" lang="en-US" altLang="ja-JP" sz="1600" dirty="0">
                <a:latin typeface="Times New Roman" panose="02020603050405020304" pitchFamily="18" charset="0"/>
                <a:cs typeface="Times New Roman" panose="02020603050405020304" pitchFamily="18" charset="0"/>
              </a:rPr>
              <a:t>/250)</a:t>
            </a:r>
            <a:endParaRPr kumimoji="1" lang="ja-JP" altLang="en-US" sz="1600" dirty="0">
              <a:latin typeface="Times New Roman" panose="02020603050405020304" pitchFamily="18" charset="0"/>
              <a:cs typeface="Times New Roman" panose="02020603050405020304" pitchFamily="18" charset="0"/>
            </a:endParaRPr>
          </a:p>
        </p:txBody>
      </p:sp>
      <p:sp>
        <p:nvSpPr>
          <p:cNvPr id="4" name="テキスト ボックス 3"/>
          <p:cNvSpPr txBox="1"/>
          <p:nvPr/>
        </p:nvSpPr>
        <p:spPr>
          <a:xfrm>
            <a:off x="2090616" y="3760897"/>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8.8</a:t>
            </a:r>
            <a:r>
              <a:rPr kumimoji="1" lang="en-US" altLang="ja-JP" sz="1600"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22</a:t>
            </a:r>
            <a:r>
              <a:rPr kumimoji="1" lang="en-US" altLang="ja-JP" sz="1600" dirty="0">
                <a:latin typeface="Times New Roman" panose="02020603050405020304" pitchFamily="18" charset="0"/>
                <a:cs typeface="Times New Roman" panose="02020603050405020304" pitchFamily="18" charset="0"/>
              </a:rPr>
              <a:t>/250)</a:t>
            </a:r>
            <a:endParaRPr kumimoji="1" lang="ja-JP" altLang="en-US" sz="1600" dirty="0">
              <a:latin typeface="Times New Roman" panose="02020603050405020304" pitchFamily="18" charset="0"/>
              <a:cs typeface="Times New Roman" panose="02020603050405020304" pitchFamily="18" charset="0"/>
            </a:endParaRPr>
          </a:p>
        </p:txBody>
      </p:sp>
      <p:sp>
        <p:nvSpPr>
          <p:cNvPr id="5" name="テキスト ボックス 4"/>
          <p:cNvSpPr txBox="1"/>
          <p:nvPr/>
        </p:nvSpPr>
        <p:spPr>
          <a:xfrm>
            <a:off x="2043471" y="4952582"/>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30.0</a:t>
            </a:r>
            <a:r>
              <a:rPr kumimoji="1" lang="en-US" altLang="ja-JP" sz="1600"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75</a:t>
            </a:r>
            <a:r>
              <a:rPr kumimoji="1" lang="en-US" altLang="ja-JP" sz="1600" dirty="0">
                <a:latin typeface="Times New Roman" panose="02020603050405020304" pitchFamily="18" charset="0"/>
                <a:cs typeface="Times New Roman" panose="02020603050405020304" pitchFamily="18" charset="0"/>
              </a:rPr>
              <a:t>/250)</a:t>
            </a:r>
            <a:endParaRPr kumimoji="1" lang="ja-JP" altLang="en-US" sz="1600" dirty="0">
              <a:latin typeface="Times New Roman" panose="02020603050405020304" pitchFamily="18" charset="0"/>
              <a:cs typeface="Times New Roman" panose="02020603050405020304" pitchFamily="18" charset="0"/>
            </a:endParaRPr>
          </a:p>
        </p:txBody>
      </p:sp>
      <p:sp>
        <p:nvSpPr>
          <p:cNvPr id="6" name="テキスト ボックス 5"/>
          <p:cNvSpPr txBox="1"/>
          <p:nvPr/>
        </p:nvSpPr>
        <p:spPr>
          <a:xfrm>
            <a:off x="8994594" y="2505368"/>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67</a:t>
            </a:r>
            <a:r>
              <a:rPr kumimoji="1" lang="en-US" altLang="ja-JP" sz="1600" dirty="0">
                <a:latin typeface="Times New Roman" panose="02020603050405020304" pitchFamily="18" charset="0"/>
                <a:cs typeface="Times New Roman" panose="02020603050405020304" pitchFamily="18" charset="0"/>
              </a:rPr>
              <a:t>.2% (</a:t>
            </a:r>
            <a:r>
              <a:rPr lang="en-US" altLang="ja-JP" sz="1600" dirty="0">
                <a:latin typeface="Times New Roman" panose="02020603050405020304" pitchFamily="18" charset="0"/>
                <a:cs typeface="Times New Roman" panose="02020603050405020304" pitchFamily="18" charset="0"/>
              </a:rPr>
              <a:t>168</a:t>
            </a:r>
            <a:r>
              <a:rPr kumimoji="1" lang="en-US" altLang="ja-JP" sz="1600" dirty="0">
                <a:latin typeface="Times New Roman" panose="02020603050405020304" pitchFamily="18" charset="0"/>
                <a:cs typeface="Times New Roman" panose="02020603050405020304" pitchFamily="18" charset="0"/>
              </a:rPr>
              <a:t>/250)</a:t>
            </a:r>
            <a:endParaRPr kumimoji="1" lang="ja-JP" altLang="en-US" sz="1600" dirty="0">
              <a:latin typeface="Times New Roman" panose="02020603050405020304" pitchFamily="18" charset="0"/>
              <a:cs typeface="Times New Roman" panose="02020603050405020304" pitchFamily="18" charset="0"/>
            </a:endParaRPr>
          </a:p>
        </p:txBody>
      </p:sp>
      <p:sp>
        <p:nvSpPr>
          <p:cNvPr id="7" name="テキスト ボックス 6"/>
          <p:cNvSpPr txBox="1"/>
          <p:nvPr/>
        </p:nvSpPr>
        <p:spPr>
          <a:xfrm>
            <a:off x="9171353" y="4090064"/>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8.8</a:t>
            </a:r>
            <a:r>
              <a:rPr kumimoji="1" lang="en-US" altLang="ja-JP" sz="1600" dirty="0">
                <a:latin typeface="Times New Roman" panose="02020603050405020304" pitchFamily="18" charset="0"/>
                <a:cs typeface="Times New Roman" panose="02020603050405020304" pitchFamily="18" charset="0"/>
              </a:rPr>
              <a:t>% (22/250)</a:t>
            </a:r>
            <a:endParaRPr kumimoji="1" lang="ja-JP" altLang="en-US" sz="1600" dirty="0">
              <a:latin typeface="Times New Roman" panose="02020603050405020304" pitchFamily="18" charset="0"/>
              <a:cs typeface="Times New Roman" panose="02020603050405020304" pitchFamily="18" charset="0"/>
            </a:endParaRPr>
          </a:p>
        </p:txBody>
      </p:sp>
      <p:sp>
        <p:nvSpPr>
          <p:cNvPr id="8" name="テキスト ボックス 7"/>
          <p:cNvSpPr txBox="1"/>
          <p:nvPr/>
        </p:nvSpPr>
        <p:spPr>
          <a:xfrm>
            <a:off x="9107124" y="5010736"/>
            <a:ext cx="1602153"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22.4% (</a:t>
            </a:r>
            <a:r>
              <a:rPr lang="en-US" altLang="ja-JP" sz="1600" dirty="0">
                <a:latin typeface="Times New Roman" panose="02020603050405020304" pitchFamily="18" charset="0"/>
                <a:cs typeface="Times New Roman" panose="02020603050405020304" pitchFamily="18" charset="0"/>
              </a:rPr>
              <a:t>56</a:t>
            </a:r>
            <a:r>
              <a:rPr kumimoji="1" lang="en-US" altLang="ja-JP" sz="1600" dirty="0">
                <a:latin typeface="Times New Roman" panose="02020603050405020304" pitchFamily="18" charset="0"/>
                <a:cs typeface="Times New Roman" panose="02020603050405020304" pitchFamily="18" charset="0"/>
              </a:rPr>
              <a:t>/250)</a:t>
            </a:r>
            <a:endParaRPr kumimoji="1" lang="ja-JP" altLang="en-US" sz="1600" dirty="0">
              <a:latin typeface="Times New Roman" panose="02020603050405020304" pitchFamily="18" charset="0"/>
              <a:cs typeface="Times New Roman" panose="02020603050405020304" pitchFamily="18" charset="0"/>
            </a:endParaRPr>
          </a:p>
        </p:txBody>
      </p:sp>
      <p:sp>
        <p:nvSpPr>
          <p:cNvPr id="9" name="テキスト ボックス 8"/>
          <p:cNvSpPr txBox="1"/>
          <p:nvPr/>
        </p:nvSpPr>
        <p:spPr>
          <a:xfrm>
            <a:off x="8863795" y="5647985"/>
            <a:ext cx="2226470"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Missing 1.6% (</a:t>
            </a:r>
            <a:r>
              <a:rPr lang="en-US" altLang="ja-JP" sz="1600" dirty="0">
                <a:latin typeface="Times New Roman" panose="02020603050405020304" pitchFamily="18" charset="0"/>
                <a:cs typeface="Times New Roman" panose="02020603050405020304" pitchFamily="18" charset="0"/>
              </a:rPr>
              <a:t>4</a:t>
            </a:r>
            <a:r>
              <a:rPr kumimoji="1" lang="en-US" altLang="ja-JP" sz="1600" dirty="0">
                <a:latin typeface="Times New Roman" panose="02020603050405020304" pitchFamily="18" charset="0"/>
                <a:cs typeface="Times New Roman" panose="02020603050405020304" pitchFamily="18" charset="0"/>
              </a:rPr>
              <a:t>/250)</a:t>
            </a:r>
            <a:endParaRPr kumimoji="1" lang="ja-JP" altLang="en-US" sz="1600" dirty="0">
              <a:latin typeface="Times New Roman" panose="02020603050405020304" pitchFamily="18" charset="0"/>
              <a:cs typeface="Times New Roman" panose="02020603050405020304" pitchFamily="18" charset="0"/>
            </a:endParaRPr>
          </a:p>
        </p:txBody>
      </p:sp>
      <p:sp>
        <p:nvSpPr>
          <p:cNvPr id="10" name="テキスト ボックス 9"/>
          <p:cNvSpPr txBox="1"/>
          <p:nvPr/>
        </p:nvSpPr>
        <p:spPr>
          <a:xfrm>
            <a:off x="4213769" y="1852471"/>
            <a:ext cx="847431"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97.4%</a:t>
            </a:r>
            <a:endParaRPr kumimoji="1" lang="ja-JP" altLang="en-US" sz="1600" dirty="0">
              <a:latin typeface="Times New Roman" panose="02020603050405020304" pitchFamily="18" charset="0"/>
              <a:cs typeface="Times New Roman" panose="02020603050405020304" pitchFamily="18" charset="0"/>
            </a:endParaRPr>
          </a:p>
        </p:txBody>
      </p:sp>
      <p:sp>
        <p:nvSpPr>
          <p:cNvPr id="11" name="テキスト ボックス 10"/>
          <p:cNvSpPr txBox="1"/>
          <p:nvPr/>
        </p:nvSpPr>
        <p:spPr>
          <a:xfrm>
            <a:off x="7838931" y="3395930"/>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27</a:t>
            </a:r>
            <a:r>
              <a:rPr kumimoji="1" lang="en-US" altLang="ja-JP" sz="1600" dirty="0">
                <a:latin typeface="Times New Roman" panose="02020603050405020304" pitchFamily="18" charset="0"/>
                <a:cs typeface="Times New Roman" panose="02020603050405020304" pitchFamily="18" charset="0"/>
              </a:rPr>
              <a:t>.3%</a:t>
            </a:r>
            <a:endParaRPr kumimoji="1" lang="ja-JP" altLang="en-US" sz="1600" dirty="0">
              <a:latin typeface="Times New Roman" panose="02020603050405020304" pitchFamily="18" charset="0"/>
              <a:cs typeface="Times New Roman" panose="02020603050405020304" pitchFamily="18" charset="0"/>
            </a:endParaRPr>
          </a:p>
        </p:txBody>
      </p:sp>
      <p:sp>
        <p:nvSpPr>
          <p:cNvPr id="12" name="テキスト ボックス 11"/>
          <p:cNvSpPr txBox="1"/>
          <p:nvPr/>
        </p:nvSpPr>
        <p:spPr>
          <a:xfrm>
            <a:off x="4093543" y="4872690"/>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73</a:t>
            </a:r>
            <a:r>
              <a:rPr kumimoji="1" lang="en-US" altLang="ja-JP" sz="1600" dirty="0">
                <a:latin typeface="Times New Roman" panose="02020603050405020304" pitchFamily="18" charset="0"/>
                <a:cs typeface="Times New Roman" panose="02020603050405020304" pitchFamily="18" charset="0"/>
              </a:rPr>
              <a:t>.3%</a:t>
            </a:r>
            <a:endParaRPr kumimoji="1" lang="ja-JP" altLang="en-US" sz="1600" dirty="0">
              <a:latin typeface="Times New Roman" panose="02020603050405020304" pitchFamily="18" charset="0"/>
              <a:cs typeface="Times New Roman" panose="02020603050405020304" pitchFamily="18" charset="0"/>
            </a:endParaRPr>
          </a:p>
        </p:txBody>
      </p:sp>
      <p:sp>
        <p:nvSpPr>
          <p:cNvPr id="14" name="正方形/長方形 13"/>
          <p:cNvSpPr/>
          <p:nvPr/>
        </p:nvSpPr>
        <p:spPr>
          <a:xfrm>
            <a:off x="0" y="6184864"/>
            <a:ext cx="11596076"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00" b="1" dirty="0">
                <a:solidFill>
                  <a:schemeClr val="tx1"/>
                </a:solidFill>
                <a:latin typeface="Times New Roman" panose="02020603050405020304" pitchFamily="18" charset="0"/>
                <a:cs typeface="Times New Roman" panose="02020603050405020304" pitchFamily="18" charset="0"/>
              </a:rPr>
              <a:t>Supplementary figure5: Changes in indoor smoking status in regulated restaurants and bars before and after the enforcement of the smoke-free legislations</a:t>
            </a:r>
          </a:p>
        </p:txBody>
      </p:sp>
      <p:sp>
        <p:nvSpPr>
          <p:cNvPr id="15" name="正方形/長方形 14"/>
          <p:cNvSpPr/>
          <p:nvPr/>
        </p:nvSpPr>
        <p:spPr>
          <a:xfrm>
            <a:off x="213981" y="6473323"/>
            <a:ext cx="11596076" cy="398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latin typeface="Times New Roman" panose="02020603050405020304" pitchFamily="18" charset="0"/>
                <a:cs typeface="Times New Roman" panose="02020603050405020304" pitchFamily="18" charset="0"/>
              </a:rPr>
              <a:t>We observed the actual indoor smoking status in the regulated restaurants and bars that had to implement smoking bans in the survey before and after the enforcement, and calculated proportion of indoor smoking status , and calculated proportion of indoor smoking </a:t>
            </a:r>
            <a:r>
              <a:rPr lang="en-US" altLang="ja-JP" sz="1200">
                <a:solidFill>
                  <a:schemeClr val="tx1"/>
                </a:solidFill>
                <a:latin typeface="Times New Roman" panose="02020603050405020304" pitchFamily="18" charset="0"/>
                <a:cs typeface="Times New Roman" panose="02020603050405020304" pitchFamily="18" charset="0"/>
              </a:rPr>
              <a:t>status by </a:t>
            </a:r>
            <a:r>
              <a:rPr lang="en-US" altLang="ja-JP" sz="1200" dirty="0">
                <a:solidFill>
                  <a:schemeClr val="tx1"/>
                </a:solidFill>
                <a:latin typeface="Times New Roman" panose="02020603050405020304" pitchFamily="18" charset="0"/>
                <a:cs typeface="Times New Roman" panose="02020603050405020304" pitchFamily="18" charset="0"/>
              </a:rPr>
              <a:t>“</a:t>
            </a:r>
            <a:r>
              <a:rPr lang="en-US" altLang="ja-JP" sz="1200">
                <a:solidFill>
                  <a:schemeClr val="tx1"/>
                </a:solidFill>
                <a:latin typeface="Times New Roman" panose="02020603050405020304" pitchFamily="18" charset="0"/>
                <a:cs typeface="Times New Roman" panose="02020603050405020304" pitchFamily="18" charset="0"/>
              </a:rPr>
              <a:t>smoking ban”, ”separate </a:t>
            </a:r>
            <a:r>
              <a:rPr lang="en-US" altLang="ja-JP" sz="1200" dirty="0">
                <a:solidFill>
                  <a:schemeClr val="tx1"/>
                </a:solidFill>
                <a:latin typeface="Times New Roman" panose="02020603050405020304" pitchFamily="18" charset="0"/>
                <a:cs typeface="Times New Roman" panose="02020603050405020304" pitchFamily="18" charset="0"/>
              </a:rPr>
              <a:t>smoking”, and “smoking”.</a:t>
            </a:r>
          </a:p>
        </p:txBody>
      </p:sp>
      <p:sp>
        <p:nvSpPr>
          <p:cNvPr id="17" name="テキスト ボックス 16"/>
          <p:cNvSpPr txBox="1"/>
          <p:nvPr/>
        </p:nvSpPr>
        <p:spPr>
          <a:xfrm>
            <a:off x="7744253" y="3591620"/>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17</a:t>
            </a:r>
            <a:r>
              <a:rPr kumimoji="1" lang="en-US" altLang="ja-JP" sz="1600" dirty="0">
                <a:latin typeface="Times New Roman" panose="02020603050405020304" pitchFamily="18" charset="0"/>
                <a:cs typeface="Times New Roman" panose="02020603050405020304" pitchFamily="18" charset="0"/>
              </a:rPr>
              <a:t>.3%</a:t>
            </a:r>
            <a:endParaRPr kumimoji="1" lang="ja-JP" altLang="en-US" sz="1600" dirty="0">
              <a:latin typeface="Times New Roman" panose="02020603050405020304" pitchFamily="18" charset="0"/>
              <a:cs typeface="Times New Roman" panose="02020603050405020304" pitchFamily="18" charset="0"/>
            </a:endParaRPr>
          </a:p>
        </p:txBody>
      </p:sp>
      <p:sp>
        <p:nvSpPr>
          <p:cNvPr id="18" name="テキスト ボックス 17"/>
          <p:cNvSpPr txBox="1"/>
          <p:nvPr/>
        </p:nvSpPr>
        <p:spPr>
          <a:xfrm>
            <a:off x="4044629" y="3692718"/>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63</a:t>
            </a:r>
            <a:r>
              <a:rPr kumimoji="1" lang="en-US" altLang="ja-JP" sz="1600" dirty="0">
                <a:latin typeface="Times New Roman" panose="02020603050405020304" pitchFamily="18" charset="0"/>
                <a:cs typeface="Times New Roman" panose="02020603050405020304" pitchFamily="18" charset="0"/>
              </a:rPr>
              <a:t>.6%</a:t>
            </a:r>
            <a:endParaRPr kumimoji="1" lang="ja-JP" altLang="en-US" sz="1600" dirty="0">
              <a:latin typeface="Times New Roman" panose="02020603050405020304" pitchFamily="18" charset="0"/>
              <a:cs typeface="Times New Roman" panose="02020603050405020304" pitchFamily="18" charset="0"/>
            </a:endParaRPr>
          </a:p>
        </p:txBody>
      </p:sp>
      <p:sp>
        <p:nvSpPr>
          <p:cNvPr id="19" name="テキスト ボックス 18">
            <a:extLst>
              <a:ext uri="{FF2B5EF4-FFF2-40B4-BE49-F238E27FC236}">
                <a16:creationId xmlns:a16="http://schemas.microsoft.com/office/drawing/2014/main" id="{DA903C4F-BD6D-4907-AAB8-B8B168E7AB4F}"/>
              </a:ext>
            </a:extLst>
          </p:cNvPr>
          <p:cNvSpPr txBox="1"/>
          <p:nvPr/>
        </p:nvSpPr>
        <p:spPr>
          <a:xfrm>
            <a:off x="2090616" y="1462923"/>
            <a:ext cx="1602153" cy="369332"/>
          </a:xfrm>
          <a:prstGeom prst="rect">
            <a:avLst/>
          </a:prstGeom>
          <a:noFill/>
        </p:spPr>
        <p:txBody>
          <a:bodyPr wrap="square" rtlCol="0">
            <a:spAutoFit/>
          </a:bodyPr>
          <a:lstStyle/>
          <a:p>
            <a:pPr algn="ctr"/>
            <a:r>
              <a:rPr lang="en-US" altLang="ja-JP" b="1" dirty="0">
                <a:latin typeface="Times New Roman" panose="02020603050405020304" pitchFamily="18" charset="0"/>
                <a:cs typeface="Times New Roman" panose="02020603050405020304" pitchFamily="18" charset="0"/>
              </a:rPr>
              <a:t>No smoking</a:t>
            </a:r>
            <a:endParaRPr kumimoji="1" lang="ja-JP" altLang="en-US" b="1" dirty="0">
              <a:latin typeface="Times New Roman" panose="02020603050405020304" pitchFamily="18" charset="0"/>
              <a:cs typeface="Times New Roman" panose="02020603050405020304" pitchFamily="18" charset="0"/>
            </a:endParaRPr>
          </a:p>
        </p:txBody>
      </p:sp>
      <p:sp>
        <p:nvSpPr>
          <p:cNvPr id="20" name="テキスト ボックス 19">
            <a:extLst>
              <a:ext uri="{FF2B5EF4-FFF2-40B4-BE49-F238E27FC236}">
                <a16:creationId xmlns:a16="http://schemas.microsoft.com/office/drawing/2014/main" id="{F36D5C69-D862-4180-A276-FCFC15FBCF11}"/>
              </a:ext>
            </a:extLst>
          </p:cNvPr>
          <p:cNvSpPr txBox="1"/>
          <p:nvPr/>
        </p:nvSpPr>
        <p:spPr>
          <a:xfrm>
            <a:off x="1886103" y="3553019"/>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Separate smoking </a:t>
            </a:r>
            <a:endParaRPr lang="ja-JP" altLang="en-US" dirty="0"/>
          </a:p>
        </p:txBody>
      </p:sp>
      <p:sp>
        <p:nvSpPr>
          <p:cNvPr id="21" name="テキスト ボックス 20">
            <a:extLst>
              <a:ext uri="{FF2B5EF4-FFF2-40B4-BE49-F238E27FC236}">
                <a16:creationId xmlns:a16="http://schemas.microsoft.com/office/drawing/2014/main" id="{B6F8BFDB-2DCC-491C-9171-99065B25D5F5}"/>
              </a:ext>
            </a:extLst>
          </p:cNvPr>
          <p:cNvSpPr txBox="1"/>
          <p:nvPr/>
        </p:nvSpPr>
        <p:spPr>
          <a:xfrm>
            <a:off x="2202592" y="4555569"/>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Smoking </a:t>
            </a:r>
            <a:endParaRPr lang="ja-JP" altLang="en-US" dirty="0"/>
          </a:p>
        </p:txBody>
      </p:sp>
      <p:sp>
        <p:nvSpPr>
          <p:cNvPr id="22" name="テキスト ボックス 21">
            <a:extLst>
              <a:ext uri="{FF2B5EF4-FFF2-40B4-BE49-F238E27FC236}">
                <a16:creationId xmlns:a16="http://schemas.microsoft.com/office/drawing/2014/main" id="{91DAF395-23F6-42F0-99E2-5880AC4D5819}"/>
              </a:ext>
            </a:extLst>
          </p:cNvPr>
          <p:cNvSpPr txBox="1"/>
          <p:nvPr/>
        </p:nvSpPr>
        <p:spPr>
          <a:xfrm>
            <a:off x="8963921" y="2142980"/>
            <a:ext cx="1602153" cy="369332"/>
          </a:xfrm>
          <a:prstGeom prst="rect">
            <a:avLst/>
          </a:prstGeom>
          <a:noFill/>
        </p:spPr>
        <p:txBody>
          <a:bodyPr wrap="square" rtlCol="0">
            <a:spAutoFit/>
          </a:bodyPr>
          <a:lstStyle/>
          <a:p>
            <a:pPr algn="ctr"/>
            <a:r>
              <a:rPr lang="en-US" altLang="ja-JP" b="1" dirty="0">
                <a:latin typeface="Times New Roman" panose="02020603050405020304" pitchFamily="18" charset="0"/>
                <a:cs typeface="Times New Roman" panose="02020603050405020304" pitchFamily="18" charset="0"/>
              </a:rPr>
              <a:t>No smoking</a:t>
            </a:r>
            <a:endParaRPr kumimoji="1" lang="ja-JP" altLang="en-US" b="1" dirty="0">
              <a:latin typeface="Times New Roman" panose="02020603050405020304" pitchFamily="18" charset="0"/>
              <a:cs typeface="Times New Roman" panose="02020603050405020304" pitchFamily="18" charset="0"/>
            </a:endParaRPr>
          </a:p>
        </p:txBody>
      </p:sp>
      <p:sp>
        <p:nvSpPr>
          <p:cNvPr id="23" name="テキスト ボックス 22">
            <a:extLst>
              <a:ext uri="{FF2B5EF4-FFF2-40B4-BE49-F238E27FC236}">
                <a16:creationId xmlns:a16="http://schemas.microsoft.com/office/drawing/2014/main" id="{8F2EF8FD-0811-468F-943C-698AF6E9688D}"/>
              </a:ext>
            </a:extLst>
          </p:cNvPr>
          <p:cNvSpPr txBox="1"/>
          <p:nvPr/>
        </p:nvSpPr>
        <p:spPr>
          <a:xfrm>
            <a:off x="8863795" y="3874133"/>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Separate smoking </a:t>
            </a:r>
            <a:endParaRPr lang="ja-JP" altLang="en-US" dirty="0"/>
          </a:p>
        </p:txBody>
      </p:sp>
      <p:sp>
        <p:nvSpPr>
          <p:cNvPr id="24" name="テキスト ボックス 23">
            <a:extLst>
              <a:ext uri="{FF2B5EF4-FFF2-40B4-BE49-F238E27FC236}">
                <a16:creationId xmlns:a16="http://schemas.microsoft.com/office/drawing/2014/main" id="{7AD45265-2912-4FB2-90F7-04EB8B603699}"/>
              </a:ext>
            </a:extLst>
          </p:cNvPr>
          <p:cNvSpPr txBox="1"/>
          <p:nvPr/>
        </p:nvSpPr>
        <p:spPr>
          <a:xfrm>
            <a:off x="9171353" y="4655292"/>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Smoking </a:t>
            </a:r>
            <a:endParaRPr lang="ja-JP" altLang="en-US" dirty="0"/>
          </a:p>
        </p:txBody>
      </p:sp>
      <p:sp>
        <p:nvSpPr>
          <p:cNvPr id="25" name="テキスト ボックス 24">
            <a:extLst>
              <a:ext uri="{FF2B5EF4-FFF2-40B4-BE49-F238E27FC236}">
                <a16:creationId xmlns:a16="http://schemas.microsoft.com/office/drawing/2014/main" id="{F6A8E79C-150C-4841-8405-159B3CEEC937}"/>
              </a:ext>
            </a:extLst>
          </p:cNvPr>
          <p:cNvSpPr txBox="1"/>
          <p:nvPr/>
        </p:nvSpPr>
        <p:spPr>
          <a:xfrm rot="10800000">
            <a:off x="514473" y="1454613"/>
            <a:ext cx="461665" cy="3142593"/>
          </a:xfrm>
          <a:prstGeom prst="rect">
            <a:avLst/>
          </a:prstGeom>
          <a:noFill/>
        </p:spPr>
        <p:txBody>
          <a:bodyPr vert="eaVert" wrap="square" rtlCol="0">
            <a:spAutoFit/>
          </a:bodyPr>
          <a:lstStyle/>
          <a:p>
            <a:r>
              <a:rPr lang="en-US" altLang="ja-JP" dirty="0">
                <a:latin typeface="Times New Roman" panose="02020603050405020304" pitchFamily="18" charset="0"/>
                <a:cs typeface="Times New Roman" panose="02020603050405020304" pitchFamily="18" charset="0"/>
              </a:rPr>
              <a:t>Number of restaurants and bars</a:t>
            </a:r>
            <a:endParaRPr kumimoji="1" lang="ja-JP" altLang="en-US" dirty="0">
              <a:latin typeface="Times New Roman" panose="02020603050405020304" pitchFamily="18" charset="0"/>
              <a:cs typeface="Times New Roman" panose="02020603050405020304" pitchFamily="18" charset="0"/>
            </a:endParaRPr>
          </a:p>
        </p:txBody>
      </p:sp>
      <p:sp>
        <p:nvSpPr>
          <p:cNvPr id="26" name="テキスト ボックス 25">
            <a:extLst>
              <a:ext uri="{FF2B5EF4-FFF2-40B4-BE49-F238E27FC236}">
                <a16:creationId xmlns:a16="http://schemas.microsoft.com/office/drawing/2014/main" id="{A00451A0-D9AA-4545-8604-ED7F833FCADE}"/>
              </a:ext>
            </a:extLst>
          </p:cNvPr>
          <p:cNvSpPr txBox="1"/>
          <p:nvPr/>
        </p:nvSpPr>
        <p:spPr>
          <a:xfrm>
            <a:off x="1630776" y="5866042"/>
            <a:ext cx="2413853" cy="369332"/>
          </a:xfrm>
          <a:prstGeom prst="rect">
            <a:avLst/>
          </a:prstGeom>
          <a:noFill/>
        </p:spPr>
        <p:txBody>
          <a:bodyPr wrap="square" rtlCol="0">
            <a:spAutoFit/>
          </a:bodyPr>
          <a:lstStyle/>
          <a:p>
            <a:r>
              <a:rPr kumimoji="1" lang="en-US" altLang="ja-JP" dirty="0">
                <a:latin typeface="Times New Roman" panose="02020603050405020304" pitchFamily="18" charset="0"/>
                <a:cs typeface="Times New Roman" panose="02020603050405020304" pitchFamily="18" charset="0"/>
              </a:rPr>
              <a:t>Before the enforcement</a:t>
            </a:r>
            <a:endParaRPr kumimoji="1" lang="ja-JP" altLang="en-US" dirty="0">
              <a:latin typeface="Times New Roman" panose="02020603050405020304" pitchFamily="18" charset="0"/>
              <a:cs typeface="Times New Roman" panose="02020603050405020304" pitchFamily="18" charset="0"/>
            </a:endParaRPr>
          </a:p>
        </p:txBody>
      </p:sp>
      <p:sp>
        <p:nvSpPr>
          <p:cNvPr id="27" name="テキスト ボックス 26">
            <a:extLst>
              <a:ext uri="{FF2B5EF4-FFF2-40B4-BE49-F238E27FC236}">
                <a16:creationId xmlns:a16="http://schemas.microsoft.com/office/drawing/2014/main" id="{A7595C39-2D52-402F-B340-1A6779B76380}"/>
              </a:ext>
            </a:extLst>
          </p:cNvPr>
          <p:cNvSpPr txBox="1"/>
          <p:nvPr/>
        </p:nvSpPr>
        <p:spPr>
          <a:xfrm>
            <a:off x="8701273" y="5874659"/>
            <a:ext cx="2413853" cy="369332"/>
          </a:xfrm>
          <a:prstGeom prst="rect">
            <a:avLst/>
          </a:prstGeom>
          <a:noFill/>
        </p:spPr>
        <p:txBody>
          <a:bodyPr wrap="square" rtlCol="0">
            <a:spAutoFit/>
          </a:bodyPr>
          <a:lstStyle/>
          <a:p>
            <a:r>
              <a:rPr lang="en-US" altLang="ja-JP" dirty="0">
                <a:latin typeface="Times New Roman" panose="02020603050405020304" pitchFamily="18" charset="0"/>
                <a:cs typeface="Times New Roman" panose="02020603050405020304" pitchFamily="18" charset="0"/>
              </a:rPr>
              <a:t>After</a:t>
            </a:r>
            <a:r>
              <a:rPr kumimoji="1" lang="en-US" altLang="ja-JP" dirty="0">
                <a:latin typeface="Times New Roman" panose="02020603050405020304" pitchFamily="18" charset="0"/>
                <a:cs typeface="Times New Roman" panose="02020603050405020304" pitchFamily="18" charset="0"/>
              </a:rPr>
              <a:t> the enforcement</a:t>
            </a:r>
            <a:endParaRPr kumimoji="1" lang="ja-JP"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593238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146</Words>
  <Application>Microsoft Office PowerPoint</Application>
  <PresentationFormat>ワイド画面</PresentationFormat>
  <Paragraphs>24</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游ゴシック</vt:lpstr>
      <vt:lpstr>游ゴシック Light</vt:lpstr>
      <vt:lpstr>Arial</vt:lpstr>
      <vt:lpstr>Times New Roman</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Aoi Kataoka</dc:creator>
  <cp:lastModifiedBy>Aoi Kataoka</cp:lastModifiedBy>
  <cp:revision>27</cp:revision>
  <dcterms:created xsi:type="dcterms:W3CDTF">2022-02-15T05:21:51Z</dcterms:created>
  <dcterms:modified xsi:type="dcterms:W3CDTF">2023-10-18T02:39:48Z</dcterms:modified>
</cp:coreProperties>
</file>