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384" r:id="rId5"/>
    <p:sldId id="370" r:id="rId6"/>
  </p:sldIdLst>
  <p:sldSz cx="6858000" cy="9906000" type="A4"/>
  <p:notesSz cx="7010400" cy="9296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956959-C477-4F13-989F-D6CBD0189D8C}" v="94" dt="2023-11-22T11:24:27.3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77" autoAdjust="0"/>
    <p:restoredTop sz="96274" autoAdjust="0"/>
  </p:normalViewPr>
  <p:slideViewPr>
    <p:cSldViewPr>
      <p:cViewPr varScale="1">
        <p:scale>
          <a:sx n="78" d="100"/>
          <a:sy n="78" d="100"/>
        </p:scale>
        <p:origin x="2994" y="9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620ECB6-BB36-45EB-A236-65EC5003DE2C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8700" y="696913"/>
            <a:ext cx="24130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42C3D3-E4E6-4878-BC26-4C97520E5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40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2C3D3-E4E6-4878-BC26-4C97520E57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4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7"/>
            <a:ext cx="5829300" cy="212336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96706"/>
            <a:ext cx="1543050" cy="8452203"/>
          </a:xfrm>
        </p:spPr>
        <p:txBody>
          <a:bodyPr vert="eaVert"/>
          <a:lstStyle/>
          <a:p>
            <a:r>
              <a:rPr lang="de-DE"/>
              <a:t>Titel durch Klicken hinzufügen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96706"/>
            <a:ext cx="4514850" cy="8452203"/>
          </a:xfrm>
        </p:spPr>
        <p:txBody>
          <a:bodyPr vert="eaVert"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92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73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3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94412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401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19.02.2024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401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401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tted.jp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文本框 91">
            <a:extLst>
              <a:ext uri="{FF2B5EF4-FFF2-40B4-BE49-F238E27FC236}">
                <a16:creationId xmlns:a16="http://schemas.microsoft.com/office/drawing/2014/main" id="{76847DB6-F8D8-A94A-E529-9F37C220CF8A}"/>
              </a:ext>
            </a:extLst>
          </p:cNvPr>
          <p:cNvSpPr txBox="1"/>
          <p:nvPr/>
        </p:nvSpPr>
        <p:spPr>
          <a:xfrm>
            <a:off x="2973984" y="4974875"/>
            <a:ext cx="24777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/>
              <a:t>0</a:t>
            </a:r>
            <a:endParaRPr lang="zh-CN" altLang="en-US" sz="800" dirty="0"/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761998D1-1A1A-C01E-55DE-2B0BF2492AB4}"/>
              </a:ext>
            </a:extLst>
          </p:cNvPr>
          <p:cNvSpPr txBox="1"/>
          <p:nvPr/>
        </p:nvSpPr>
        <p:spPr>
          <a:xfrm>
            <a:off x="3341196" y="4974875"/>
            <a:ext cx="24777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/>
              <a:t>5</a:t>
            </a:r>
            <a:endParaRPr lang="zh-CN" altLang="en-US" sz="800" dirty="0"/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FFDAF8E9-03B4-284A-AFF7-B28AAC9787A1}"/>
              </a:ext>
            </a:extLst>
          </p:cNvPr>
          <p:cNvSpPr txBox="1"/>
          <p:nvPr/>
        </p:nvSpPr>
        <p:spPr>
          <a:xfrm>
            <a:off x="3689482" y="4974875"/>
            <a:ext cx="36918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/>
              <a:t>10</a:t>
            </a:r>
            <a:endParaRPr lang="zh-CN" altLang="en-US" sz="800" dirty="0"/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F2C90C60-594E-2241-66BA-D020E827DE42}"/>
              </a:ext>
            </a:extLst>
          </p:cNvPr>
          <p:cNvSpPr txBox="1"/>
          <p:nvPr/>
        </p:nvSpPr>
        <p:spPr>
          <a:xfrm>
            <a:off x="4063044" y="4974875"/>
            <a:ext cx="36868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/>
              <a:t>15</a:t>
            </a:r>
            <a:endParaRPr lang="zh-CN" altLang="en-US" sz="800" dirty="0"/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3A06E4A5-78C1-DFBC-E63A-D617B94F20CB}"/>
              </a:ext>
            </a:extLst>
          </p:cNvPr>
          <p:cNvSpPr txBox="1"/>
          <p:nvPr/>
        </p:nvSpPr>
        <p:spPr>
          <a:xfrm>
            <a:off x="4444219" y="4974875"/>
            <a:ext cx="36868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/>
              <a:t>20</a:t>
            </a:r>
            <a:endParaRPr lang="zh-CN" altLang="en-US" sz="800" dirty="0"/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F7BBAF6B-4E57-D1AC-D2BD-9F46FC4D419F}"/>
              </a:ext>
            </a:extLst>
          </p:cNvPr>
          <p:cNvSpPr txBox="1"/>
          <p:nvPr/>
        </p:nvSpPr>
        <p:spPr>
          <a:xfrm>
            <a:off x="4782518" y="4964743"/>
            <a:ext cx="36868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/>
              <a:t>25</a:t>
            </a:r>
            <a:endParaRPr lang="zh-CN" altLang="en-US" sz="800" dirty="0"/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DD01085A-CCE8-0401-D75B-79B2DE4A8350}"/>
              </a:ext>
            </a:extLst>
          </p:cNvPr>
          <p:cNvSpPr txBox="1"/>
          <p:nvPr/>
        </p:nvSpPr>
        <p:spPr>
          <a:xfrm>
            <a:off x="5163693" y="4964743"/>
            <a:ext cx="36868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/>
              <a:t>30</a:t>
            </a:r>
            <a:endParaRPr lang="zh-CN" altLang="en-US" sz="800" dirty="0"/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D8E1BDED-CE3E-926F-9E13-B787D9D51C7B}"/>
              </a:ext>
            </a:extLst>
          </p:cNvPr>
          <p:cNvSpPr txBox="1"/>
          <p:nvPr/>
        </p:nvSpPr>
        <p:spPr>
          <a:xfrm>
            <a:off x="5520161" y="4973762"/>
            <a:ext cx="36868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/>
              <a:t>35</a:t>
            </a:r>
            <a:endParaRPr lang="zh-CN" altLang="en-US" sz="800" dirty="0"/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0C4276CF-464F-A414-8675-619CE653C030}"/>
              </a:ext>
            </a:extLst>
          </p:cNvPr>
          <p:cNvSpPr txBox="1"/>
          <p:nvPr/>
        </p:nvSpPr>
        <p:spPr>
          <a:xfrm>
            <a:off x="5888846" y="4959524"/>
            <a:ext cx="36868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/>
              <a:t>40</a:t>
            </a:r>
            <a:endParaRPr lang="zh-CN" altLang="en-US" sz="800" dirty="0"/>
          </a:p>
        </p:txBody>
      </p: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56077E7A-C6DD-5173-77C2-26899CC227F7}"/>
              </a:ext>
            </a:extLst>
          </p:cNvPr>
          <p:cNvGrpSpPr/>
          <p:nvPr/>
        </p:nvGrpSpPr>
        <p:grpSpPr>
          <a:xfrm>
            <a:off x="44624" y="2805404"/>
            <a:ext cx="3006400" cy="2147596"/>
            <a:chOff x="0" y="588747"/>
            <a:chExt cx="3006400" cy="2147596"/>
          </a:xfrm>
        </p:grpSpPr>
        <p:sp>
          <p:nvSpPr>
            <p:cNvPr id="102" name="TextBox 29">
              <a:extLst>
                <a:ext uri="{FF2B5EF4-FFF2-40B4-BE49-F238E27FC236}">
                  <a16:creationId xmlns:a16="http://schemas.microsoft.com/office/drawing/2014/main" id="{2C222937-403B-51DA-A919-FD3A403520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5777" y="588747"/>
              <a:ext cx="178062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response to salicylic acid</a:t>
              </a:r>
            </a:p>
          </p:txBody>
        </p:sp>
        <p:sp>
          <p:nvSpPr>
            <p:cNvPr id="103" name="TextBox 29">
              <a:extLst>
                <a:ext uri="{FF2B5EF4-FFF2-40B4-BE49-F238E27FC236}">
                  <a16:creationId xmlns:a16="http://schemas.microsoft.com/office/drawing/2014/main" id="{FABEA370-E62C-E7B8-598F-6EC22FF113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3503" y="783858"/>
              <a:ext cx="22028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defense response to bacterium</a:t>
              </a:r>
            </a:p>
          </p:txBody>
        </p:sp>
        <p:sp>
          <p:nvSpPr>
            <p:cNvPr id="104" name="TextBox 29">
              <a:extLst>
                <a:ext uri="{FF2B5EF4-FFF2-40B4-BE49-F238E27FC236}">
                  <a16:creationId xmlns:a16="http://schemas.microsoft.com/office/drawing/2014/main" id="{729239FF-6FDF-B41D-ECE8-00DF7C735B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3503" y="989886"/>
              <a:ext cx="22028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systemic acquirred resistance </a:t>
              </a:r>
            </a:p>
          </p:txBody>
        </p:sp>
        <p:sp>
          <p:nvSpPr>
            <p:cNvPr id="105" name="TextBox 29">
              <a:extLst>
                <a:ext uri="{FF2B5EF4-FFF2-40B4-BE49-F238E27FC236}">
                  <a16:creationId xmlns:a16="http://schemas.microsoft.com/office/drawing/2014/main" id="{0DD7044B-FD05-0103-3354-54ABF1C48D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3503" y="1181712"/>
              <a:ext cx="22028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defense response to fungus</a:t>
              </a:r>
            </a:p>
          </p:txBody>
        </p:sp>
        <p:sp>
          <p:nvSpPr>
            <p:cNvPr id="106" name="TextBox 29">
              <a:extLst>
                <a:ext uri="{FF2B5EF4-FFF2-40B4-BE49-F238E27FC236}">
                  <a16:creationId xmlns:a16="http://schemas.microsoft.com/office/drawing/2014/main" id="{075B0768-F563-0B9F-3778-62A0D3510B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0688" y="1373038"/>
              <a:ext cx="238571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response to molucule of bacterial origin </a:t>
              </a:r>
            </a:p>
          </p:txBody>
        </p:sp>
        <p:sp>
          <p:nvSpPr>
            <p:cNvPr id="107" name="TextBox 29">
              <a:extLst>
                <a:ext uri="{FF2B5EF4-FFF2-40B4-BE49-F238E27FC236}">
                  <a16:creationId xmlns:a16="http://schemas.microsoft.com/office/drawing/2014/main" id="{6FA18B00-2E92-9D8C-6555-5B80AEBF8A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3503" y="1551850"/>
              <a:ext cx="22028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response to oomycetes</a:t>
              </a:r>
            </a:p>
          </p:txBody>
        </p:sp>
        <p:sp>
          <p:nvSpPr>
            <p:cNvPr id="108" name="TextBox 29">
              <a:extLst>
                <a:ext uri="{FF2B5EF4-FFF2-40B4-BE49-F238E27FC236}">
                  <a16:creationId xmlns:a16="http://schemas.microsoft.com/office/drawing/2014/main" id="{FE0502EF-E9A1-C2B4-9CBA-A75ECDA6C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3503" y="1735092"/>
              <a:ext cx="22028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signal transduction</a:t>
              </a:r>
            </a:p>
          </p:txBody>
        </p:sp>
        <p:sp>
          <p:nvSpPr>
            <p:cNvPr id="109" name="TextBox 29">
              <a:extLst>
                <a:ext uri="{FF2B5EF4-FFF2-40B4-BE49-F238E27FC236}">
                  <a16:creationId xmlns:a16="http://schemas.microsoft.com/office/drawing/2014/main" id="{C9706B85-521A-9727-A9FB-49CC9DD66E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910441"/>
              <a:ext cx="30064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cellular response to oxygen-containing compound</a:t>
              </a:r>
            </a:p>
          </p:txBody>
        </p:sp>
        <p:sp>
          <p:nvSpPr>
            <p:cNvPr id="110" name="TextBox 29">
              <a:extLst>
                <a:ext uri="{FF2B5EF4-FFF2-40B4-BE49-F238E27FC236}">
                  <a16:creationId xmlns:a16="http://schemas.microsoft.com/office/drawing/2014/main" id="{4385E33A-A6EB-EB53-AE17-BC2B26E7D4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3503" y="2112607"/>
              <a:ext cx="22028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protein phosphorylation</a:t>
              </a:r>
            </a:p>
          </p:txBody>
        </p:sp>
        <p:sp>
          <p:nvSpPr>
            <p:cNvPr id="111" name="TextBox 29">
              <a:extLst>
                <a:ext uri="{FF2B5EF4-FFF2-40B4-BE49-F238E27FC236}">
                  <a16:creationId xmlns:a16="http://schemas.microsoft.com/office/drawing/2014/main" id="{D7935479-73FF-33B8-86F2-9BB7D25C1D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3503" y="2293593"/>
              <a:ext cx="22028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response to lipid</a:t>
              </a:r>
            </a:p>
          </p:txBody>
        </p:sp>
        <p:sp>
          <p:nvSpPr>
            <p:cNvPr id="112" name="TextBox 29">
              <a:extLst>
                <a:ext uri="{FF2B5EF4-FFF2-40B4-BE49-F238E27FC236}">
                  <a16:creationId xmlns:a16="http://schemas.microsoft.com/office/drawing/2014/main" id="{17457188-7CF0-0216-07C1-650D022C0C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3503" y="2490122"/>
              <a:ext cx="220289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de-DE" altLang="en-US" sz="1000" i="0" dirty="0"/>
                <a:t>response to inorganic substance</a:t>
              </a:r>
            </a:p>
          </p:txBody>
        </p:sp>
      </p:grpSp>
      <p:grpSp>
        <p:nvGrpSpPr>
          <p:cNvPr id="114" name="组合 113">
            <a:extLst>
              <a:ext uri="{FF2B5EF4-FFF2-40B4-BE49-F238E27FC236}">
                <a16:creationId xmlns:a16="http://schemas.microsoft.com/office/drawing/2014/main" id="{BBEB2B4B-9775-A97A-4551-DC3D02A2586B}"/>
              </a:ext>
            </a:extLst>
          </p:cNvPr>
          <p:cNvGrpSpPr/>
          <p:nvPr/>
        </p:nvGrpSpPr>
        <p:grpSpPr>
          <a:xfrm>
            <a:off x="3058524" y="2862138"/>
            <a:ext cx="3001039" cy="2067026"/>
            <a:chOff x="2913063" y="3244851"/>
            <a:chExt cx="3127375" cy="2143125"/>
          </a:xfrm>
        </p:grpSpPr>
        <p:sp>
          <p:nvSpPr>
            <p:cNvPr id="115" name="Freeform 6">
              <a:extLst>
                <a:ext uri="{FF2B5EF4-FFF2-40B4-BE49-F238E27FC236}">
                  <a16:creationId xmlns:a16="http://schemas.microsoft.com/office/drawing/2014/main" id="{A922FD9B-893D-6F43-E4EC-5D75012665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03588" y="3244851"/>
              <a:ext cx="2736850" cy="2143125"/>
            </a:xfrm>
            <a:custGeom>
              <a:avLst/>
              <a:gdLst>
                <a:gd name="T0" fmla="*/ 0 w 1724"/>
                <a:gd name="T1" fmla="*/ 0 h 1350"/>
                <a:gd name="T2" fmla="*/ 0 w 1724"/>
                <a:gd name="T3" fmla="*/ 1350 h 1350"/>
                <a:gd name="T4" fmla="*/ 246 w 1724"/>
                <a:gd name="T5" fmla="*/ 0 h 1350"/>
                <a:gd name="T6" fmla="*/ 246 w 1724"/>
                <a:gd name="T7" fmla="*/ 1350 h 1350"/>
                <a:gd name="T8" fmla="*/ 493 w 1724"/>
                <a:gd name="T9" fmla="*/ 0 h 1350"/>
                <a:gd name="T10" fmla="*/ 493 w 1724"/>
                <a:gd name="T11" fmla="*/ 1350 h 1350"/>
                <a:gd name="T12" fmla="*/ 739 w 1724"/>
                <a:gd name="T13" fmla="*/ 0 h 1350"/>
                <a:gd name="T14" fmla="*/ 739 w 1724"/>
                <a:gd name="T15" fmla="*/ 1350 h 1350"/>
                <a:gd name="T16" fmla="*/ 985 w 1724"/>
                <a:gd name="T17" fmla="*/ 0 h 1350"/>
                <a:gd name="T18" fmla="*/ 985 w 1724"/>
                <a:gd name="T19" fmla="*/ 1350 h 1350"/>
                <a:gd name="T20" fmla="*/ 1232 w 1724"/>
                <a:gd name="T21" fmla="*/ 0 h 1350"/>
                <a:gd name="T22" fmla="*/ 1232 w 1724"/>
                <a:gd name="T23" fmla="*/ 1350 h 1350"/>
                <a:gd name="T24" fmla="*/ 1478 w 1724"/>
                <a:gd name="T25" fmla="*/ 0 h 1350"/>
                <a:gd name="T26" fmla="*/ 1478 w 1724"/>
                <a:gd name="T27" fmla="*/ 1350 h 1350"/>
                <a:gd name="T28" fmla="*/ 1724 w 1724"/>
                <a:gd name="T29" fmla="*/ 0 h 1350"/>
                <a:gd name="T30" fmla="*/ 1724 w 1724"/>
                <a:gd name="T31" fmla="*/ 1350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4" h="1350">
                  <a:moveTo>
                    <a:pt x="0" y="0"/>
                  </a:moveTo>
                  <a:lnTo>
                    <a:pt x="0" y="1350"/>
                  </a:lnTo>
                  <a:moveTo>
                    <a:pt x="246" y="0"/>
                  </a:moveTo>
                  <a:lnTo>
                    <a:pt x="246" y="1350"/>
                  </a:lnTo>
                  <a:moveTo>
                    <a:pt x="493" y="0"/>
                  </a:moveTo>
                  <a:lnTo>
                    <a:pt x="493" y="1350"/>
                  </a:lnTo>
                  <a:moveTo>
                    <a:pt x="739" y="0"/>
                  </a:moveTo>
                  <a:lnTo>
                    <a:pt x="739" y="1350"/>
                  </a:lnTo>
                  <a:moveTo>
                    <a:pt x="985" y="0"/>
                  </a:moveTo>
                  <a:lnTo>
                    <a:pt x="985" y="1350"/>
                  </a:lnTo>
                  <a:moveTo>
                    <a:pt x="1232" y="0"/>
                  </a:moveTo>
                  <a:lnTo>
                    <a:pt x="1232" y="1350"/>
                  </a:lnTo>
                  <a:moveTo>
                    <a:pt x="1478" y="0"/>
                  </a:moveTo>
                  <a:lnTo>
                    <a:pt x="1478" y="1350"/>
                  </a:lnTo>
                  <a:moveTo>
                    <a:pt x="1724" y="0"/>
                  </a:moveTo>
                  <a:lnTo>
                    <a:pt x="1724" y="1350"/>
                  </a:lnTo>
                </a:path>
              </a:pathLst>
            </a:custGeom>
            <a:noFill/>
            <a:ln w="9525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7">
              <a:extLst>
                <a:ext uri="{FF2B5EF4-FFF2-40B4-BE49-F238E27FC236}">
                  <a16:creationId xmlns:a16="http://schemas.microsoft.com/office/drawing/2014/main" id="{C987D8F9-E533-A8DF-86B7-9276619F96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13063" y="3341688"/>
              <a:ext cx="2816225" cy="2000250"/>
            </a:xfrm>
            <a:custGeom>
              <a:avLst/>
              <a:gdLst>
                <a:gd name="T0" fmla="*/ 1330 w 1774"/>
                <a:gd name="T1" fmla="*/ 1260 h 1260"/>
                <a:gd name="T2" fmla="*/ 0 w 1774"/>
                <a:gd name="T3" fmla="*/ 1260 h 1260"/>
                <a:gd name="T4" fmla="*/ 0 w 1774"/>
                <a:gd name="T5" fmla="*/ 1227 h 1260"/>
                <a:gd name="T6" fmla="*/ 1330 w 1774"/>
                <a:gd name="T7" fmla="*/ 1227 h 1260"/>
                <a:gd name="T8" fmla="*/ 1330 w 1774"/>
                <a:gd name="T9" fmla="*/ 1260 h 1260"/>
                <a:gd name="T10" fmla="*/ 1527 w 1774"/>
                <a:gd name="T11" fmla="*/ 1137 h 1260"/>
                <a:gd name="T12" fmla="*/ 0 w 1774"/>
                <a:gd name="T13" fmla="*/ 1137 h 1260"/>
                <a:gd name="T14" fmla="*/ 0 w 1774"/>
                <a:gd name="T15" fmla="*/ 1105 h 1260"/>
                <a:gd name="T16" fmla="*/ 1527 w 1774"/>
                <a:gd name="T17" fmla="*/ 1105 h 1260"/>
                <a:gd name="T18" fmla="*/ 1527 w 1774"/>
                <a:gd name="T19" fmla="*/ 1137 h 1260"/>
                <a:gd name="T20" fmla="*/ 936 w 1774"/>
                <a:gd name="T21" fmla="*/ 1014 h 1260"/>
                <a:gd name="T22" fmla="*/ 0 w 1774"/>
                <a:gd name="T23" fmla="*/ 1014 h 1260"/>
                <a:gd name="T24" fmla="*/ 0 w 1774"/>
                <a:gd name="T25" fmla="*/ 982 h 1260"/>
                <a:gd name="T26" fmla="*/ 936 w 1774"/>
                <a:gd name="T27" fmla="*/ 982 h 1260"/>
                <a:gd name="T28" fmla="*/ 936 w 1774"/>
                <a:gd name="T29" fmla="*/ 1014 h 1260"/>
                <a:gd name="T30" fmla="*/ 1035 w 1774"/>
                <a:gd name="T31" fmla="*/ 892 h 1260"/>
                <a:gd name="T32" fmla="*/ 0 w 1774"/>
                <a:gd name="T33" fmla="*/ 892 h 1260"/>
                <a:gd name="T34" fmla="*/ 0 w 1774"/>
                <a:gd name="T35" fmla="*/ 859 h 1260"/>
                <a:gd name="T36" fmla="*/ 1035 w 1774"/>
                <a:gd name="T37" fmla="*/ 859 h 1260"/>
                <a:gd name="T38" fmla="*/ 1035 w 1774"/>
                <a:gd name="T39" fmla="*/ 892 h 1260"/>
                <a:gd name="T40" fmla="*/ 1527 w 1774"/>
                <a:gd name="T41" fmla="*/ 769 h 1260"/>
                <a:gd name="T42" fmla="*/ 0 w 1774"/>
                <a:gd name="T43" fmla="*/ 769 h 1260"/>
                <a:gd name="T44" fmla="*/ 0 w 1774"/>
                <a:gd name="T45" fmla="*/ 737 h 1260"/>
                <a:gd name="T46" fmla="*/ 1527 w 1774"/>
                <a:gd name="T47" fmla="*/ 737 h 1260"/>
                <a:gd name="T48" fmla="*/ 1527 w 1774"/>
                <a:gd name="T49" fmla="*/ 769 h 1260"/>
                <a:gd name="T50" fmla="*/ 591 w 1774"/>
                <a:gd name="T51" fmla="*/ 646 h 1260"/>
                <a:gd name="T52" fmla="*/ 0 w 1774"/>
                <a:gd name="T53" fmla="*/ 646 h 1260"/>
                <a:gd name="T54" fmla="*/ 0 w 1774"/>
                <a:gd name="T55" fmla="*/ 614 h 1260"/>
                <a:gd name="T56" fmla="*/ 591 w 1774"/>
                <a:gd name="T57" fmla="*/ 614 h 1260"/>
                <a:gd name="T58" fmla="*/ 591 w 1774"/>
                <a:gd name="T59" fmla="*/ 646 h 1260"/>
                <a:gd name="T60" fmla="*/ 837 w 1774"/>
                <a:gd name="T61" fmla="*/ 524 h 1260"/>
                <a:gd name="T62" fmla="*/ 0 w 1774"/>
                <a:gd name="T63" fmla="*/ 524 h 1260"/>
                <a:gd name="T64" fmla="*/ 0 w 1774"/>
                <a:gd name="T65" fmla="*/ 491 h 1260"/>
                <a:gd name="T66" fmla="*/ 837 w 1774"/>
                <a:gd name="T67" fmla="*/ 491 h 1260"/>
                <a:gd name="T68" fmla="*/ 837 w 1774"/>
                <a:gd name="T69" fmla="*/ 524 h 1260"/>
                <a:gd name="T70" fmla="*/ 1576 w 1774"/>
                <a:gd name="T71" fmla="*/ 401 h 1260"/>
                <a:gd name="T72" fmla="*/ 0 w 1774"/>
                <a:gd name="T73" fmla="*/ 401 h 1260"/>
                <a:gd name="T74" fmla="*/ 0 w 1774"/>
                <a:gd name="T75" fmla="*/ 368 h 1260"/>
                <a:gd name="T76" fmla="*/ 1576 w 1774"/>
                <a:gd name="T77" fmla="*/ 368 h 1260"/>
                <a:gd name="T78" fmla="*/ 1576 w 1774"/>
                <a:gd name="T79" fmla="*/ 401 h 1260"/>
                <a:gd name="T80" fmla="*/ 837 w 1774"/>
                <a:gd name="T81" fmla="*/ 278 h 1260"/>
                <a:gd name="T82" fmla="*/ 0 w 1774"/>
                <a:gd name="T83" fmla="*/ 278 h 1260"/>
                <a:gd name="T84" fmla="*/ 0 w 1774"/>
                <a:gd name="T85" fmla="*/ 246 h 1260"/>
                <a:gd name="T86" fmla="*/ 837 w 1774"/>
                <a:gd name="T87" fmla="*/ 246 h 1260"/>
                <a:gd name="T88" fmla="*/ 837 w 1774"/>
                <a:gd name="T89" fmla="*/ 278 h 1260"/>
                <a:gd name="T90" fmla="*/ 1774 w 1774"/>
                <a:gd name="T91" fmla="*/ 155 h 1260"/>
                <a:gd name="T92" fmla="*/ 0 w 1774"/>
                <a:gd name="T93" fmla="*/ 155 h 1260"/>
                <a:gd name="T94" fmla="*/ 0 w 1774"/>
                <a:gd name="T95" fmla="*/ 123 h 1260"/>
                <a:gd name="T96" fmla="*/ 1774 w 1774"/>
                <a:gd name="T97" fmla="*/ 123 h 1260"/>
                <a:gd name="T98" fmla="*/ 1774 w 1774"/>
                <a:gd name="T99" fmla="*/ 155 h 1260"/>
                <a:gd name="T100" fmla="*/ 1330 w 1774"/>
                <a:gd name="T101" fmla="*/ 33 h 1260"/>
                <a:gd name="T102" fmla="*/ 0 w 1774"/>
                <a:gd name="T103" fmla="*/ 33 h 1260"/>
                <a:gd name="T104" fmla="*/ 0 w 1774"/>
                <a:gd name="T105" fmla="*/ 0 h 1260"/>
                <a:gd name="T106" fmla="*/ 1330 w 1774"/>
                <a:gd name="T107" fmla="*/ 0 h 1260"/>
                <a:gd name="T108" fmla="*/ 1330 w 1774"/>
                <a:gd name="T109" fmla="*/ 33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74" h="1260">
                  <a:moveTo>
                    <a:pt x="1330" y="1260"/>
                  </a:moveTo>
                  <a:lnTo>
                    <a:pt x="0" y="1260"/>
                  </a:lnTo>
                  <a:lnTo>
                    <a:pt x="0" y="1227"/>
                  </a:lnTo>
                  <a:lnTo>
                    <a:pt x="1330" y="1227"/>
                  </a:lnTo>
                  <a:lnTo>
                    <a:pt x="1330" y="1260"/>
                  </a:lnTo>
                  <a:close/>
                  <a:moveTo>
                    <a:pt x="1527" y="1137"/>
                  </a:moveTo>
                  <a:lnTo>
                    <a:pt x="0" y="1137"/>
                  </a:lnTo>
                  <a:lnTo>
                    <a:pt x="0" y="1105"/>
                  </a:lnTo>
                  <a:lnTo>
                    <a:pt x="1527" y="1105"/>
                  </a:lnTo>
                  <a:lnTo>
                    <a:pt x="1527" y="1137"/>
                  </a:lnTo>
                  <a:close/>
                  <a:moveTo>
                    <a:pt x="936" y="1014"/>
                  </a:moveTo>
                  <a:lnTo>
                    <a:pt x="0" y="1014"/>
                  </a:lnTo>
                  <a:lnTo>
                    <a:pt x="0" y="982"/>
                  </a:lnTo>
                  <a:lnTo>
                    <a:pt x="936" y="982"/>
                  </a:lnTo>
                  <a:lnTo>
                    <a:pt x="936" y="1014"/>
                  </a:lnTo>
                  <a:close/>
                  <a:moveTo>
                    <a:pt x="1035" y="892"/>
                  </a:moveTo>
                  <a:lnTo>
                    <a:pt x="0" y="892"/>
                  </a:lnTo>
                  <a:lnTo>
                    <a:pt x="0" y="859"/>
                  </a:lnTo>
                  <a:lnTo>
                    <a:pt x="1035" y="859"/>
                  </a:lnTo>
                  <a:lnTo>
                    <a:pt x="1035" y="892"/>
                  </a:lnTo>
                  <a:close/>
                  <a:moveTo>
                    <a:pt x="1527" y="769"/>
                  </a:moveTo>
                  <a:lnTo>
                    <a:pt x="0" y="769"/>
                  </a:lnTo>
                  <a:lnTo>
                    <a:pt x="0" y="737"/>
                  </a:lnTo>
                  <a:lnTo>
                    <a:pt x="1527" y="737"/>
                  </a:lnTo>
                  <a:lnTo>
                    <a:pt x="1527" y="769"/>
                  </a:lnTo>
                  <a:close/>
                  <a:moveTo>
                    <a:pt x="591" y="646"/>
                  </a:moveTo>
                  <a:lnTo>
                    <a:pt x="0" y="646"/>
                  </a:lnTo>
                  <a:lnTo>
                    <a:pt x="0" y="614"/>
                  </a:lnTo>
                  <a:lnTo>
                    <a:pt x="591" y="614"/>
                  </a:lnTo>
                  <a:lnTo>
                    <a:pt x="591" y="646"/>
                  </a:lnTo>
                  <a:close/>
                  <a:moveTo>
                    <a:pt x="837" y="524"/>
                  </a:moveTo>
                  <a:lnTo>
                    <a:pt x="0" y="524"/>
                  </a:lnTo>
                  <a:lnTo>
                    <a:pt x="0" y="491"/>
                  </a:lnTo>
                  <a:lnTo>
                    <a:pt x="837" y="491"/>
                  </a:lnTo>
                  <a:lnTo>
                    <a:pt x="837" y="524"/>
                  </a:lnTo>
                  <a:close/>
                  <a:moveTo>
                    <a:pt x="1576" y="401"/>
                  </a:moveTo>
                  <a:lnTo>
                    <a:pt x="0" y="401"/>
                  </a:lnTo>
                  <a:lnTo>
                    <a:pt x="0" y="368"/>
                  </a:lnTo>
                  <a:lnTo>
                    <a:pt x="1576" y="368"/>
                  </a:lnTo>
                  <a:lnTo>
                    <a:pt x="1576" y="401"/>
                  </a:lnTo>
                  <a:close/>
                  <a:moveTo>
                    <a:pt x="837" y="278"/>
                  </a:moveTo>
                  <a:lnTo>
                    <a:pt x="0" y="278"/>
                  </a:lnTo>
                  <a:lnTo>
                    <a:pt x="0" y="246"/>
                  </a:lnTo>
                  <a:lnTo>
                    <a:pt x="837" y="246"/>
                  </a:lnTo>
                  <a:lnTo>
                    <a:pt x="837" y="278"/>
                  </a:lnTo>
                  <a:close/>
                  <a:moveTo>
                    <a:pt x="1774" y="155"/>
                  </a:moveTo>
                  <a:lnTo>
                    <a:pt x="0" y="155"/>
                  </a:lnTo>
                  <a:lnTo>
                    <a:pt x="0" y="123"/>
                  </a:lnTo>
                  <a:lnTo>
                    <a:pt x="1774" y="123"/>
                  </a:lnTo>
                  <a:lnTo>
                    <a:pt x="1774" y="155"/>
                  </a:lnTo>
                  <a:close/>
                  <a:moveTo>
                    <a:pt x="1330" y="33"/>
                  </a:moveTo>
                  <a:lnTo>
                    <a:pt x="0" y="33"/>
                  </a:lnTo>
                  <a:lnTo>
                    <a:pt x="0" y="0"/>
                  </a:lnTo>
                  <a:lnTo>
                    <a:pt x="1330" y="0"/>
                  </a:lnTo>
                  <a:lnTo>
                    <a:pt x="1330" y="33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8">
              <a:extLst>
                <a:ext uri="{FF2B5EF4-FFF2-40B4-BE49-F238E27FC236}">
                  <a16:creationId xmlns:a16="http://schemas.microsoft.com/office/drawing/2014/main" id="{D9464186-2FAE-F571-3916-8A41E13924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13063" y="3292476"/>
              <a:ext cx="920750" cy="1997075"/>
            </a:xfrm>
            <a:custGeom>
              <a:avLst/>
              <a:gdLst>
                <a:gd name="T0" fmla="*/ 473 w 580"/>
                <a:gd name="T1" fmla="*/ 1258 h 1258"/>
                <a:gd name="T2" fmla="*/ 0 w 580"/>
                <a:gd name="T3" fmla="*/ 1258 h 1258"/>
                <a:gd name="T4" fmla="*/ 0 w 580"/>
                <a:gd name="T5" fmla="*/ 1226 h 1258"/>
                <a:gd name="T6" fmla="*/ 473 w 580"/>
                <a:gd name="T7" fmla="*/ 1226 h 1258"/>
                <a:gd name="T8" fmla="*/ 473 w 580"/>
                <a:gd name="T9" fmla="*/ 1258 h 1258"/>
                <a:gd name="T10" fmla="*/ 580 w 580"/>
                <a:gd name="T11" fmla="*/ 1136 h 1258"/>
                <a:gd name="T12" fmla="*/ 0 w 580"/>
                <a:gd name="T13" fmla="*/ 1136 h 1258"/>
                <a:gd name="T14" fmla="*/ 0 w 580"/>
                <a:gd name="T15" fmla="*/ 1103 h 1258"/>
                <a:gd name="T16" fmla="*/ 580 w 580"/>
                <a:gd name="T17" fmla="*/ 1103 h 1258"/>
                <a:gd name="T18" fmla="*/ 580 w 580"/>
                <a:gd name="T19" fmla="*/ 1136 h 1258"/>
                <a:gd name="T20" fmla="*/ 225 w 580"/>
                <a:gd name="T21" fmla="*/ 1013 h 1258"/>
                <a:gd name="T22" fmla="*/ 0 w 580"/>
                <a:gd name="T23" fmla="*/ 1013 h 1258"/>
                <a:gd name="T24" fmla="*/ 0 w 580"/>
                <a:gd name="T25" fmla="*/ 981 h 1258"/>
                <a:gd name="T26" fmla="*/ 225 w 580"/>
                <a:gd name="T27" fmla="*/ 981 h 1258"/>
                <a:gd name="T28" fmla="*/ 225 w 580"/>
                <a:gd name="T29" fmla="*/ 1013 h 1258"/>
                <a:gd name="T30" fmla="*/ 265 w 580"/>
                <a:gd name="T31" fmla="*/ 890 h 1258"/>
                <a:gd name="T32" fmla="*/ 0 w 580"/>
                <a:gd name="T33" fmla="*/ 890 h 1258"/>
                <a:gd name="T34" fmla="*/ 0 w 580"/>
                <a:gd name="T35" fmla="*/ 859 h 1258"/>
                <a:gd name="T36" fmla="*/ 265 w 580"/>
                <a:gd name="T37" fmla="*/ 859 h 1258"/>
                <a:gd name="T38" fmla="*/ 265 w 580"/>
                <a:gd name="T39" fmla="*/ 890 h 1258"/>
                <a:gd name="T40" fmla="*/ 469 w 580"/>
                <a:gd name="T41" fmla="*/ 768 h 1258"/>
                <a:gd name="T42" fmla="*/ 0 w 580"/>
                <a:gd name="T43" fmla="*/ 768 h 1258"/>
                <a:gd name="T44" fmla="*/ 0 w 580"/>
                <a:gd name="T45" fmla="*/ 736 h 1258"/>
                <a:gd name="T46" fmla="*/ 469 w 580"/>
                <a:gd name="T47" fmla="*/ 736 h 1258"/>
                <a:gd name="T48" fmla="*/ 469 w 580"/>
                <a:gd name="T49" fmla="*/ 768 h 1258"/>
                <a:gd name="T50" fmla="*/ 23 w 580"/>
                <a:gd name="T51" fmla="*/ 645 h 1258"/>
                <a:gd name="T52" fmla="*/ 0 w 580"/>
                <a:gd name="T53" fmla="*/ 645 h 1258"/>
                <a:gd name="T54" fmla="*/ 0 w 580"/>
                <a:gd name="T55" fmla="*/ 613 h 1258"/>
                <a:gd name="T56" fmla="*/ 23 w 580"/>
                <a:gd name="T57" fmla="*/ 613 h 1258"/>
                <a:gd name="T58" fmla="*/ 23 w 580"/>
                <a:gd name="T59" fmla="*/ 645 h 1258"/>
                <a:gd name="T60" fmla="*/ 33 w 580"/>
                <a:gd name="T61" fmla="*/ 522 h 1258"/>
                <a:gd name="T62" fmla="*/ 0 w 580"/>
                <a:gd name="T63" fmla="*/ 522 h 1258"/>
                <a:gd name="T64" fmla="*/ 0 w 580"/>
                <a:gd name="T65" fmla="*/ 491 h 1258"/>
                <a:gd name="T66" fmla="*/ 33 w 580"/>
                <a:gd name="T67" fmla="*/ 491 h 1258"/>
                <a:gd name="T68" fmla="*/ 33 w 580"/>
                <a:gd name="T69" fmla="*/ 522 h 1258"/>
                <a:gd name="T70" fmla="*/ 196 w 580"/>
                <a:gd name="T71" fmla="*/ 399 h 1258"/>
                <a:gd name="T72" fmla="*/ 0 w 580"/>
                <a:gd name="T73" fmla="*/ 399 h 1258"/>
                <a:gd name="T74" fmla="*/ 0 w 580"/>
                <a:gd name="T75" fmla="*/ 368 h 1258"/>
                <a:gd name="T76" fmla="*/ 196 w 580"/>
                <a:gd name="T77" fmla="*/ 368 h 1258"/>
                <a:gd name="T78" fmla="*/ 196 w 580"/>
                <a:gd name="T79" fmla="*/ 399 h 1258"/>
                <a:gd name="T80" fmla="*/ 25 w 580"/>
                <a:gd name="T81" fmla="*/ 277 h 1258"/>
                <a:gd name="T82" fmla="*/ 0 w 580"/>
                <a:gd name="T83" fmla="*/ 277 h 1258"/>
                <a:gd name="T84" fmla="*/ 0 w 580"/>
                <a:gd name="T85" fmla="*/ 245 h 1258"/>
                <a:gd name="T86" fmla="*/ 25 w 580"/>
                <a:gd name="T87" fmla="*/ 245 h 1258"/>
                <a:gd name="T88" fmla="*/ 25 w 580"/>
                <a:gd name="T89" fmla="*/ 277 h 1258"/>
                <a:gd name="T90" fmla="*/ 232 w 580"/>
                <a:gd name="T91" fmla="*/ 154 h 1258"/>
                <a:gd name="T92" fmla="*/ 0 w 580"/>
                <a:gd name="T93" fmla="*/ 154 h 1258"/>
                <a:gd name="T94" fmla="*/ 0 w 580"/>
                <a:gd name="T95" fmla="*/ 123 h 1258"/>
                <a:gd name="T96" fmla="*/ 232 w 580"/>
                <a:gd name="T97" fmla="*/ 123 h 1258"/>
                <a:gd name="T98" fmla="*/ 232 w 580"/>
                <a:gd name="T99" fmla="*/ 154 h 1258"/>
                <a:gd name="T100" fmla="*/ 88 w 580"/>
                <a:gd name="T101" fmla="*/ 31 h 1258"/>
                <a:gd name="T102" fmla="*/ 0 w 580"/>
                <a:gd name="T103" fmla="*/ 31 h 1258"/>
                <a:gd name="T104" fmla="*/ 0 w 580"/>
                <a:gd name="T105" fmla="*/ 0 h 1258"/>
                <a:gd name="T106" fmla="*/ 88 w 580"/>
                <a:gd name="T107" fmla="*/ 0 h 1258"/>
                <a:gd name="T108" fmla="*/ 88 w 580"/>
                <a:gd name="T109" fmla="*/ 31 h 1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80" h="1258">
                  <a:moveTo>
                    <a:pt x="473" y="1258"/>
                  </a:moveTo>
                  <a:lnTo>
                    <a:pt x="0" y="1258"/>
                  </a:lnTo>
                  <a:lnTo>
                    <a:pt x="0" y="1226"/>
                  </a:lnTo>
                  <a:lnTo>
                    <a:pt x="473" y="1226"/>
                  </a:lnTo>
                  <a:lnTo>
                    <a:pt x="473" y="1258"/>
                  </a:lnTo>
                  <a:close/>
                  <a:moveTo>
                    <a:pt x="580" y="1136"/>
                  </a:moveTo>
                  <a:lnTo>
                    <a:pt x="0" y="1136"/>
                  </a:lnTo>
                  <a:lnTo>
                    <a:pt x="0" y="1103"/>
                  </a:lnTo>
                  <a:lnTo>
                    <a:pt x="580" y="1103"/>
                  </a:lnTo>
                  <a:lnTo>
                    <a:pt x="580" y="1136"/>
                  </a:lnTo>
                  <a:close/>
                  <a:moveTo>
                    <a:pt x="225" y="1013"/>
                  </a:moveTo>
                  <a:lnTo>
                    <a:pt x="0" y="1013"/>
                  </a:lnTo>
                  <a:lnTo>
                    <a:pt x="0" y="981"/>
                  </a:lnTo>
                  <a:lnTo>
                    <a:pt x="225" y="981"/>
                  </a:lnTo>
                  <a:lnTo>
                    <a:pt x="225" y="1013"/>
                  </a:lnTo>
                  <a:close/>
                  <a:moveTo>
                    <a:pt x="265" y="890"/>
                  </a:moveTo>
                  <a:lnTo>
                    <a:pt x="0" y="890"/>
                  </a:lnTo>
                  <a:lnTo>
                    <a:pt x="0" y="859"/>
                  </a:lnTo>
                  <a:lnTo>
                    <a:pt x="265" y="859"/>
                  </a:lnTo>
                  <a:lnTo>
                    <a:pt x="265" y="890"/>
                  </a:lnTo>
                  <a:close/>
                  <a:moveTo>
                    <a:pt x="469" y="768"/>
                  </a:moveTo>
                  <a:lnTo>
                    <a:pt x="0" y="768"/>
                  </a:lnTo>
                  <a:lnTo>
                    <a:pt x="0" y="736"/>
                  </a:lnTo>
                  <a:lnTo>
                    <a:pt x="469" y="736"/>
                  </a:lnTo>
                  <a:lnTo>
                    <a:pt x="469" y="768"/>
                  </a:lnTo>
                  <a:close/>
                  <a:moveTo>
                    <a:pt x="23" y="645"/>
                  </a:moveTo>
                  <a:lnTo>
                    <a:pt x="0" y="645"/>
                  </a:lnTo>
                  <a:lnTo>
                    <a:pt x="0" y="613"/>
                  </a:lnTo>
                  <a:lnTo>
                    <a:pt x="23" y="613"/>
                  </a:lnTo>
                  <a:lnTo>
                    <a:pt x="23" y="645"/>
                  </a:lnTo>
                  <a:close/>
                  <a:moveTo>
                    <a:pt x="33" y="522"/>
                  </a:moveTo>
                  <a:lnTo>
                    <a:pt x="0" y="522"/>
                  </a:lnTo>
                  <a:lnTo>
                    <a:pt x="0" y="491"/>
                  </a:lnTo>
                  <a:lnTo>
                    <a:pt x="33" y="491"/>
                  </a:lnTo>
                  <a:lnTo>
                    <a:pt x="33" y="522"/>
                  </a:lnTo>
                  <a:close/>
                  <a:moveTo>
                    <a:pt x="196" y="399"/>
                  </a:moveTo>
                  <a:lnTo>
                    <a:pt x="0" y="399"/>
                  </a:lnTo>
                  <a:lnTo>
                    <a:pt x="0" y="368"/>
                  </a:lnTo>
                  <a:lnTo>
                    <a:pt x="196" y="368"/>
                  </a:lnTo>
                  <a:lnTo>
                    <a:pt x="196" y="399"/>
                  </a:lnTo>
                  <a:close/>
                  <a:moveTo>
                    <a:pt x="25" y="277"/>
                  </a:moveTo>
                  <a:lnTo>
                    <a:pt x="0" y="277"/>
                  </a:lnTo>
                  <a:lnTo>
                    <a:pt x="0" y="245"/>
                  </a:lnTo>
                  <a:lnTo>
                    <a:pt x="25" y="245"/>
                  </a:lnTo>
                  <a:lnTo>
                    <a:pt x="25" y="277"/>
                  </a:lnTo>
                  <a:close/>
                  <a:moveTo>
                    <a:pt x="232" y="154"/>
                  </a:moveTo>
                  <a:lnTo>
                    <a:pt x="0" y="154"/>
                  </a:lnTo>
                  <a:lnTo>
                    <a:pt x="0" y="123"/>
                  </a:lnTo>
                  <a:lnTo>
                    <a:pt x="232" y="123"/>
                  </a:lnTo>
                  <a:lnTo>
                    <a:pt x="232" y="154"/>
                  </a:lnTo>
                  <a:close/>
                  <a:moveTo>
                    <a:pt x="88" y="31"/>
                  </a:moveTo>
                  <a:lnTo>
                    <a:pt x="0" y="31"/>
                  </a:lnTo>
                  <a:lnTo>
                    <a:pt x="0" y="0"/>
                  </a:lnTo>
                  <a:lnTo>
                    <a:pt x="88" y="0"/>
                  </a:lnTo>
                  <a:lnTo>
                    <a:pt x="88" y="31"/>
                  </a:ln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Line 9">
              <a:extLst>
                <a:ext uri="{FF2B5EF4-FFF2-40B4-BE49-F238E27FC236}">
                  <a16:creationId xmlns:a16="http://schemas.microsoft.com/office/drawing/2014/main" id="{3DB0C65A-F643-F600-1AE8-6E573F13E0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3063" y="3244851"/>
              <a:ext cx="0" cy="2143125"/>
            </a:xfrm>
            <a:prstGeom prst="line">
              <a:avLst/>
            </a:prstGeom>
            <a:noFill/>
            <a:ln w="9525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22" name="Rectangle 33">
            <a:extLst>
              <a:ext uri="{FF2B5EF4-FFF2-40B4-BE49-F238E27FC236}">
                <a16:creationId xmlns:a16="http://schemas.microsoft.com/office/drawing/2014/main" id="{B90003DD-74C0-F768-6228-36EE4957A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660" y="5261134"/>
            <a:ext cx="63500" cy="63500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Rectangle 35">
            <a:extLst>
              <a:ext uri="{FF2B5EF4-FFF2-40B4-BE49-F238E27FC236}">
                <a16:creationId xmlns:a16="http://schemas.microsoft.com/office/drawing/2014/main" id="{BC3BB135-BB36-6EF0-6EDB-C25EB1199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7348" y="5261134"/>
            <a:ext cx="63500" cy="63500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Box 29">
            <a:extLst>
              <a:ext uri="{FF2B5EF4-FFF2-40B4-BE49-F238E27FC236}">
                <a16:creationId xmlns:a16="http://schemas.microsoft.com/office/drawing/2014/main" id="{A9FC8BDA-D737-14DD-EBA7-46AEC6639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8616" y="5161389"/>
            <a:ext cx="155375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de-DE" altLang="en-US" sz="1000" i="0" dirty="0"/>
              <a:t>expected genes number</a:t>
            </a:r>
          </a:p>
        </p:txBody>
      </p:sp>
      <p:sp>
        <p:nvSpPr>
          <p:cNvPr id="125" name="TextBox 29">
            <a:extLst>
              <a:ext uri="{FF2B5EF4-FFF2-40B4-BE49-F238E27FC236}">
                <a16:creationId xmlns:a16="http://schemas.microsoft.com/office/drawing/2014/main" id="{99FA1CB5-AA4A-2C79-3BA6-767A1F10A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559" y="5161389"/>
            <a:ext cx="155375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de-DE" altLang="en-US" sz="1000" i="0" dirty="0"/>
              <a:t>uploaded genes number</a:t>
            </a:r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887F108B-B549-4CC1-C9D0-92340B1F6D17}"/>
              </a:ext>
            </a:extLst>
          </p:cNvPr>
          <p:cNvSpPr txBox="1"/>
          <p:nvPr/>
        </p:nvSpPr>
        <p:spPr>
          <a:xfrm>
            <a:off x="404664" y="6088285"/>
            <a:ext cx="596665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/>
              <a:t>Fig. S1</a:t>
            </a:r>
            <a:r>
              <a:rPr lang="zh-CN" altLang="en-US" sz="1200" b="1" dirty="0"/>
              <a:t> Functional analysis of genes commonly induced by </a:t>
            </a:r>
            <a:r>
              <a:rPr lang="zh-CN" altLang="en-US" sz="1200" b="1" i="1" dirty="0"/>
              <a:t>ugt76b1 </a:t>
            </a:r>
            <a:r>
              <a:rPr lang="zh-CN" altLang="en-US" sz="1200" b="1" dirty="0"/>
              <a:t>however downregulated by </a:t>
            </a:r>
            <a:r>
              <a:rPr lang="zh-CN" altLang="en-US" sz="1200" b="1" i="1" dirty="0"/>
              <a:t>UGT76B1</a:t>
            </a:r>
            <a:r>
              <a:rPr lang="de-DE" altLang="zh-CN" sz="1200" b="1" i="1" dirty="0"/>
              <a:t>-</a:t>
            </a:r>
            <a:r>
              <a:rPr lang="zh-CN" altLang="en-US" sz="1200" b="1" i="1" dirty="0"/>
              <a:t>OE</a:t>
            </a:r>
            <a:r>
              <a:rPr lang="zh-CN" altLang="en-US" sz="1200" dirty="0"/>
              <a:t>. One hundred and nineteen genes  induced in </a:t>
            </a:r>
            <a:r>
              <a:rPr lang="zh-CN" altLang="en-US" sz="1200" i="1" dirty="0"/>
              <a:t>ugt76b1</a:t>
            </a:r>
            <a:r>
              <a:rPr lang="de-DE" altLang="zh-CN" sz="1200" dirty="0"/>
              <a:t>,</a:t>
            </a:r>
            <a:r>
              <a:rPr lang="zh-CN" altLang="en-US" sz="1200" dirty="0"/>
              <a:t> however suppressed more than two fold </a:t>
            </a:r>
            <a:r>
              <a:rPr lang="de-DE" altLang="zh-CN" sz="1200" dirty="0" err="1"/>
              <a:t>by</a:t>
            </a:r>
            <a:r>
              <a:rPr lang="zh-CN" altLang="en-US" sz="1200" dirty="0"/>
              <a:t> </a:t>
            </a:r>
            <a:r>
              <a:rPr lang="zh-CN" altLang="en-US" sz="1200" i="1" dirty="0"/>
              <a:t>UGT76B1</a:t>
            </a:r>
            <a:r>
              <a:rPr lang="de-DE" altLang="zh-CN" sz="1200" i="1" dirty="0"/>
              <a:t>-</a:t>
            </a:r>
            <a:r>
              <a:rPr lang="zh-CN" altLang="en-US" sz="1200" i="1" dirty="0"/>
              <a:t>OE </a:t>
            </a:r>
            <a:r>
              <a:rPr lang="zh-CN" altLang="en-US" sz="1200" dirty="0"/>
              <a:t>were analyzed by GO functional enrichment. GO Biological Process assignments by Panther </a:t>
            </a:r>
            <a:r>
              <a:rPr lang="en-US" altLang="zh-CN" sz="1200" dirty="0"/>
              <a:t>at </a:t>
            </a:r>
            <a:r>
              <a:rPr lang="zh-CN" altLang="en-US" sz="1200" dirty="0"/>
              <a:t>TAIR </a:t>
            </a:r>
            <a:r>
              <a:rPr lang="de-DE" altLang="zh-CN" sz="1200" dirty="0"/>
              <a:t>(</a:t>
            </a:r>
            <a:r>
              <a:rPr lang="en-US" altLang="zh-CN" sz="1200" kern="1200" dirty="0">
                <a:effectLst/>
                <a:ea typeface="Times New Roman" panose="02020603050405020304" pitchFamily="18" charset="0"/>
                <a:cs typeface="Times New Roman"/>
              </a:rPr>
              <a:t>https://www.arabidopsis.org/tools/go_term_enrichment.jsp</a:t>
            </a:r>
            <a:r>
              <a:rPr lang="de-DE" altLang="zh-CN" sz="1200" dirty="0"/>
              <a:t>)</a:t>
            </a:r>
            <a:r>
              <a:rPr lang="zh-CN" altLang="en-US" sz="1200" dirty="0"/>
              <a:t> was used to calculate the p-value of over-representation is </a:t>
            </a:r>
            <a:r>
              <a:rPr lang="en-US" altLang="zh-CN" sz="1200" dirty="0">
                <a:solidFill>
                  <a:srgbClr val="000000"/>
                </a:solidFill>
                <a:cs typeface="Times New Roman"/>
              </a:rPr>
              <a:t>a binomial test (with Bonferroni correction) </a:t>
            </a:r>
            <a:r>
              <a:rPr lang="zh-CN" altLang="en-US" sz="1200" dirty="0"/>
              <a:t>with </a:t>
            </a:r>
            <a:r>
              <a:rPr lang="en-US" altLang="zh-CN" sz="1200" dirty="0"/>
              <a:t>a </a:t>
            </a:r>
            <a:r>
              <a:rPr lang="zh-CN" altLang="en-US" sz="1200" dirty="0"/>
              <a:t>cutoff </a:t>
            </a:r>
            <a:r>
              <a:rPr lang="en-US" altLang="zh-CN" sz="1200" dirty="0"/>
              <a:t>at </a:t>
            </a:r>
            <a:r>
              <a:rPr lang="zh-CN" altLang="en-US" sz="1200" dirty="0"/>
              <a:t>0.01.</a:t>
            </a:r>
          </a:p>
        </p:txBody>
      </p:sp>
      <p:sp>
        <p:nvSpPr>
          <p:cNvPr id="127" name="TextBox 29">
            <a:extLst>
              <a:ext uri="{FF2B5EF4-FFF2-40B4-BE49-F238E27FC236}">
                <a16:creationId xmlns:a16="http://schemas.microsoft.com/office/drawing/2014/main" id="{40678C69-071F-6266-6785-8468D8CC7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3271" y="1895057"/>
            <a:ext cx="45293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de-DE" altLang="en-US" sz="1400" i="0" dirty="0"/>
              <a:t>GO functional analysis of 119 genes </a:t>
            </a:r>
            <a:r>
              <a:rPr lang="de-DE" altLang="en-US" sz="1400" i="0" dirty="0" err="1"/>
              <a:t>induced</a:t>
            </a:r>
            <a:r>
              <a:rPr lang="de-DE" altLang="en-US" sz="1400" i="0" dirty="0"/>
              <a:t> by </a:t>
            </a:r>
            <a:r>
              <a:rPr lang="de-DE" altLang="en-US" sz="1400" dirty="0"/>
              <a:t>ugt7b1, </a:t>
            </a:r>
            <a:r>
              <a:rPr lang="de-DE" altLang="en-US" sz="1400" dirty="0" err="1"/>
              <a:t>however</a:t>
            </a:r>
            <a:r>
              <a:rPr lang="de-DE" altLang="en-US" sz="1400" i="0" dirty="0"/>
              <a:t> but </a:t>
            </a:r>
            <a:r>
              <a:rPr lang="de-DE" altLang="en-US" sz="1400" i="0" dirty="0" err="1"/>
              <a:t>suppressed</a:t>
            </a:r>
            <a:r>
              <a:rPr lang="de-DE" altLang="en-US" sz="1400" i="0" dirty="0"/>
              <a:t> by </a:t>
            </a:r>
            <a:r>
              <a:rPr lang="de-DE" altLang="en-US" sz="1400" dirty="0"/>
              <a:t>UGT76B1 OE </a:t>
            </a: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E0C8BE63-4236-37FC-1FFE-7CD61DA4D207}"/>
              </a:ext>
            </a:extLst>
          </p:cNvPr>
          <p:cNvSpPr txBox="1"/>
          <p:nvPr/>
        </p:nvSpPr>
        <p:spPr>
          <a:xfrm>
            <a:off x="3920823" y="2741315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p-value=3.68E-20</a:t>
            </a: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AEE34EF8-18DC-1A77-AE46-A826359E66E4}"/>
              </a:ext>
            </a:extLst>
          </p:cNvPr>
          <p:cNvSpPr txBox="1"/>
          <p:nvPr/>
        </p:nvSpPr>
        <p:spPr>
          <a:xfrm>
            <a:off x="4747151" y="2947819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p-value=2.11E-18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4A8E33F-D779-B664-B6EB-6721DEFC5889}"/>
              </a:ext>
            </a:extLst>
          </p:cNvPr>
          <p:cNvSpPr txBox="1"/>
          <p:nvPr/>
        </p:nvSpPr>
        <p:spPr>
          <a:xfrm>
            <a:off x="4762948" y="3184694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p-value=5.15E-17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4298FD2-89D1-66FE-8E65-9B4A58168E2D}"/>
              </a:ext>
            </a:extLst>
          </p:cNvPr>
          <p:cNvSpPr txBox="1"/>
          <p:nvPr/>
        </p:nvSpPr>
        <p:spPr>
          <a:xfrm>
            <a:off x="4764651" y="3338164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p-value=1.36E-16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19D322A-31AB-3C18-2E4A-8BD179F89F4A}"/>
              </a:ext>
            </a:extLst>
          </p:cNvPr>
          <p:cNvSpPr txBox="1"/>
          <p:nvPr/>
        </p:nvSpPr>
        <p:spPr>
          <a:xfrm>
            <a:off x="4778265" y="3578207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p-value=5.06E-15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8E9BB16-118E-DC25-FB90-959EFFF49268}"/>
              </a:ext>
            </a:extLst>
          </p:cNvPr>
          <p:cNvSpPr txBox="1"/>
          <p:nvPr/>
        </p:nvSpPr>
        <p:spPr>
          <a:xfrm>
            <a:off x="4777844" y="3750341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p-value=5.05E-10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17D8042-DE32-281D-46C9-BEDBB83B938C}"/>
              </a:ext>
            </a:extLst>
          </p:cNvPr>
          <p:cNvSpPr txBox="1"/>
          <p:nvPr/>
        </p:nvSpPr>
        <p:spPr>
          <a:xfrm>
            <a:off x="5376092" y="3957321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p-value=9.69E-06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B884511-84D6-A46C-1125-A30AC244D1A4}"/>
              </a:ext>
            </a:extLst>
          </p:cNvPr>
          <p:cNvSpPr txBox="1"/>
          <p:nvPr/>
        </p:nvSpPr>
        <p:spPr>
          <a:xfrm>
            <a:off x="4777844" y="4174332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p-value=2.81E-04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436A894-9416-D4F4-4D0D-22B5DD1CDCF5}"/>
              </a:ext>
            </a:extLst>
          </p:cNvPr>
          <p:cNvSpPr txBox="1"/>
          <p:nvPr/>
        </p:nvSpPr>
        <p:spPr>
          <a:xfrm>
            <a:off x="4777844" y="4345942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p-value=4.94E-04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4444948-55CF-8F10-40FF-7C46687523F9}"/>
              </a:ext>
            </a:extLst>
          </p:cNvPr>
          <p:cNvSpPr txBox="1"/>
          <p:nvPr/>
        </p:nvSpPr>
        <p:spPr>
          <a:xfrm>
            <a:off x="5398621" y="4555733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p-value=1.17E-03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EF3F927-708B-11A7-542C-66E99DE579A0}"/>
              </a:ext>
            </a:extLst>
          </p:cNvPr>
          <p:cNvSpPr txBox="1"/>
          <p:nvPr/>
        </p:nvSpPr>
        <p:spPr>
          <a:xfrm>
            <a:off x="5398621" y="4748876"/>
            <a:ext cx="12225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p-value=2.36E-03</a:t>
            </a:r>
          </a:p>
        </p:txBody>
      </p:sp>
    </p:spTree>
    <p:extLst>
      <p:ext uri="{BB962C8B-B14F-4D97-AF65-F5344CB8AC3E}">
        <p14:creationId xmlns:p14="http://schemas.microsoft.com/office/powerpoint/2010/main" val="2546426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7B09B8B4-5871-4D05-9B87-F70B847B07ED}"/>
              </a:ext>
            </a:extLst>
          </p:cNvPr>
          <p:cNvGrpSpPr/>
          <p:nvPr/>
        </p:nvGrpSpPr>
        <p:grpSpPr>
          <a:xfrm>
            <a:off x="1196752" y="769418"/>
            <a:ext cx="4375332" cy="4471614"/>
            <a:chOff x="1484784" y="848544"/>
            <a:chExt cx="4087300" cy="420927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294AE43-8EE1-4243-9C32-B16671B48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4784" y="848544"/>
              <a:ext cx="4087300" cy="4012533"/>
            </a:xfrm>
            <a:prstGeom prst="rect">
              <a:avLst/>
            </a:prstGeom>
          </p:spPr>
        </p:pic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23BA3B3D-D8AF-49C1-AF98-14C288902F45}"/>
                </a:ext>
              </a:extLst>
            </p:cNvPr>
            <p:cNvSpPr/>
            <p:nvPr/>
          </p:nvSpPr>
          <p:spPr bwMode="auto">
            <a:xfrm>
              <a:off x="1628800" y="4448943"/>
              <a:ext cx="864096" cy="608871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2DBBFE1E-EC68-480E-B56F-25C3F25746BF}"/>
              </a:ext>
            </a:extLst>
          </p:cNvPr>
          <p:cNvSpPr/>
          <p:nvPr/>
        </p:nvSpPr>
        <p:spPr>
          <a:xfrm>
            <a:off x="692696" y="5817096"/>
            <a:ext cx="55116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1200" b="1" kern="100" dirty="0">
                <a:cs typeface="Times New Roman" panose="02020603050405020304" pitchFamily="18" charset="0"/>
              </a:rPr>
              <a:t>Fig. S2 Gene co-expression network for </a:t>
            </a:r>
            <a:r>
              <a:rPr lang="en-US" altLang="zh-CN" sz="1200" b="1" i="1" kern="100" dirty="0">
                <a:cs typeface="Times New Roman" panose="02020603050405020304" pitchFamily="18" charset="0"/>
              </a:rPr>
              <a:t>UGT76B1</a:t>
            </a:r>
            <a:r>
              <a:rPr lang="en-US" altLang="zh-CN" sz="1200" kern="100" dirty="0">
                <a:cs typeface="Times New Roman" panose="02020603050405020304" pitchFamily="18" charset="0"/>
              </a:rPr>
              <a:t>.</a:t>
            </a:r>
            <a:r>
              <a:rPr lang="de-DE" altLang="zh-CN" sz="1200" kern="100" dirty="0">
                <a:cs typeface="Times New Roman" panose="02020603050405020304" pitchFamily="18" charset="0"/>
              </a:rPr>
              <a:t> </a:t>
            </a:r>
            <a:r>
              <a:rPr lang="en-US" altLang="zh-CN" sz="1200" kern="100" dirty="0">
                <a:cs typeface="Times New Roman" panose="02020603050405020304" pitchFamily="18" charset="0"/>
              </a:rPr>
              <a:t>The Co-expression analysis was performed using the ATTED co-expression tool  (</a:t>
            </a:r>
            <a:r>
              <a:rPr lang="en-US" altLang="zh-CN" sz="1200" kern="100" dirty="0">
                <a:cs typeface="Times New Roman" panose="02020603050405020304" pitchFamily="18" charset="0"/>
                <a:hlinkClick r:id="rId3"/>
              </a:rPr>
              <a:t>http://atted.jp/</a:t>
            </a:r>
            <a:r>
              <a:rPr lang="en-US" altLang="zh-CN" sz="1200" kern="100" dirty="0">
                <a:cs typeface="Times New Roman" panose="02020603050405020304" pitchFamily="18" charset="0"/>
              </a:rPr>
              <a:t>). </a:t>
            </a:r>
            <a:r>
              <a:rPr lang="en-US" altLang="zh-CN" sz="1200" dirty="0">
                <a:cs typeface="Times New Roman" panose="02020603050405020304" pitchFamily="18" charset="0"/>
              </a:rPr>
              <a:t>Co-expression pattern is drawn based on data deduced from microarray data (tissue, light, abiotic and biotic stress treatment). Co-expression networks are presented according to their mutual rank correlation. The thickness of lines correlates with the strength of the respective co-expression feature.</a:t>
            </a:r>
            <a:r>
              <a:rPr lang="zh-CN" altLang="en-US" sz="1200" dirty="0"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cs typeface="Times New Roman" panose="02020603050405020304" pitchFamily="18" charset="0"/>
              </a:rPr>
              <a:t>Among the UGT76B1 co-expressed genes, </a:t>
            </a:r>
            <a:r>
              <a:rPr lang="en-US" altLang="zh-CN" sz="1200" i="1" dirty="0">
                <a:cs typeface="Times New Roman" panose="02020603050405020304" pitchFamily="18" charset="0"/>
              </a:rPr>
              <a:t>FMO1</a:t>
            </a:r>
            <a:r>
              <a:rPr lang="en-US" altLang="zh-CN" sz="1200" dirty="0">
                <a:cs typeface="Times New Roman" panose="02020603050405020304" pitchFamily="18" charset="0"/>
              </a:rPr>
              <a:t> is highlighted by red circle.</a:t>
            </a:r>
          </a:p>
        </p:txBody>
      </p:sp>
    </p:spTree>
    <p:extLst>
      <p:ext uri="{BB962C8B-B14F-4D97-AF65-F5344CB8AC3E}">
        <p14:creationId xmlns:p14="http://schemas.microsoft.com/office/powerpoint/2010/main" val="295900919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noFill/>
        <a:ln w="0">
          <a:solidFill>
            <a:srgbClr val="808080"/>
          </a:solidFill>
          <a:round/>
          <a:headEnd/>
          <a:tailEnd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/>
      <a:lstStyle>
        <a:defPPr>
          <a:defRPr>
            <a:latin typeface="Arial" panose="020B0604020202020204" pitchFamily="34" charset="0"/>
            <a:cs typeface="Arial" panose="020B0604020202020204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A0D587D50D74687F5E104E7898777" ma:contentTypeVersion="11" ma:contentTypeDescription="Create a new document." ma:contentTypeScope="" ma:versionID="54c268c468b8ba6e9619ba55e2440af9">
  <xsd:schema xmlns:xsd="http://www.w3.org/2001/XMLSchema" xmlns:xs="http://www.w3.org/2001/XMLSchema" xmlns:p="http://schemas.microsoft.com/office/2006/metadata/properties" xmlns:ns2="fa43ac50-ad1e-4471-8087-2e10998a5d61" xmlns:ns3="198dcdae-4e61-498d-b3d3-efefb7af178d" targetNamespace="http://schemas.microsoft.com/office/2006/metadata/properties" ma:root="true" ma:fieldsID="23cb88eef811bf672dea2648fb820dbe" ns2:_="" ns3:_="">
    <xsd:import namespace="fa43ac50-ad1e-4471-8087-2e10998a5d61"/>
    <xsd:import namespace="198dcdae-4e61-498d-b3d3-efefb7af17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43ac50-ad1e-4471-8087-2e10998a5d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5d33079-0ec2-4629-b015-13445a9c6f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8dcdae-4e61-498d-b3d3-efefb7af178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294965-ad35-4a4e-80f1-0f91216f6166}" ma:internalName="TaxCatchAll" ma:showField="CatchAllData" ma:web="198dcdae-4e61-498d-b3d3-efefb7af17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8dcdae-4e61-498d-b3d3-efefb7af178d" xsi:nil="true"/>
    <lcf76f155ced4ddcb4097134ff3c332f xmlns="fa43ac50-ad1e-4471-8087-2e10998a5d6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F0E72F-808E-4090-B7B9-D13D2CBE41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43ac50-ad1e-4471-8087-2e10998a5d61"/>
    <ds:schemaRef ds:uri="198dcdae-4e61-498d-b3d3-efefb7af17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66415C-6A90-4F24-9EE9-1E921F172D03}">
  <ds:schemaRefs>
    <ds:schemaRef ds:uri="http://purl.org/dc/elements/1.1/"/>
    <ds:schemaRef ds:uri="http://schemas.microsoft.com/office/2006/metadata/properties"/>
    <ds:schemaRef ds:uri="198dcdae-4e61-498d-b3d3-efefb7af178d"/>
    <ds:schemaRef ds:uri="fa43ac50-ad1e-4471-8087-2e10998a5d61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B2F49F5-7024-4BA4-AF2B-BCED2F960F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303</Words>
  <Application>Microsoft Office PowerPoint</Application>
  <PresentationFormat>A4 纸张(210x297 毫米)</PresentationFormat>
  <Paragraphs>37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Larissa-Design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Wei</dc:creator>
  <cp:lastModifiedBy>ZW</cp:lastModifiedBy>
  <cp:revision>720</cp:revision>
  <cp:lastPrinted>2015-08-04T12:46:05Z</cp:lastPrinted>
  <dcterms:created xsi:type="dcterms:W3CDTF">2015-07-28T14:58:18Z</dcterms:created>
  <dcterms:modified xsi:type="dcterms:W3CDTF">2024-02-19T09:13:57Z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0x010100223A0D587D50D74687F5E104E7898777</vt:lpwstr>
  </property>
  <property fmtid="{D5CDD505-2E9C-101B-9397-08002B2CF9AE}" pid="3" name="MediaServiceImageTags">
    <vt:lpwstr/>
  </property>
</Properties>
</file>