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6DC0"/>
    <a:srgbClr val="004277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5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9711559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Do the perioperative intravenous fluids affect kidney graft function and electrolytes in pediatric kidney transplantation?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714" y="1201444"/>
            <a:ext cx="11607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Giving a large volume of IV fluids during surgery can affect graft function in child kidney transplant patients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8363" y="1685896"/>
            <a:ext cx="2419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57543" y="5618255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Aleysae et al. 2019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7" y="5719172"/>
            <a:ext cx="7285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Administration of high NS volume (&gt;70% of total IVFs) did not impact early SGF, acidosis, or electrolytes except for hypokalaemia in pediatric KT patients.</a:t>
            </a:r>
          </a:p>
        </p:txBody>
      </p:sp>
      <p:sp>
        <p:nvSpPr>
          <p:cNvPr id="3" name="Freeform: Shape 46">
            <a:extLst>
              <a:ext uri="{FF2B5EF4-FFF2-40B4-BE49-F238E27FC236}">
                <a16:creationId xmlns:a16="http://schemas.microsoft.com/office/drawing/2014/main" id="{5E41BC19-2C7E-5631-531F-2A19EFEE099D}"/>
              </a:ext>
            </a:extLst>
          </p:cNvPr>
          <p:cNvSpPr/>
          <p:nvPr/>
        </p:nvSpPr>
        <p:spPr>
          <a:xfrm>
            <a:off x="396966" y="3539997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15C14F-67C6-BCD0-4A3C-2B239D94E3F0}"/>
              </a:ext>
            </a:extLst>
          </p:cNvPr>
          <p:cNvSpPr/>
          <p:nvPr/>
        </p:nvSpPr>
        <p:spPr>
          <a:xfrm>
            <a:off x="986622" y="3450723"/>
            <a:ext cx="1967417" cy="614223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High NS Group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E9AF29-ED20-7BD4-F100-84EE304FB183}"/>
              </a:ext>
            </a:extLst>
          </p:cNvPr>
          <p:cNvSpPr/>
          <p:nvPr/>
        </p:nvSpPr>
        <p:spPr>
          <a:xfrm>
            <a:off x="986623" y="4092299"/>
            <a:ext cx="1967417" cy="614223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Low NS Group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10DAC96-B84B-81EA-08DF-4700BAB04F01}"/>
              </a:ext>
            </a:extLst>
          </p:cNvPr>
          <p:cNvSpPr txBox="1"/>
          <p:nvPr/>
        </p:nvSpPr>
        <p:spPr>
          <a:xfrm>
            <a:off x="656076" y="2199641"/>
            <a:ext cx="22400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0065AA"/>
                </a:solidFill>
              </a:rPr>
              <a:t>Review of 78 pediatric patients who had KT</a:t>
            </a:r>
            <a:endParaRPr lang="en-US" dirty="0"/>
          </a:p>
        </p:txBody>
      </p:sp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23514AC9-DF00-A23F-2886-F3D962E0C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719475"/>
              </p:ext>
            </p:extLst>
          </p:nvPr>
        </p:nvGraphicFramePr>
        <p:xfrm>
          <a:off x="6959569" y="1732475"/>
          <a:ext cx="5035109" cy="3206509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797995">
                  <a:extLst>
                    <a:ext uri="{9D8B030D-6E8A-4147-A177-3AD203B41FA5}">
                      <a16:colId xmlns:a16="http://schemas.microsoft.com/office/drawing/2014/main" val="2928726530"/>
                    </a:ext>
                  </a:extLst>
                </a:gridCol>
                <a:gridCol w="837384">
                  <a:extLst>
                    <a:ext uri="{9D8B030D-6E8A-4147-A177-3AD203B41FA5}">
                      <a16:colId xmlns:a16="http://schemas.microsoft.com/office/drawing/2014/main" val="3860659371"/>
                    </a:ext>
                  </a:extLst>
                </a:gridCol>
                <a:gridCol w="908006">
                  <a:extLst>
                    <a:ext uri="{9D8B030D-6E8A-4147-A177-3AD203B41FA5}">
                      <a16:colId xmlns:a16="http://schemas.microsoft.com/office/drawing/2014/main" val="2547207583"/>
                    </a:ext>
                  </a:extLst>
                </a:gridCol>
                <a:gridCol w="908006">
                  <a:extLst>
                    <a:ext uri="{9D8B030D-6E8A-4147-A177-3AD203B41FA5}">
                      <a16:colId xmlns:a16="http://schemas.microsoft.com/office/drawing/2014/main" val="2315728908"/>
                    </a:ext>
                  </a:extLst>
                </a:gridCol>
                <a:gridCol w="583718">
                  <a:extLst>
                    <a:ext uri="{9D8B030D-6E8A-4147-A177-3AD203B41FA5}">
                      <a16:colId xmlns:a16="http://schemas.microsoft.com/office/drawing/2014/main" val="1787392326"/>
                    </a:ext>
                  </a:extLst>
                </a:gridCol>
              </a:tblGrid>
              <a:tr h="215619"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rgbClr val="004277"/>
                          </a:solidFill>
                          <a:effectLst/>
                        </a:rPr>
                        <a:t>Table showed the primary and secondary outcomes </a:t>
                      </a:r>
                      <a:endParaRPr lang="en-US" sz="1200" kern="100" dirty="0">
                        <a:solidFill>
                          <a:srgbClr val="004277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803303"/>
                  </a:ext>
                </a:extLst>
              </a:tr>
              <a:tr h="3951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kern="0" dirty="0">
                          <a:effectLst/>
                        </a:rPr>
                        <a:t>Feature</a:t>
                      </a:r>
                      <a:endParaRPr lang="en-US" sz="1100" b="1" i="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kern="0">
                          <a:effectLst/>
                        </a:rPr>
                        <a:t>All subjects (n=78)</a:t>
                      </a:r>
                      <a:endParaRPr lang="en-US" sz="1100" b="1" i="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kern="0">
                          <a:effectLst/>
                        </a:rPr>
                        <a:t>High NS</a:t>
                      </a:r>
                      <a:endParaRPr lang="en-US" sz="1100" b="1" i="0" kern="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kern="0">
                          <a:effectLst/>
                        </a:rPr>
                        <a:t>group(n=36)</a:t>
                      </a:r>
                      <a:endParaRPr lang="en-US" sz="1100" b="1" i="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kern="0">
                          <a:effectLst/>
                        </a:rPr>
                        <a:t>Low NS </a:t>
                      </a:r>
                      <a:endParaRPr lang="en-US" sz="1100" b="1" i="0" kern="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kern="0">
                          <a:effectLst/>
                        </a:rPr>
                        <a:t>group (n=42)</a:t>
                      </a:r>
                      <a:endParaRPr lang="en-US" sz="1100" b="1" i="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kern="0" dirty="0">
                          <a:effectLst/>
                        </a:rPr>
                        <a:t>P-value</a:t>
                      </a:r>
                      <a:endParaRPr lang="en-US" sz="1100" b="1" i="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8443466"/>
                  </a:ext>
                </a:extLst>
              </a:tr>
              <a:tr h="2101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CRR2 (%), Median (IQR)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46 (23 - 56)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43 (15-55)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48 (26-56)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0.277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86805758"/>
                  </a:ext>
                </a:extLst>
              </a:tr>
              <a:tr h="2151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CRR1 (%), Median (IQR)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81 (68 - 88)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78 (61-85)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84 (69-90)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0.162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22586396"/>
                  </a:ext>
                </a:extLst>
              </a:tr>
              <a:tr h="3308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SGF at PTD2 (CRR2 &lt;0.30), n (%)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23 (29.5)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11 (30.6)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12 (28.6)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0.848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6240431"/>
                  </a:ext>
                </a:extLst>
              </a:tr>
              <a:tr h="3308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SGF at PTD1 (CRR1 &lt;0.30), n (%)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7 (9.0)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3 (8.3)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4 (9.5)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1.000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0346241"/>
                  </a:ext>
                </a:extLst>
              </a:tr>
              <a:tr h="2151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Electrolytes imbalances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21069538"/>
                  </a:ext>
                </a:extLst>
              </a:tr>
              <a:tr h="2151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baseline="30000" dirty="0">
                          <a:effectLst/>
                        </a:rPr>
                        <a:t>      </a:t>
                      </a:r>
                      <a:r>
                        <a:rPr lang="en-US" sz="900" kern="0" dirty="0">
                          <a:effectLst/>
                        </a:rPr>
                        <a:t>Hyponatremia, n (%)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19 (24.4)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8 (22.2)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11 (26.2)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0.348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6273427"/>
                  </a:ext>
                </a:extLst>
              </a:tr>
              <a:tr h="2151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baseline="30000">
                          <a:effectLst/>
                        </a:rPr>
                        <a:t>      </a:t>
                      </a:r>
                      <a:r>
                        <a:rPr lang="en-US" sz="900" kern="0">
                          <a:effectLst/>
                        </a:rPr>
                        <a:t>Hypernatremia, n (%)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4(5.1)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 (2.8)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3 (7.1)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0.619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7927803"/>
                  </a:ext>
                </a:extLst>
              </a:tr>
              <a:tr h="2151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baseline="30000">
                          <a:effectLst/>
                        </a:rPr>
                        <a:t>      </a:t>
                      </a:r>
                      <a:r>
                        <a:rPr lang="en-US" sz="900" kern="0">
                          <a:effectLst/>
                        </a:rPr>
                        <a:t>Hypokalemia, n (%)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21 (26.9)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12 (33.3)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9 (21.4)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0.029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2513342"/>
                  </a:ext>
                </a:extLst>
              </a:tr>
              <a:tr h="2151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baseline="30000">
                          <a:effectLst/>
                        </a:rPr>
                        <a:t>      </a:t>
                      </a:r>
                      <a:r>
                        <a:rPr lang="en-US" sz="900" kern="0">
                          <a:effectLst/>
                        </a:rPr>
                        <a:t>Hyperkalemia, n (%)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 (2.6)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 (5.6)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 (0.0)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0.122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31563110"/>
                  </a:ext>
                </a:extLst>
              </a:tr>
              <a:tr h="2151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baseline="30000" dirty="0">
                          <a:effectLst/>
                        </a:rPr>
                        <a:t>     </a:t>
                      </a:r>
                      <a:r>
                        <a:rPr lang="en-US" sz="900" kern="0" dirty="0">
                          <a:effectLst/>
                        </a:rPr>
                        <a:t>Hyperchloremia, n (%)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33 (42.3)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17 (47.2)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16 (38.1)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0.416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3428593"/>
                  </a:ext>
                </a:extLst>
              </a:tr>
              <a:tr h="2151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Metabolic acidosis, n (%)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54 (69)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28 (78)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26 (62)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0.243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39210602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136337B4-150C-18D3-006B-39AE9C4C8393}"/>
              </a:ext>
            </a:extLst>
          </p:cNvPr>
          <p:cNvSpPr txBox="1"/>
          <p:nvPr/>
        </p:nvSpPr>
        <p:spPr>
          <a:xfrm>
            <a:off x="7050861" y="4935774"/>
            <a:ext cx="45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b="1" i="1" dirty="0">
                <a:solidFill>
                  <a:schemeClr val="accent6">
                    <a:lumMod val="50000"/>
                  </a:schemeClr>
                </a:solidFill>
              </a:rPr>
              <a:t>Outcome is to compare the proportion of patients with SGF on PTD 2 and electrolytes balances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417999-CD7A-09D2-4A71-4FC425775586}"/>
              </a:ext>
            </a:extLst>
          </p:cNvPr>
          <p:cNvSpPr txBox="1"/>
          <p:nvPr/>
        </p:nvSpPr>
        <p:spPr>
          <a:xfrm>
            <a:off x="3106784" y="2609898"/>
            <a:ext cx="37913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296DC0"/>
                </a:solidFill>
              </a:rPr>
              <a:t>Hyponatremia   24.4%</a:t>
            </a:r>
          </a:p>
          <a:p>
            <a:r>
              <a:rPr lang="en-GB" sz="2000" dirty="0">
                <a:solidFill>
                  <a:srgbClr val="296DC0"/>
                </a:solidFill>
              </a:rPr>
              <a:t>Hypernatremia   5.1%</a:t>
            </a:r>
          </a:p>
          <a:p>
            <a:r>
              <a:rPr lang="en-GB" sz="2000" dirty="0">
                <a:solidFill>
                  <a:srgbClr val="296DC0"/>
                </a:solidFill>
              </a:rPr>
              <a:t>Hypokalaemia     26.9%</a:t>
            </a:r>
          </a:p>
          <a:p>
            <a:r>
              <a:rPr lang="en-GB" sz="2000" dirty="0">
                <a:solidFill>
                  <a:srgbClr val="296DC0"/>
                </a:solidFill>
              </a:rPr>
              <a:t>Hyperkalaemia    2.6%</a:t>
            </a:r>
          </a:p>
          <a:p>
            <a:r>
              <a:rPr lang="en-GB" sz="2000" dirty="0">
                <a:solidFill>
                  <a:srgbClr val="296DC0"/>
                </a:solidFill>
              </a:rPr>
              <a:t>Hyperchloremia  42.3%</a:t>
            </a:r>
          </a:p>
          <a:p>
            <a:r>
              <a:rPr lang="en-GB" sz="2000" dirty="0">
                <a:solidFill>
                  <a:srgbClr val="296DC0"/>
                </a:solidFill>
              </a:rPr>
              <a:t>No significant difference.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7A1132-59D8-10C3-634F-8C5488CF1F43}"/>
              </a:ext>
            </a:extLst>
          </p:cNvPr>
          <p:cNvSpPr txBox="1"/>
          <p:nvPr/>
        </p:nvSpPr>
        <p:spPr>
          <a:xfrm>
            <a:off x="3106785" y="1921356"/>
            <a:ext cx="3791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65AA00"/>
                </a:solidFill>
              </a:rPr>
              <a:t>SGF on PTD2 in 29.5%. No difference between both groups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D09488-CD25-A063-F062-857656162D7D}"/>
              </a:ext>
            </a:extLst>
          </p:cNvPr>
          <p:cNvSpPr txBox="1"/>
          <p:nvPr/>
        </p:nvSpPr>
        <p:spPr>
          <a:xfrm>
            <a:off x="3106784" y="4673367"/>
            <a:ext cx="3791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AA0065"/>
                </a:solidFill>
              </a:rPr>
              <a:t>No significant difference </a:t>
            </a:r>
          </a:p>
          <a:p>
            <a:r>
              <a:rPr lang="en-GB" sz="2000" dirty="0">
                <a:solidFill>
                  <a:srgbClr val="AA0065"/>
                </a:solidFill>
              </a:rPr>
              <a:t>regarding the MA (78% vs 62%)</a:t>
            </a:r>
          </a:p>
        </p:txBody>
      </p:sp>
    </p:spTree>
    <p:extLst>
      <p:ext uri="{BB962C8B-B14F-4D97-AF65-F5344CB8AC3E}">
        <p14:creationId xmlns:p14="http://schemas.microsoft.com/office/powerpoint/2010/main" val="3921991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2934</TotalTime>
  <Words>380</Words>
  <Application>Microsoft Office PowerPoint</Application>
  <PresentationFormat>Widescreen</PresentationFormat>
  <Paragraphs>81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Nabil Aleysae</cp:lastModifiedBy>
  <cp:revision>61</cp:revision>
  <dcterms:created xsi:type="dcterms:W3CDTF">2019-06-13T12:30:18Z</dcterms:created>
  <dcterms:modified xsi:type="dcterms:W3CDTF">2024-02-22T19:41:46Z</dcterms:modified>
</cp:coreProperties>
</file>