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92" r:id="rId2"/>
    <p:sldId id="284" r:id="rId3"/>
    <p:sldId id="260" r:id="rId4"/>
  </p:sldIdLst>
  <p:sldSz cx="6858000" cy="9906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056" userDrawn="1">
          <p15:clr>
            <a:srgbClr val="A4A3A4"/>
          </p15:clr>
        </p15:guide>
        <p15:guide id="2" pos="18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SdZX3mKunu+7VLCRvjyv4oTOFG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592C65-0FFA-E320-2E27-ACA7792058B7}" name="Rita Adubeiro Lourenco" initials="" userId="S::rad.lourenco@FCT.UNL.PT::172cfa0c-bd64-44c3-9a37-0c17c40783e1" providerId="AD"/>
  <p188:author id="{4C929E9C-F420-B6F3-90E2-7CDB7B1567CE}" name="Zelia Maria Cordeiro da Silva" initials="ZS" userId="S::zm.silva@fct.unl.pt::aebdcf6b-177f-45a0-a3f9-eeefaaf442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78A000-7B35-5FC2-5B2C-6EBCA8B9B637}" v="11" dt="2024-02-22T15:23:30.276"/>
    <p1510:client id="{E57FFED3-9C7A-4C78-A31E-2BA24FE59398}" v="4" dt="2024-02-22T16:25:10.228"/>
  </p1510:revLst>
</p1510:revInfo>
</file>

<file path=ppt/tableStyles.xml><?xml version="1.0" encoding="utf-8"?>
<a:tblStyleLst xmlns:a="http://schemas.openxmlformats.org/drawingml/2006/main" def="{26C38B20-5B04-4638-903F-0BECADDF9651}">
  <a:tblStyle styleId="{26C38B20-5B04-4638-903F-0BECADDF965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61"/>
    <p:restoredTop sz="94718"/>
  </p:normalViewPr>
  <p:slideViewPr>
    <p:cSldViewPr snapToGrid="0">
      <p:cViewPr varScale="1">
        <p:scale>
          <a:sx n="37" d="100"/>
          <a:sy n="37" d="100"/>
        </p:scale>
        <p:origin x="2288" y="36"/>
      </p:cViewPr>
      <p:guideLst>
        <p:guide orient="horz" pos="4056"/>
        <p:guide pos="18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23" Type="http://customschemas.google.com/relationships/presentationmetadata" Target="metadata"/><Relationship Id="rId28" Type="http://schemas.microsoft.com/office/2015/10/relationships/revisionInfo" Target="revisionInfo.xml"/><Relationship Id="rId4" Type="http://schemas.openxmlformats.org/officeDocument/2006/relationships/slide" Target="slides/slide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2160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6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33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/>
            </a:lvl1pPr>
            <a:lvl2pPr lvl="1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/>
            </a:lvl2pPr>
            <a:lvl3pPr lvl="2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/>
            </a:lvl3pPr>
            <a:lvl4pPr lvl="3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4pPr>
            <a:lvl5pPr lvl="4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5pPr>
            <a:lvl6pPr lvl="5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6pPr>
            <a:lvl7pPr lvl="6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7pPr>
            <a:lvl8pPr lvl="7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8pPr>
            <a:lvl9pPr lvl="8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to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92879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44" lvl="1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16" lvl="2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689" lvl="3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61" lvl="4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33" lvl="5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05" lvl="6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377" lvl="7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49" lvl="8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33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28586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350">
                <a:solidFill>
                  <a:srgbClr val="888888"/>
                </a:solidFill>
              </a:defRPr>
            </a:lvl1pPr>
            <a:lvl2pPr marL="514344" lvl="1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125">
                <a:solidFill>
                  <a:srgbClr val="888888"/>
                </a:solidFill>
              </a:defRPr>
            </a:lvl2pPr>
            <a:lvl3pPr marL="771516" lvl="2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013">
                <a:solidFill>
                  <a:srgbClr val="888888"/>
                </a:solidFill>
              </a:defRPr>
            </a:lvl3pPr>
            <a:lvl4pPr marL="1028689" lvl="3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4pPr>
            <a:lvl5pPr marL="1285861" lvl="4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5pPr>
            <a:lvl6pPr marL="1543033" lvl="5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6pPr>
            <a:lvl7pPr marL="1800205" lvl="6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7pPr>
            <a:lvl8pPr marL="2057377" lvl="7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8pPr>
            <a:lvl9pPr marL="2314549" lvl="8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92879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44" lvl="1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16" lvl="2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689" lvl="3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61" lvl="4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33" lvl="5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05" lvl="6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377" lvl="7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49" lvl="8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92879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44" lvl="1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16" lvl="2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689" lvl="3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61" lvl="4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33" lvl="5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05" lvl="6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377" lvl="7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49" lvl="8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2" lvl="0" indent="-128586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44" lvl="1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16" lvl="2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689" lvl="3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61" lvl="4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33" lvl="5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05" lvl="6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377" lvl="7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49" lvl="8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92879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44" lvl="1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16" lvl="2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689" lvl="3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61" lvl="4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33" lvl="5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05" lvl="6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377" lvl="7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49" lvl="8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2" lvl="0" indent="-128586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44" lvl="1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16" lvl="2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689" lvl="3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61" lvl="4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33" lvl="5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05" lvl="6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377" lvl="7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49" lvl="8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92879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44" lvl="1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16" lvl="2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689" lvl="3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61" lvl="4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33" lvl="5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05" lvl="6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377" lvl="7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49" lvl="8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242885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44" lvl="1" indent="-22859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16" lvl="2" indent="-21431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689" lvl="3" indent="-20002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61" lvl="4" indent="-20002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33" lvl="5" indent="-20002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05" lvl="6" indent="-20002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377" lvl="7" indent="-20002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49" lvl="8" indent="-20002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28586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44" lvl="1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16" lvl="2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689" lvl="3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61" lvl="4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33" lvl="5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05" lvl="6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377" lvl="7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49" lvl="8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28586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44" lvl="1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16" lvl="2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689" lvl="3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61" lvl="4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33" lvl="5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05" lvl="6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377" lvl="7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49" lvl="8" indent="-12858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4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92879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44" lvl="1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16" lvl="2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689" lvl="3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61" lvl="4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33" lvl="5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05" lvl="6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377" lvl="7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49" lvl="8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1449696" y="3985465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1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2" lvl="0" indent="-192879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44" lvl="1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16" lvl="2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689" lvl="3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61" lvl="4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33" lvl="5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05" lvl="6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377" lvl="7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49" lvl="8" indent="-19287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diagrama, captura de ecrã, design&#10;&#10;Descrição gerada automaticamente">
            <a:extLst>
              <a:ext uri="{FF2B5EF4-FFF2-40B4-BE49-F238E27FC236}">
                <a16:creationId xmlns:a16="http://schemas.microsoft.com/office/drawing/2014/main" id="{496B13EE-4100-26F1-BD84-8EF8F1FBA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448" y="2257161"/>
            <a:ext cx="2965301" cy="325872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C8BF41D-598A-92CE-0313-55FAA9032F24}"/>
              </a:ext>
            </a:extLst>
          </p:cNvPr>
          <p:cNvSpPr txBox="1"/>
          <p:nvPr/>
        </p:nvSpPr>
        <p:spPr>
          <a:xfrm>
            <a:off x="1449355" y="5445821"/>
            <a:ext cx="381000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1200" b="1" dirty="0">
                <a:latin typeface="Times New Roman"/>
                <a:cs typeface="Times New Roman"/>
              </a:rPr>
              <a:t>Figure S1- </a:t>
            </a:r>
            <a:r>
              <a:rPr lang="en-GB" sz="1200" dirty="0">
                <a:solidFill>
                  <a:srgbClr val="222222"/>
                </a:solidFill>
                <a:latin typeface="Times New Roman"/>
                <a:cs typeface="Times New Roman"/>
              </a:rPr>
              <a:t>PNA staining </a:t>
            </a:r>
            <a:r>
              <a:rPr lang="en-GB" sz="1200" dirty="0">
                <a:latin typeface="Times New Roman"/>
                <a:cs typeface="Times New Roman"/>
              </a:rPr>
              <a:t>levels were assessed by flow cytometry after </a:t>
            </a:r>
            <a:r>
              <a:rPr lang="en-GB" sz="1200" dirty="0" err="1">
                <a:latin typeface="Times New Roman"/>
                <a:cs typeface="Times New Roman"/>
              </a:rPr>
              <a:t>MoDCs</a:t>
            </a:r>
            <a:r>
              <a:rPr lang="en-GB" sz="1200" dirty="0">
                <a:latin typeface="Times New Roman"/>
                <a:cs typeface="Times New Roman"/>
              </a:rPr>
              <a:t> were treated with different sialidases. Enzymatic removal of sialic acid from the cell surface was performed using sialidases from different origins.. Cells (5 × 10</a:t>
            </a:r>
            <a:r>
              <a:rPr lang="en-GB" sz="800" baseline="30000" dirty="0">
                <a:latin typeface="Times New Roman"/>
                <a:cs typeface="Times New Roman"/>
              </a:rPr>
              <a:t>6</a:t>
            </a:r>
            <a:r>
              <a:rPr lang="en-GB" sz="1200" dirty="0">
                <a:latin typeface="Times New Roman"/>
                <a:cs typeface="Times New Roman"/>
              </a:rPr>
              <a:t> / mL) were resuspended in RPMI medium containing 100 </a:t>
            </a:r>
            <a:r>
              <a:rPr lang="en-GB" sz="1200" dirty="0" err="1">
                <a:latin typeface="Times New Roman"/>
                <a:cs typeface="Times New Roman"/>
              </a:rPr>
              <a:t>mU</a:t>
            </a:r>
            <a:r>
              <a:rPr lang="en-GB" sz="1200" dirty="0">
                <a:latin typeface="Times New Roman"/>
                <a:cs typeface="Times New Roman"/>
              </a:rPr>
              <a:t> of sialidase for each 10</a:t>
            </a:r>
            <a:r>
              <a:rPr lang="en-GB" sz="800" baseline="30000" dirty="0">
                <a:latin typeface="Times New Roman"/>
                <a:cs typeface="Times New Roman"/>
              </a:rPr>
              <a:t>6</a:t>
            </a:r>
            <a:r>
              <a:rPr lang="en-GB" sz="1200" dirty="0">
                <a:latin typeface="Times New Roman"/>
                <a:cs typeface="Times New Roman"/>
              </a:rPr>
              <a:t> cells and incubated for 1h at 37ºC. After incubation, 1 mL of RPMI medium containing 10% FBS was added to stop the enzymatic reaction, and the cells were centrifuged, discarding the supernatant. Cells were stained with the FITC-conjugated PNA for 30 min at 4 ºC in the dark. After staining, cells were washed and then fixed within 2 % paraformaldehyde. The data was acquired in Attune flow cytometer (</a:t>
            </a:r>
            <a:r>
              <a:rPr lang="en-GB" sz="1200" dirty="0" err="1">
                <a:latin typeface="Times New Roman"/>
                <a:cs typeface="Times New Roman"/>
              </a:rPr>
              <a:t>ThermoFisher</a:t>
            </a:r>
            <a:r>
              <a:rPr lang="en-GB" sz="1200" dirty="0">
                <a:latin typeface="Times New Roman"/>
                <a:cs typeface="Times New Roman"/>
              </a:rPr>
              <a:t> Scientific, USA) followed by analysis using </a:t>
            </a:r>
            <a:r>
              <a:rPr lang="en-GB" sz="1200" dirty="0" err="1">
                <a:latin typeface="Times New Roman"/>
                <a:cs typeface="Times New Roman"/>
              </a:rPr>
              <a:t>FlowJo</a:t>
            </a:r>
            <a:r>
              <a:rPr lang="en-GB" sz="800" baseline="30000" dirty="0" err="1">
                <a:latin typeface="Times New Roman"/>
                <a:cs typeface="Times New Roman"/>
              </a:rPr>
              <a:t>TM</a:t>
            </a:r>
            <a:r>
              <a:rPr lang="en-GB" sz="1200" dirty="0">
                <a:latin typeface="Times New Roman"/>
                <a:cs typeface="Times New Roman"/>
              </a:rPr>
              <a:t> V10.8 software (BD Life Sciences). Bars represent MFI ratios (</a:t>
            </a:r>
            <a:r>
              <a:rPr lang="en-GB" sz="1200" dirty="0" err="1">
                <a:latin typeface="Times New Roman"/>
                <a:cs typeface="Times New Roman"/>
              </a:rPr>
              <a:t>mean±SEM</a:t>
            </a:r>
            <a:r>
              <a:rPr lang="en-GB" sz="1200" dirty="0">
                <a:latin typeface="Times New Roman"/>
                <a:cs typeface="Times New Roman"/>
              </a:rPr>
              <a:t>). , MFI of sialidase-treated cells divided by   MFI of untreated cells.  from at least three different donors. </a:t>
            </a:r>
            <a:r>
              <a:rPr lang="en-GB" sz="1200" dirty="0">
                <a:solidFill>
                  <a:srgbClr val="222222"/>
                </a:solidFill>
                <a:latin typeface="Times New Roman"/>
                <a:cs typeface="Times New Roman"/>
              </a:rPr>
              <a:t> Statistically significant differences are indicated by asterisks (* </a:t>
            </a:r>
            <a:r>
              <a:rPr lang="en-GB" sz="1200" i="1" dirty="0">
                <a:solidFill>
                  <a:srgbClr val="222222"/>
                </a:solidFill>
                <a:latin typeface="Times New Roman"/>
                <a:cs typeface="Times New Roman"/>
              </a:rPr>
              <a:t>p</a:t>
            </a:r>
            <a:r>
              <a:rPr lang="en-GB" sz="1200" dirty="0">
                <a:solidFill>
                  <a:srgbClr val="222222"/>
                </a:solidFill>
                <a:latin typeface="Times New Roman"/>
                <a:cs typeface="Times New Roman"/>
              </a:rPr>
              <a:t> &lt; 0.05).</a:t>
            </a:r>
            <a:r>
              <a:rPr lang="en-GB" sz="1200" dirty="0">
                <a:latin typeface="Times New Roman"/>
                <a:cs typeface="Times New Roman"/>
              </a:rPr>
              <a:t> </a:t>
            </a:r>
            <a:endParaRPr lang="en-GB" sz="1200" dirty="0">
              <a:solidFill>
                <a:srgbClr val="22222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0799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29;p2">
            <a:extLst>
              <a:ext uri="{FF2B5EF4-FFF2-40B4-BE49-F238E27FC236}">
                <a16:creationId xmlns:a16="http://schemas.microsoft.com/office/drawing/2014/main" id="{11A41210-C6D2-1F7E-6568-DBF5BBF3095D}"/>
              </a:ext>
            </a:extLst>
          </p:cNvPr>
          <p:cNvSpPr txBox="1"/>
          <p:nvPr/>
        </p:nvSpPr>
        <p:spPr>
          <a:xfrm>
            <a:off x="2549819" y="2864316"/>
            <a:ext cx="528740" cy="205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t" anchorCtr="0">
            <a:spAutoFit/>
          </a:bodyPr>
          <a:lstStyle/>
          <a:p>
            <a:pPr algn="ctr">
              <a:buSzPts val="1200"/>
            </a:pPr>
            <a:r>
              <a:rPr lang="pt-PT" sz="1000" b="1"/>
              <a:t>MHC-I</a:t>
            </a:r>
            <a:endParaRPr sz="10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47B5A4-CBA6-C8D7-C068-8F3E649BFCCD}"/>
              </a:ext>
            </a:extLst>
          </p:cNvPr>
          <p:cNvGrpSpPr/>
          <p:nvPr/>
        </p:nvGrpSpPr>
        <p:grpSpPr>
          <a:xfrm>
            <a:off x="1784989" y="5193512"/>
            <a:ext cx="2063819" cy="155790"/>
            <a:chOff x="1784989" y="5193512"/>
            <a:chExt cx="2063819" cy="155790"/>
          </a:xfrm>
        </p:grpSpPr>
        <p:grpSp>
          <p:nvGrpSpPr>
            <p:cNvPr id="4" name="Agrupar 17">
              <a:extLst>
                <a:ext uri="{FF2B5EF4-FFF2-40B4-BE49-F238E27FC236}">
                  <a16:creationId xmlns:a16="http://schemas.microsoft.com/office/drawing/2014/main" id="{477A798C-A0A9-1A93-2089-3CE391D37357}"/>
                </a:ext>
              </a:extLst>
            </p:cNvPr>
            <p:cNvGrpSpPr/>
            <p:nvPr/>
          </p:nvGrpSpPr>
          <p:grpSpPr>
            <a:xfrm>
              <a:off x="1784989" y="5193512"/>
              <a:ext cx="2063819" cy="155790"/>
              <a:chOff x="360757" y="4155515"/>
              <a:chExt cx="2063819" cy="155790"/>
            </a:xfrm>
          </p:grpSpPr>
          <p:grpSp>
            <p:nvGrpSpPr>
              <p:cNvPr id="5" name="Google Shape;220;p2">
                <a:extLst>
                  <a:ext uri="{FF2B5EF4-FFF2-40B4-BE49-F238E27FC236}">
                    <a16:creationId xmlns:a16="http://schemas.microsoft.com/office/drawing/2014/main" id="{F26A6DB9-0417-E664-9A7A-0C0A04EA5A3E}"/>
                  </a:ext>
                </a:extLst>
              </p:cNvPr>
              <p:cNvGrpSpPr/>
              <p:nvPr/>
            </p:nvGrpSpPr>
            <p:grpSpPr>
              <a:xfrm>
                <a:off x="360757" y="4155515"/>
                <a:ext cx="528925" cy="155789"/>
                <a:chOff x="16910730" y="-218603"/>
                <a:chExt cx="1021781" cy="324275"/>
              </a:xfrm>
            </p:grpSpPr>
            <p:sp>
              <p:nvSpPr>
                <p:cNvPr id="12" name="Google Shape;221;p2">
                  <a:extLst>
                    <a:ext uri="{FF2B5EF4-FFF2-40B4-BE49-F238E27FC236}">
                      <a16:creationId xmlns:a16="http://schemas.microsoft.com/office/drawing/2014/main" id="{3FFDFD48-C322-60BA-BF97-E867AF40F9D1}"/>
                    </a:ext>
                  </a:extLst>
                </p:cNvPr>
                <p:cNvSpPr/>
                <p:nvPr/>
              </p:nvSpPr>
              <p:spPr>
                <a:xfrm>
                  <a:off x="16910730" y="-159382"/>
                  <a:ext cx="209099" cy="22480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solidFill>
                    <a:srgbClr val="000000"/>
                  </a:solidFill>
                </a:ln>
              </p:spPr>
              <p:txBody>
                <a:bodyPr spcFirstLastPara="1" wrap="square" lIns="51427" tIns="25706" rIns="51427" bIns="25706" anchor="ctr" anchorCtr="0">
                  <a:noAutofit/>
                </a:bodyPr>
                <a:lstStyle/>
                <a:p>
                  <a:pPr algn="ctr">
                    <a:buSzPts val="1400"/>
                  </a:pPr>
                  <a:endParaRPr sz="788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3" name="Google Shape;222;p2">
                  <a:extLst>
                    <a:ext uri="{FF2B5EF4-FFF2-40B4-BE49-F238E27FC236}">
                      <a16:creationId xmlns:a16="http://schemas.microsoft.com/office/drawing/2014/main" id="{C0A7B855-E879-10B7-1B38-68C9236E8C2C}"/>
                    </a:ext>
                  </a:extLst>
                </p:cNvPr>
                <p:cNvSpPr txBox="1"/>
                <p:nvPr/>
              </p:nvSpPr>
              <p:spPr>
                <a:xfrm>
                  <a:off x="17164092" y="-218603"/>
                  <a:ext cx="768419" cy="3242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1427" tIns="25706" rIns="51427" bIns="25706" anchor="t" anchorCtr="0">
                  <a:spAutoFit/>
                </a:bodyPr>
                <a:lstStyle/>
                <a:p>
                  <a:pPr>
                    <a:buSzPts val="1200"/>
                  </a:pPr>
                  <a:r>
                    <a:rPr lang="pt-PT" sz="675" err="1"/>
                    <a:t>Isotype</a:t>
                  </a:r>
                  <a:r>
                    <a:rPr lang="pt-PT" sz="675"/>
                    <a:t> </a:t>
                  </a:r>
                  <a:endParaRPr sz="675"/>
                </a:p>
              </p:txBody>
            </p:sp>
          </p:grpSp>
          <p:grpSp>
            <p:nvGrpSpPr>
              <p:cNvPr id="6" name="Google Shape;223;p2">
                <a:extLst>
                  <a:ext uri="{FF2B5EF4-FFF2-40B4-BE49-F238E27FC236}">
                    <a16:creationId xmlns:a16="http://schemas.microsoft.com/office/drawing/2014/main" id="{B9D06180-E55A-A186-D468-7633D8FC0930}"/>
                  </a:ext>
                </a:extLst>
              </p:cNvPr>
              <p:cNvGrpSpPr/>
              <p:nvPr/>
            </p:nvGrpSpPr>
            <p:grpSpPr>
              <a:xfrm>
                <a:off x="889308" y="4155516"/>
                <a:ext cx="528685" cy="155789"/>
                <a:chOff x="4631212" y="841621"/>
                <a:chExt cx="889440" cy="266831"/>
              </a:xfrm>
            </p:grpSpPr>
            <p:sp>
              <p:nvSpPr>
                <p:cNvPr id="10" name="Google Shape;224;p2">
                  <a:extLst>
                    <a:ext uri="{FF2B5EF4-FFF2-40B4-BE49-F238E27FC236}">
                      <a16:creationId xmlns:a16="http://schemas.microsoft.com/office/drawing/2014/main" id="{195AF850-80A6-805D-1D1A-FAB4850DB5ED}"/>
                    </a:ext>
                  </a:extLst>
                </p:cNvPr>
                <p:cNvSpPr/>
                <p:nvPr/>
              </p:nvSpPr>
              <p:spPr>
                <a:xfrm>
                  <a:off x="4631212" y="885837"/>
                  <a:ext cx="181695" cy="185195"/>
                </a:xfrm>
                <a:prstGeom prst="rect">
                  <a:avLst/>
                </a:prstGeom>
                <a:solidFill>
                  <a:srgbClr val="BFBFBF"/>
                </a:solidFill>
                <a:ln>
                  <a:solidFill>
                    <a:srgbClr val="BFBFBF"/>
                  </a:solidFill>
                </a:ln>
              </p:spPr>
              <p:txBody>
                <a:bodyPr spcFirstLastPara="1" wrap="square" lIns="51427" tIns="25706" rIns="51427" bIns="25706" anchor="ctr" anchorCtr="0">
                  <a:noAutofit/>
                </a:bodyPr>
                <a:lstStyle/>
                <a:p>
                  <a:pPr algn="ctr">
                    <a:buSzPts val="1400"/>
                  </a:pPr>
                  <a:endParaRPr sz="788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1" name="Google Shape;225;p2">
                  <a:extLst>
                    <a:ext uri="{FF2B5EF4-FFF2-40B4-BE49-F238E27FC236}">
                      <a16:creationId xmlns:a16="http://schemas.microsoft.com/office/drawing/2014/main" id="{F544E881-7B0D-F04B-4A14-152CE755922A}"/>
                    </a:ext>
                  </a:extLst>
                </p:cNvPr>
                <p:cNvSpPr txBox="1"/>
                <p:nvPr/>
              </p:nvSpPr>
              <p:spPr>
                <a:xfrm>
                  <a:off x="4851455" y="841621"/>
                  <a:ext cx="669197" cy="2668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51427" tIns="25706" rIns="51427" bIns="25706" anchor="t" anchorCtr="0">
                  <a:spAutoFit/>
                </a:bodyPr>
                <a:lstStyle/>
                <a:p>
                  <a:pPr>
                    <a:buSzPts val="1400"/>
                  </a:pPr>
                  <a:r>
                    <a:rPr lang="pt-PT" sz="675"/>
                    <a:t>Control</a:t>
                  </a:r>
                  <a:endParaRPr sz="675"/>
                </a:p>
              </p:txBody>
            </p:sp>
          </p:grpSp>
          <p:sp>
            <p:nvSpPr>
              <p:cNvPr id="8" name="Google Shape;246;p2">
                <a:extLst>
                  <a:ext uri="{FF2B5EF4-FFF2-40B4-BE49-F238E27FC236}">
                    <a16:creationId xmlns:a16="http://schemas.microsoft.com/office/drawing/2014/main" id="{C987CFC1-0211-C5FD-FF94-93FAD74D8C61}"/>
                  </a:ext>
                </a:extLst>
              </p:cNvPr>
              <p:cNvSpPr txBox="1"/>
              <p:nvPr/>
            </p:nvSpPr>
            <p:spPr>
              <a:xfrm>
                <a:off x="1584959" y="4155515"/>
                <a:ext cx="839617" cy="1557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1427" tIns="25706" rIns="51427" bIns="25706" anchor="t" anchorCtr="0">
                <a:spAutoFit/>
              </a:bodyPr>
              <a:lstStyle/>
              <a:p>
                <a:pPr>
                  <a:buSzPts val="1400"/>
                </a:pPr>
                <a:r>
                  <a:rPr lang="pt-PT" sz="675" err="1"/>
                  <a:t>Sialidase</a:t>
                </a:r>
                <a:r>
                  <a:rPr lang="pt-PT" sz="675"/>
                  <a:t> </a:t>
                </a:r>
                <a:r>
                  <a:rPr lang="pt-PT" sz="675" err="1"/>
                  <a:t>treatment</a:t>
                </a:r>
                <a:endParaRPr sz="675"/>
              </a:p>
            </p:txBody>
          </p:sp>
        </p:grpSp>
        <p:sp>
          <p:nvSpPr>
            <p:cNvPr id="15" name="Google Shape;221;p2">
              <a:extLst>
                <a:ext uri="{FF2B5EF4-FFF2-40B4-BE49-F238E27FC236}">
                  <a16:creationId xmlns:a16="http://schemas.microsoft.com/office/drawing/2014/main" id="{FD929C4F-F6B0-D160-1971-1E92FD0E75F9}"/>
                </a:ext>
              </a:extLst>
            </p:cNvPr>
            <p:cNvSpPr/>
            <p:nvPr/>
          </p:nvSpPr>
          <p:spPr>
            <a:xfrm>
              <a:off x="2877394" y="5218279"/>
              <a:ext cx="108240" cy="108000"/>
            </a:xfrm>
            <a:prstGeom prst="rect">
              <a:avLst/>
            </a:prstGeom>
            <a:noFill/>
            <a:ln>
              <a:solidFill>
                <a:srgbClr val="3D3D3D"/>
              </a:solidFill>
              <a:prstDash val="sysDot"/>
            </a:ln>
          </p:spPr>
          <p:txBody>
            <a:bodyPr spcFirstLastPara="1" wrap="square" lIns="51427" tIns="25706" rIns="51427" bIns="25706" anchor="ctr" anchorCtr="0">
              <a:noAutofit/>
            </a:bodyPr>
            <a:lstStyle/>
            <a:p>
              <a:pPr algn="ctr">
                <a:buSzPts val="1400"/>
              </a:pPr>
              <a:endParaRPr sz="788">
                <a:solidFill>
                  <a:schemeClr val="lt1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C39B62C-9EF0-FBD0-BE21-4FD6BDACA206}"/>
              </a:ext>
            </a:extLst>
          </p:cNvPr>
          <p:cNvSpPr txBox="1"/>
          <p:nvPr/>
        </p:nvSpPr>
        <p:spPr>
          <a:xfrm>
            <a:off x="1006596" y="5375117"/>
            <a:ext cx="3615186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Fig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lang="pt-PT" sz="1200" b="1" dirty="0">
                <a:latin typeface="Times New Roman"/>
                <a:cs typeface="Times New Roman"/>
              </a:rPr>
              <a:t>S2-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Sialidase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treatment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increases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the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cell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surface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expression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of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MHC-I in THP-1 </a:t>
            </a:r>
            <a:r>
              <a:rPr kumimoji="0" lang="pt-PT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monocytes</a:t>
            </a:r>
            <a:r>
              <a:rPr kumimoji="0" lang="pt-P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.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Representative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histograma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from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the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staining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of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THP-1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monocytes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with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antibodies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against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the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MHC-I,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after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sialidase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</a:t>
            </a:r>
            <a:r>
              <a:rPr kumimoji="0" lang="pt-PT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treatment</a:t>
            </a:r>
            <a:r>
              <a:rPr kumimoji="0" lang="pt-PT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.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Enzymatic removal of sialic acid from the cell surface was performed using sialidase from </a:t>
            </a:r>
            <a:r>
              <a:rPr kumimoji="0" lang="en-GB" sz="12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Clostridium perfringens 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(Roche Diagnostics, Basel, Switzerland). Cells (5 × 10</a:t>
            </a:r>
            <a:r>
              <a:rPr kumimoji="0" lang="en-GB" sz="120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6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/ mL) were resuspended in RPMI medium containing 100 </a:t>
            </a:r>
            <a:r>
              <a:rPr kumimoji="0" lang="en-GB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mU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of sialidase for each 10</a:t>
            </a:r>
            <a:r>
              <a:rPr kumimoji="0" lang="en-GB" sz="120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6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cells and incubated for 1h at 37ºC. After incubation, 1 mL of RPMI medium containing 10% FBS was added to stop the enzymatic reaction, and the cells were centrifuged, discarding the supernatant. Cells were stained with the FITC-conjugated anti-MHC-I (W6/32) for 30 min at 4 ºC in the dark. After staining, cells were fixed within 2 % paraformaldehyde. The data was acquired in Attune flow cytometer (</a:t>
            </a:r>
            <a:r>
              <a:rPr kumimoji="0" lang="en-GB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ThermoFisher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Scientific, USA) followed by analysis using </a:t>
            </a:r>
            <a:r>
              <a:rPr kumimoji="0" lang="en-GB" sz="12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FlowJo</a:t>
            </a:r>
            <a:r>
              <a:rPr kumimoji="0" lang="en-GB" sz="1200" i="0" u="none" strike="noStrike" kern="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TM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/>
                <a:sym typeface="Arial"/>
              </a:rPr>
              <a:t> V10.8 software (BD Life Sciences).</a:t>
            </a:r>
            <a:endParaRPr lang="en-GB" sz="1200" dirty="0">
              <a:latin typeface="Times New Roman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8E0D96D-56F2-5A7A-6AC8-BCDA5A804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189" y="3068590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"/>
          <p:cNvSpPr txBox="1"/>
          <p:nvPr/>
        </p:nvSpPr>
        <p:spPr>
          <a:xfrm>
            <a:off x="212652" y="5782166"/>
            <a:ext cx="6138529" cy="450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t" anchorCtr="0">
            <a:spAutoFit/>
          </a:bodyPr>
          <a:lstStyle/>
          <a:p>
            <a:pPr>
              <a:buSzPts val="1400"/>
            </a:pPr>
            <a:r>
              <a:rPr lang="pt-PT" sz="750" b="1" dirty="0">
                <a:latin typeface="Times New Roman"/>
                <a:ea typeface="Times New Roman"/>
                <a:cs typeface="Times New Roman"/>
                <a:sym typeface="Times New Roman"/>
              </a:rPr>
              <a:t> Fig. S3-Comparison </a:t>
            </a:r>
            <a:r>
              <a:rPr lang="pt-PT" sz="750" b="1" dirty="0" err="1">
                <a:latin typeface="Times New Roman"/>
                <a:ea typeface="Times New Roman"/>
                <a:cs typeface="Times New Roman"/>
                <a:sym typeface="Times New Roman"/>
              </a:rPr>
              <a:t>of</a:t>
            </a:r>
            <a:r>
              <a:rPr lang="pt-PT" sz="75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pt-PT" sz="75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latin typeface="Times New Roman"/>
                <a:ea typeface="Times New Roman"/>
                <a:cs typeface="Times New Roman"/>
                <a:sym typeface="Times New Roman"/>
              </a:rPr>
              <a:t>effects</a:t>
            </a:r>
            <a:r>
              <a:rPr lang="pt-PT" sz="75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latin typeface="Times New Roman"/>
                <a:ea typeface="Times New Roman"/>
                <a:cs typeface="Times New Roman"/>
                <a:sym typeface="Times New Roman"/>
              </a:rPr>
              <a:t>of</a:t>
            </a:r>
            <a:r>
              <a:rPr lang="pt-PT" sz="75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sialidase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treatment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cytokine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maturation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cytokine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75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expression</a:t>
            </a:r>
            <a:r>
              <a:rPr lang="pt-PT" sz="7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 </a:t>
            </a:r>
            <a:r>
              <a:rPr lang="pt-PT" sz="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900" dirty="0">
                <a:latin typeface="Times New Roman"/>
                <a:ea typeface="Times New Roman"/>
                <a:cs typeface="Times New Roman"/>
                <a:sym typeface="Times New Roman"/>
              </a:rPr>
              <a:t>mRNA </a:t>
            </a:r>
            <a:r>
              <a:rPr lang="pt-PT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expression</a:t>
            </a:r>
            <a:r>
              <a:rPr lang="pt-PT" sz="9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levels</a:t>
            </a:r>
            <a:r>
              <a:rPr lang="pt-PT" sz="900" dirty="0"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pt-PT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MoDCs</a:t>
            </a:r>
            <a:r>
              <a:rPr lang="pt-PT" sz="900" dirty="0">
                <a:latin typeface="Times New Roman"/>
                <a:ea typeface="Times New Roman"/>
                <a:cs typeface="Times New Roman"/>
                <a:sym typeface="Times New Roman"/>
              </a:rPr>
              <a:t> 3 </a:t>
            </a:r>
            <a:r>
              <a:rPr lang="pt-PT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pt-PT" sz="900" dirty="0">
                <a:latin typeface="Times New Roman"/>
                <a:ea typeface="Times New Roman"/>
                <a:cs typeface="Times New Roman"/>
                <a:sym typeface="Times New Roman"/>
              </a:rPr>
              <a:t> 6h </a:t>
            </a:r>
            <a:r>
              <a:rPr lang="pt-PT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after</a:t>
            </a:r>
            <a:r>
              <a:rPr lang="pt-PT" sz="9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PT" sz="900" dirty="0" err="1">
                <a:latin typeface="Times New Roman"/>
                <a:ea typeface="Times New Roman"/>
                <a:cs typeface="Times New Roman"/>
                <a:sym typeface="Times New Roman"/>
              </a:rPr>
              <a:t>treatments</a:t>
            </a:r>
            <a:endParaRPr lang="pt-PT" sz="900" dirty="0" err="1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>
              <a:buSzPts val="1400"/>
            </a:pPr>
            <a:endParaRPr sz="788" dirty="0"/>
          </a:p>
        </p:txBody>
      </p:sp>
      <p:graphicFrame>
        <p:nvGraphicFramePr>
          <p:cNvPr id="260" name="Google Shape;260;p12"/>
          <p:cNvGraphicFramePr/>
          <p:nvPr/>
        </p:nvGraphicFramePr>
        <p:xfrm>
          <a:off x="1454025" y="3936173"/>
          <a:ext cx="1334366" cy="153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372205" imgH="2720497" progId="Prism8.Document">
                  <p:embed/>
                </p:oleObj>
              </mc:Choice>
              <mc:Fallback>
                <p:oleObj r:id="rId3" imgW="2372205" imgH="2720497" progId="Prism8.Document">
                  <p:embed/>
                  <p:pic>
                    <p:nvPicPr>
                      <p:cNvPr id="260" name="Google Shape;260;p12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1454025" y="3936173"/>
                        <a:ext cx="1334366" cy="1530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" name="Google Shape;261;p12"/>
          <p:cNvGraphicFramePr/>
          <p:nvPr/>
        </p:nvGraphicFramePr>
        <p:xfrm>
          <a:off x="39881" y="3936173"/>
          <a:ext cx="1354851" cy="1429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408624" imgH="2541026" progId="Prism8.Document">
                  <p:embed/>
                </p:oleObj>
              </mc:Choice>
              <mc:Fallback>
                <p:oleObj r:id="rId5" imgW="2408624" imgH="2541026" progId="Prism8.Document">
                  <p:embed/>
                  <p:pic>
                    <p:nvPicPr>
                      <p:cNvPr id="261" name="Google Shape;261;p1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39881" y="3936173"/>
                        <a:ext cx="1354851" cy="1429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" name="Google Shape;262;p12"/>
          <p:cNvGraphicFramePr/>
          <p:nvPr/>
        </p:nvGraphicFramePr>
        <p:xfrm>
          <a:off x="2788391" y="3929596"/>
          <a:ext cx="1440044" cy="1587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560077" imgH="2822253" progId="Prism8.Document">
                  <p:embed/>
                </p:oleObj>
              </mc:Choice>
              <mc:Fallback>
                <p:oleObj r:id="rId7" imgW="2560077" imgH="2822253" progId="Prism8.Document">
                  <p:embed/>
                  <p:pic>
                    <p:nvPicPr>
                      <p:cNvPr id="262" name="Google Shape;262;p12"/>
                      <p:cNvPicPr preferRelativeResize="0"/>
                      <p:nvPr/>
                    </p:nvPicPr>
                    <p:blipFill rotWithShape="1">
                      <a:blip r:embed="rId8">
                        <a:alphaModFix/>
                      </a:blip>
                      <a:srcRect/>
                      <a:stretch/>
                    </p:blipFill>
                    <p:spPr>
                      <a:xfrm>
                        <a:off x="2788391" y="3929596"/>
                        <a:ext cx="1440044" cy="15875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" name="Google Shape;263;p12"/>
          <p:cNvGraphicFramePr/>
          <p:nvPr>
            <p:extLst>
              <p:ext uri="{D42A27DB-BD31-4B8C-83A1-F6EECF244321}">
                <p14:modId xmlns:p14="http://schemas.microsoft.com/office/powerpoint/2010/main" val="3093650365"/>
              </p:ext>
            </p:extLst>
          </p:nvPr>
        </p:nvGraphicFramePr>
        <p:xfrm>
          <a:off x="5512948" y="3944617"/>
          <a:ext cx="1343319" cy="1557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388123" imgH="2769746" progId="Prism8.Document">
                  <p:embed/>
                </p:oleObj>
              </mc:Choice>
              <mc:Fallback>
                <p:oleObj r:id="rId9" imgW="2388123" imgH="2769746" progId="Prism8.Document">
                  <p:embed/>
                  <p:pic>
                    <p:nvPicPr>
                      <p:cNvPr id="263" name="Google Shape;263;p12"/>
                      <p:cNvPicPr preferRelativeResize="0"/>
                      <p:nvPr/>
                    </p:nvPicPr>
                    <p:blipFill rotWithShape="1">
                      <a:blip r:embed="rId10">
                        <a:alphaModFix/>
                      </a:blip>
                      <a:srcRect/>
                      <a:stretch/>
                    </p:blipFill>
                    <p:spPr>
                      <a:xfrm>
                        <a:off x="5512948" y="3944617"/>
                        <a:ext cx="1343319" cy="15579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" name="Google Shape;264;p12"/>
          <p:cNvGraphicFramePr/>
          <p:nvPr>
            <p:extLst>
              <p:ext uri="{D42A27DB-BD31-4B8C-83A1-F6EECF244321}">
                <p14:modId xmlns:p14="http://schemas.microsoft.com/office/powerpoint/2010/main" val="3101297027"/>
              </p:ext>
            </p:extLst>
          </p:nvPr>
        </p:nvGraphicFramePr>
        <p:xfrm>
          <a:off x="4167162" y="3943133"/>
          <a:ext cx="1344462" cy="1517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390154" imgH="2697610" progId="Prism8.Document">
                  <p:embed/>
                </p:oleObj>
              </mc:Choice>
              <mc:Fallback>
                <p:oleObj r:id="rId11" imgW="2390154" imgH="2697610" progId="Prism8.Document">
                  <p:embed/>
                  <p:pic>
                    <p:nvPicPr>
                      <p:cNvPr id="264" name="Google Shape;264;p12"/>
                      <p:cNvPicPr preferRelativeResize="0"/>
                      <p:nvPr/>
                    </p:nvPicPr>
                    <p:blipFill rotWithShape="1">
                      <a:blip r:embed="rId12">
                        <a:alphaModFix/>
                      </a:blip>
                      <a:srcRect/>
                      <a:stretch/>
                    </p:blipFill>
                    <p:spPr>
                      <a:xfrm>
                        <a:off x="4167162" y="3943133"/>
                        <a:ext cx="1344462" cy="15174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396</Words>
  <Application>Microsoft Office PowerPoint</Application>
  <PresentationFormat>Papel A4 (210x297 mm)</PresentationFormat>
  <Paragraphs>7</Paragraphs>
  <Slides>3</Slides>
  <Notes>1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7" baseType="lpstr">
      <vt:lpstr>Arial</vt:lpstr>
      <vt:lpstr>Times New Roman</vt:lpstr>
      <vt:lpstr>Tema do Office</vt:lpstr>
      <vt:lpstr>GraphPad Prism 8 Project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Zélia Silva</dc:creator>
  <cp:lastModifiedBy>Zelia Maria Cordeiro da Silva</cp:lastModifiedBy>
  <cp:revision>151</cp:revision>
  <dcterms:created xsi:type="dcterms:W3CDTF">2021-12-15T11:17:37Z</dcterms:created>
  <dcterms:modified xsi:type="dcterms:W3CDTF">2024-02-22T19:07:39Z</dcterms:modified>
</cp:coreProperties>
</file>