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74" r:id="rId2"/>
    <p:sldId id="275" r:id="rId3"/>
    <p:sldId id="276" r:id="rId4"/>
  </p:sldIdLst>
  <p:sldSz cx="6858000" cy="9906000" type="A4"/>
  <p:notesSz cx="6888163" cy="100187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6" roundtripDataSignature="AMtx7mh/0X9QH/tCkpYSgFALJwZJ61a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20" autoAdjust="0"/>
    <p:restoredTop sz="96370" autoAdjust="0"/>
  </p:normalViewPr>
  <p:slideViewPr>
    <p:cSldViewPr snapToGrid="0" snapToObjects="1" showGuides="1">
      <p:cViewPr varScale="1">
        <p:scale>
          <a:sx n="51" d="100"/>
          <a:sy n="51" d="100"/>
        </p:scale>
        <p:origin x="2316" y="72"/>
      </p:cViewPr>
      <p:guideLst>
        <p:guide orient="horz" pos="3143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750888"/>
            <a:ext cx="260191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817" y="4758866"/>
            <a:ext cx="5510530" cy="4508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71" tIns="91971" rIns="91971" bIns="91971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84337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472382" y="3618443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3471864" y="2428348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3471864" y="3618443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8098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61" lvl="1" indent="-36193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24" lvl="3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5904" lvl="4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085" lvl="5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266" lvl="6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447" lvl="7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628" lvl="8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6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1449697" y="3985465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-1550678" y="2549571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2B5A4FD6-A208-495A-8819-6D55F7BC0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6796" y="647700"/>
            <a:ext cx="2959100" cy="12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5D5EB1E9-129D-4A78-BDCA-2197DA258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40048"/>
              </p:ext>
            </p:extLst>
          </p:nvPr>
        </p:nvGraphicFramePr>
        <p:xfrm>
          <a:off x="161925" y="1923338"/>
          <a:ext cx="6487317" cy="7678860"/>
        </p:xfrm>
        <a:graphic>
          <a:graphicData uri="http://schemas.openxmlformats.org/drawingml/2006/table">
            <a:tbl>
              <a:tblPr/>
              <a:tblGrid>
                <a:gridCol w="3507053">
                  <a:extLst>
                    <a:ext uri="{9D8B030D-6E8A-4147-A177-3AD203B41FA5}">
                      <a16:colId xmlns:a16="http://schemas.microsoft.com/office/drawing/2014/main" val="2880691369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213791741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1725617980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077564822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901219155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1164657353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606413731"/>
                    </a:ext>
                  </a:extLst>
                </a:gridCol>
                <a:gridCol w="425752">
                  <a:extLst>
                    <a:ext uri="{9D8B030D-6E8A-4147-A177-3AD203B41FA5}">
                      <a16:colId xmlns:a16="http://schemas.microsoft.com/office/drawing/2014/main" val="2847746766"/>
                    </a:ext>
                  </a:extLst>
                </a:gridCol>
              </a:tblGrid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32739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l-G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s_Signaling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91156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9E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98900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Neuroprotective_Role_of_THOP1_in_Alzheimer's_Disease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7517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LXR/RXR_Activation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A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8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8329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NAD_Salvage_Pathway_II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15200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Role_of_RIG1-like_Receptors_in_Antiviral_Innate_Immunity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9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2680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Intrinsic_Prothrombin_Activation_Pathway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9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8009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Retinoic_acid_Mediated_Apoptosis_Signaling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89F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79092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Thyroid_Hormone_Metabolism_II_(via_Conjugation_and/or_Degradation)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2724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Dermatan_Sulfate_Biosynthesis_(Late_Stages)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8775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Acetone_Degradation_I_(to_Methylglyoxal)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70880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Glucocorticoid_Biosynthesis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36786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Bupropion_Degradation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02958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Salvage_Pathways_of_Pyrimidine_Ribonucleotides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C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00577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Fcγ_Receptor-mediated_Phagocytosis_in_Macrophages_and_Monocytes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8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6801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Serotonin_Degradation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78702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Role_of_PI3K/AKT_Signaling_in_the_Pathogenesis_of_Influenza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9CC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86760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Opioid_Signaling_Pathway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3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A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18969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p70S6K_Signaling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08926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Glioblastoma_Multiforme_Signaling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9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56179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mTOR_Signaling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25985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Nitric_Oxide_Signaling_in_the_Cardiovascular_System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84759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RhoA_Signaling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49091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Superpathway_of_Inositol_Phosphate_Compounds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8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69394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3-phosphoinositide_Biosynthesis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81524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Sperm_Motility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09697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D-myo-inositol-5-phosphate_Metabolism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CC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64428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3-phosphoinositide_Degradation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0491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D-myo-inositol_(1,4,5,6)-Tetrakisphosphate_Biosynthesis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19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D-myo-inositol_(3,4,5,6)-tetrakisphosphate_Biosynthesis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13935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IL-17A_Signaling_in_Airway_Cells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27073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65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Ovarian_Cancer_Signaling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2586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GNRH_Signaling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3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47223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Endothelin-1_Signaling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D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8735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IL-3_Signaling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A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088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Dopamine-DARPP32_Feedback_in_cAMP_Signaling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7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4647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Synaptic_Long_Term_Potentiation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1944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CD28_Signaling_in_T_Helper_Cells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1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6711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q_Signaling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D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9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05272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Role_of_Pattern_Recognition_Receptors_in_Recognition_of_Bacteria_and_Viruses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B1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52194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Role_of_NFAT_in_Cardiac_Hypertrophy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9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75208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Chemokine_Signaling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C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18136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G_Beta_Gamma_Signaling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2A6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05683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Relaxin_Signaling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29550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Retinoate_Biosynthesis_I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58608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Growth_Hormone_Signaling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26708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CREB_Signaling_in_Neurons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94488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Androgen_Signaling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0987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PI3K_Signaling_in_B_Lymphocytes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74209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Apelin_Cardiomyocyte_Signaling_Pathway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73214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Acute_Myeloid_Leukemia_Signaling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6803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NF-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κ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B_Activation_by_Viruses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1165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Telomerase_Signaling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23341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14-3-3-mediated_Signaling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3439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Aryl_Hydrocarbon_Receptor_Signaling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68723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Death_Receptor_Signaling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03088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Pyridoxal_5'-phosphate_Salvage_Pathway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5212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Regulation_of_eIF4_and_p70S6K_Signaling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041659"/>
                  </a:ext>
                </a:extLst>
              </a:tr>
            </a:tbl>
          </a:graphicData>
        </a:graphic>
      </p:graphicFrame>
      <p:sp>
        <p:nvSpPr>
          <p:cNvPr id="14" name="Google Shape;84;p1">
            <a:extLst>
              <a:ext uri="{FF2B5EF4-FFF2-40B4-BE49-F238E27FC236}">
                <a16:creationId xmlns:a16="http://schemas.microsoft.com/office/drawing/2014/main" id="{A0A424CA-798F-46B5-A997-61AC45235974}"/>
              </a:ext>
            </a:extLst>
          </p:cNvPr>
          <p:cNvSpPr txBox="1"/>
          <p:nvPr/>
        </p:nvSpPr>
        <p:spPr>
          <a:xfrm>
            <a:off x="0" y="0"/>
            <a:ext cx="403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8</a:t>
            </a:r>
            <a:r>
              <a:rPr lang="en-US" sz="1800" b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  <a:endParaRPr lang="en-US"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(continued)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06D5314-71A1-47CE-B22E-141FCCEFCE63}"/>
              </a:ext>
            </a:extLst>
          </p:cNvPr>
          <p:cNvSpPr/>
          <p:nvPr/>
        </p:nvSpPr>
        <p:spPr>
          <a:xfrm rot="16200000">
            <a:off x="3226535" y="1155761"/>
            <a:ext cx="5341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56A8CBC-B0D5-4D00-A1ED-6D48C5D88205}"/>
              </a:ext>
            </a:extLst>
          </p:cNvPr>
          <p:cNvSpPr/>
          <p:nvPr/>
        </p:nvSpPr>
        <p:spPr>
          <a:xfrm>
            <a:off x="4258296" y="376168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 Pathways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419B552-F6AF-442B-B70F-2D94A63428C7}"/>
              </a:ext>
            </a:extLst>
          </p:cNvPr>
          <p:cNvSpPr/>
          <p:nvPr/>
        </p:nvSpPr>
        <p:spPr>
          <a:xfrm>
            <a:off x="5883533" y="745669"/>
            <a:ext cx="7409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data_distance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70FFF45-5E9F-4D03-8E9F-22C48859FF0B}"/>
              </a:ext>
            </a:extLst>
          </p:cNvPr>
          <p:cNvSpPr/>
          <p:nvPr/>
        </p:nvSpPr>
        <p:spPr>
          <a:xfrm>
            <a:off x="5743740" y="857921"/>
            <a:ext cx="10839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hclust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(*, "complete")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09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A9FEA39D-706A-4A37-AE4A-062E41A76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6796" y="609600"/>
            <a:ext cx="2959100" cy="12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4627881-A991-46F4-BB9C-8CE73E56B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438064"/>
              </p:ext>
            </p:extLst>
          </p:nvPr>
        </p:nvGraphicFramePr>
        <p:xfrm>
          <a:off x="381696" y="1898919"/>
          <a:ext cx="6223797" cy="7556940"/>
        </p:xfrm>
        <a:graphic>
          <a:graphicData uri="http://schemas.openxmlformats.org/drawingml/2006/table">
            <a:tbl>
              <a:tblPr/>
              <a:tblGrid>
                <a:gridCol w="3364591">
                  <a:extLst>
                    <a:ext uri="{9D8B030D-6E8A-4147-A177-3AD203B41FA5}">
                      <a16:colId xmlns:a16="http://schemas.microsoft.com/office/drawing/2014/main" val="1673444241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2907708728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1905230974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166756639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913750806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2716481512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2956884762"/>
                    </a:ext>
                  </a:extLst>
                </a:gridCol>
                <a:gridCol w="408458">
                  <a:extLst>
                    <a:ext uri="{9D8B030D-6E8A-4147-A177-3AD203B41FA5}">
                      <a16:colId xmlns:a16="http://schemas.microsoft.com/office/drawing/2014/main" val="1439777627"/>
                    </a:ext>
                  </a:extLst>
                </a:gridCol>
              </a:tblGrid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32162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PI3K/AKT_Signaling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5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5578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Agrin_Interactions_at_Neuromuscular_Junction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5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30739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iNOS_Signaling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04001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Angiopoietin_Signaling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5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6584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ErbB4_Signaling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0420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ERK5_Signaling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DC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72732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VEGF_Signaling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B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86880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CD27_Signaling_in_Lymphocytes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3822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Neuregulin_Signaling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E0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07066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Pancreatic_Adenocarcinoma_Signaling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74589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IL-7_Signaling_Pathway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9097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Huntington's_Disease_Signaling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68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41726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Type_II_Diabetes_Mellitus_Signaling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83378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Ethanol_Degradation_IV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1A5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32149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Melatonin_Signaling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7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3388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Induction_of_Apoptosis_by_HIV1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A0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45819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UVA-Induced_MAPK_Signaling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99978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TWEAK_Signaling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01668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PEDF_Signaling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00871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α-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Adrenergic_Signaling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18956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tRNA_Charging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63557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Leptin_Signaling_in_Obesity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9954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Glycolysis_I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78323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Non-Small_Cell_Lung_Cancer_Signaling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04385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Small_Cell_Lung_Cancer_Signaling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90229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TNFR2_Signaling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55862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4-1BB_Signaling_in_T_Lymphocytes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0051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Remodeling_of_Epithelial_Adherens_Junctions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81424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Gluconeogenesis_I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2347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VEGF_Family_Ligand-Receptor_Interactions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4646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Thrombopoietin_Signaling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95018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MIF_Regulation_of_Innate_Immunity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50126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MIF-mediated_Glucocorticoid_Regulation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10556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IL-9_Signaling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08152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Thrombin_Signaling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E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7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9760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A0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2128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Sphingosine-1-phosphate_Signaling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6A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B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73684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Renal_Cell_Carcinoma_Signaling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8248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RANK_Signaling_in_Osteoclasts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B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2165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FLT3_Signaling_in_Hematopoietic_Progenitor_Cells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86288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Glioma_Signaling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98456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ErbB_Signaling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2153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Estrogen-Dependent_Breast_Cancer_Signaling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05876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Toll-like_Receptor_Signaling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2295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GM-CSF_Signaling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31422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Ephrin_B_Signaling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33249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Apelin_Endothelial_Signaling_Pathway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4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C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48301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BMP_signaling_pathway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3402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GDNF_Family_Ligand-Receptor_Interactions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D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A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253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Antiproliferative_Role_of_Somatostatin_Receptor_2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1559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P2Y_Purigenic_Receptor_Signaling_Pathway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6640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Prolactin_Signaling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9B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3471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Aldosterone_Signaling_in_Epithelial_Cells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9B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90191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PDGF_Signaling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A0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3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0992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Endocannabinoid_Developing_Neuron_Pathway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4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9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7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1675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Mouse_Embryonic_Stem_Cell_Pluripotency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4035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CD40_Signaling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38226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Insulin_Receptor_Signaling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30537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IL-2_Signaling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96091"/>
                  </a:ext>
                </a:extLst>
              </a:tr>
            </a:tbl>
          </a:graphicData>
        </a:graphic>
      </p:graphicFrame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8CA11B6-146A-417C-A4BB-388B6DE45A90}"/>
              </a:ext>
            </a:extLst>
          </p:cNvPr>
          <p:cNvSpPr/>
          <p:nvPr/>
        </p:nvSpPr>
        <p:spPr>
          <a:xfrm rot="16200000">
            <a:off x="3226535" y="1155761"/>
            <a:ext cx="5341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958B98F-59F4-4BCE-B2BD-1362AC4976A2}"/>
              </a:ext>
            </a:extLst>
          </p:cNvPr>
          <p:cNvSpPr/>
          <p:nvPr/>
        </p:nvSpPr>
        <p:spPr>
          <a:xfrm>
            <a:off x="4258296" y="376168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 Pathways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3B568FB-6319-4550-A99F-BF823F1F27B8}"/>
              </a:ext>
            </a:extLst>
          </p:cNvPr>
          <p:cNvSpPr/>
          <p:nvPr/>
        </p:nvSpPr>
        <p:spPr>
          <a:xfrm>
            <a:off x="5883533" y="745669"/>
            <a:ext cx="7409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data_distance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05E19F7-48BB-4EBF-AF1E-A79B9DFA98F8}"/>
              </a:ext>
            </a:extLst>
          </p:cNvPr>
          <p:cNvSpPr/>
          <p:nvPr/>
        </p:nvSpPr>
        <p:spPr>
          <a:xfrm>
            <a:off x="5743740" y="857921"/>
            <a:ext cx="10839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hclust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(*, "complete")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84;p1">
            <a:extLst>
              <a:ext uri="{FF2B5EF4-FFF2-40B4-BE49-F238E27FC236}">
                <a16:creationId xmlns:a16="http://schemas.microsoft.com/office/drawing/2014/main" id="{FED44AD1-5E9F-4680-AABE-D0B0FB667E60}"/>
              </a:ext>
            </a:extLst>
          </p:cNvPr>
          <p:cNvSpPr txBox="1"/>
          <p:nvPr/>
        </p:nvSpPr>
        <p:spPr>
          <a:xfrm>
            <a:off x="0" y="0"/>
            <a:ext cx="403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8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</a:p>
          <a:p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(continued)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6874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1411C0DF-BCB6-4138-B957-7E40F6ABC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6796" y="647700"/>
            <a:ext cx="2959100" cy="12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A9311A5D-8CFA-458E-9F16-5D150B353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773039"/>
              </p:ext>
            </p:extLst>
          </p:nvPr>
        </p:nvGraphicFramePr>
        <p:xfrm>
          <a:off x="198041" y="1910045"/>
          <a:ext cx="6534944" cy="7556940"/>
        </p:xfrm>
        <a:graphic>
          <a:graphicData uri="http://schemas.openxmlformats.org/drawingml/2006/table">
            <a:tbl>
              <a:tblPr/>
              <a:tblGrid>
                <a:gridCol w="3532798">
                  <a:extLst>
                    <a:ext uri="{9D8B030D-6E8A-4147-A177-3AD203B41FA5}">
                      <a16:colId xmlns:a16="http://schemas.microsoft.com/office/drawing/2014/main" val="388560268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2869985081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634118991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3516440856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870329847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4197869829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3526495724"/>
                    </a:ext>
                  </a:extLst>
                </a:gridCol>
                <a:gridCol w="428878">
                  <a:extLst>
                    <a:ext uri="{9D8B030D-6E8A-4147-A177-3AD203B41FA5}">
                      <a16:colId xmlns:a16="http://schemas.microsoft.com/office/drawing/2014/main" val="3421803457"/>
                    </a:ext>
                  </a:extLst>
                </a:gridCol>
              </a:tblGrid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96074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JAK/Stat_Signaling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98498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Endometrial_Cancer_Signaling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3230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CNTF_Signaling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17081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ErbB2-ErbB3_Signaling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C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82169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Lymphotoxin_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β_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73149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Melanoma_Signaling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C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5075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TCA_Cycle_II_(Eukaryotic)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C9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0706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PPAR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α/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RXR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α_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Activation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8C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61736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PTEN_Signaling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8C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25053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Sumoylation_Pathway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85805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Cell_Cycle:_G1/S_Checkpoint_Regulation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85130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PFKFB4_Signaling_Pathway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3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5015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Apelin_Pancreas_Signaling_Pathway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30922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Colanic_Acid_Building_Blocks_Biosynthesis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3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63209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Apelin_Cardiac_Fibroblast_Signaling_Pathway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18448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Amyloid_Processing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58558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Superpathway_of_Cholesterol_Biosynthesis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92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92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15773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Cholesterol_Biosynthesis_III_(via_Desmosterol)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45650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Cholesterol_Biosynthesis_I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42214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Cholesterol_Biosynthesis_II_(via_24,25-dihydrolanosterol)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8C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55735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HIPPO_signaling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B1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7140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Endocannabinoid_Cancer_Inhibition_Pathway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B7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A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69382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p53_Signaling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96296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Cyclins_and_Cell_Cycle_Regulation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24223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Estrogen-mediated_S-phase_Entry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80829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IL-22_Signaling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8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00036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Cell_Cycle:_G2/M_DNA_Damage_Checkpoint_Regulation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12924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Granzyme_B_Signaling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407903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Stearate_Biosynthesis_I_(Animals)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65622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Role_of_Wnt/GSK-3β_Signaling_in_the_Pathogenesis_of_Influenza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22125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Cell_Cycle_Regulation_by_BTG_Family_Proteins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91242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BAG2_Signaling_Pathway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0583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Mitotic_Roles_of_Polo-Like_Kinase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92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80992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Pyrimidine_Ribonucleotides_De_Novo_Biosynthesis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B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30470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Purine_Nucleotides_De_Novo_Biosynthesis_II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46655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Regulation_of_Cellular_Mechanics_by_Calpain_Protease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00732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Cardiac_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adrenergic_Signaling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86440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Dopamine_Receptor_Signaling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C5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06307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Protein_Kinase_A_Signaling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4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B1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73775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Valine_Degradation_I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3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55284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Isoleucine_Degradation_I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C97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43997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Fatty_Acid_</a:t>
                      </a:r>
                      <a:r>
                        <a:rPr lang="el-G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β-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oxidation_I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84070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Role_of_CHK_Proteins_in_Cell_Cycle_Checkpoint_Control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61553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Apoptosis_Signaling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62689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Hypoxia_Signaling_in_the_Cardiovascular_System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6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97629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FAT10_Cancer_Signaling_Pathway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7103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FAT10_Signaling_Pathway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3214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Complement_System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F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479395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D-myo-inositol_(1,4,5)-Trisphosphate_Biosynthesis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80661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Wnt/Ca+_pathway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852438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Superpathway_of_Methionine_Degradation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194301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Phosphatidylglycerol_Biosynthesis_II_(Non-plastidic)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217657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CDP-diacylglycerol_Biosynthesis_I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08818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1D-myo-inositol_Hexakisphosphate_Biosynthesis_II_(Mammalian)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40616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Apelin_Muscle_Signaling_Pathway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166616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Guanosine_Nucleotides_Degradation_III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86019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Urate_Biosynthesis/Inosine_5'-phosphate_Degradation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683952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Purine_Nucleotides_Degradation_II_(Aerobic)</a:t>
                      </a: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9250744"/>
                  </a:ext>
                </a:extLst>
              </a:tr>
              <a:tr h="1047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Adenosine_Nucleotides_Degradation_II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29" marR="4029" marT="40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762113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D0D6377-EB52-454A-8EBD-4AB9F543A0F6}"/>
              </a:ext>
            </a:extLst>
          </p:cNvPr>
          <p:cNvSpPr/>
          <p:nvPr/>
        </p:nvSpPr>
        <p:spPr>
          <a:xfrm rot="16200000">
            <a:off x="3226535" y="1155761"/>
            <a:ext cx="5341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428C3DE-0C5B-45C5-BFDB-4EC446817B66}"/>
              </a:ext>
            </a:extLst>
          </p:cNvPr>
          <p:cNvSpPr/>
          <p:nvPr/>
        </p:nvSpPr>
        <p:spPr>
          <a:xfrm>
            <a:off x="4258296" y="376168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 Pathways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D024F85-68A7-4087-85BC-BD7C9188ED60}"/>
              </a:ext>
            </a:extLst>
          </p:cNvPr>
          <p:cNvSpPr/>
          <p:nvPr/>
        </p:nvSpPr>
        <p:spPr>
          <a:xfrm>
            <a:off x="5883533" y="745669"/>
            <a:ext cx="7409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data_distance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A26B421-7A97-4EAD-9A4E-350FBC4C19A8}"/>
              </a:ext>
            </a:extLst>
          </p:cNvPr>
          <p:cNvSpPr/>
          <p:nvPr/>
        </p:nvSpPr>
        <p:spPr>
          <a:xfrm>
            <a:off x="5743740" y="857921"/>
            <a:ext cx="10839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hclust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(*, "complete")</a:t>
            </a:r>
            <a:endParaRPr lang="ja-JP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84;p1">
            <a:extLst>
              <a:ext uri="{FF2B5EF4-FFF2-40B4-BE49-F238E27FC236}">
                <a16:creationId xmlns:a16="http://schemas.microsoft.com/office/drawing/2014/main" id="{94632B24-3259-43D0-A585-25B2EF33DFE6}"/>
              </a:ext>
            </a:extLst>
          </p:cNvPr>
          <p:cNvSpPr txBox="1"/>
          <p:nvPr/>
        </p:nvSpPr>
        <p:spPr>
          <a:xfrm>
            <a:off x="0" y="0"/>
            <a:ext cx="403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8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</a:p>
          <a:p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(continued)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4498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7890</TotalTime>
  <Words>1245</Words>
  <Application>Microsoft Office PowerPoint</Application>
  <PresentationFormat>A4 210 x 297 mm</PresentationFormat>
  <Paragraphs>219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Bilguun Erkhem-Ochir</dc:creator>
  <cp:lastModifiedBy>西山 正彦</cp:lastModifiedBy>
  <cp:revision>85</cp:revision>
  <cp:lastPrinted>2020-09-06T06:25:43Z</cp:lastPrinted>
  <dcterms:created xsi:type="dcterms:W3CDTF">2018-05-17T03:09:07Z</dcterms:created>
  <dcterms:modified xsi:type="dcterms:W3CDTF">2020-09-06T06:27:23Z</dcterms:modified>
</cp:coreProperties>
</file>