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142578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24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1pPr>
    <a:lvl2pPr indent="2286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2pPr>
    <a:lvl3pPr indent="4572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3pPr>
    <a:lvl4pPr indent="6858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4pPr>
    <a:lvl5pPr indent="9144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5pPr>
    <a:lvl6pPr indent="11430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6pPr>
    <a:lvl7pPr indent="13716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7pPr>
    <a:lvl8pPr indent="16002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8pPr>
    <a:lvl9pPr indent="1828800" defTabSz="1425786" latinLnBrk="0">
      <a:spcBef>
        <a:spcPts val="600"/>
      </a:spcBef>
      <a:defRPr sz="16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spcBef>
                <a:spcPts val="0"/>
              </a:spcBef>
              <a:defRPr sz="1200"/>
            </a:pPr>
            <a:r>
              <a:t>Technical query 2:</a:t>
            </a:r>
          </a:p>
          <a:p>
            <a:pPr defTabSz="914400">
              <a:spcBef>
                <a:spcPts val="0"/>
              </a:spcBef>
              <a:defRPr sz="1200"/>
            </a:pPr>
            <a:r>
              <a:t>Suppl.Figure X: IHC scoring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132163" y="1200532"/>
            <a:ext cx="6045201" cy="2601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3153" tIns="23153" rIns="23153" bIns="23153" anchor="ctr"/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217734" y="3802097"/>
            <a:ext cx="2959630" cy="6891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3153" tIns="23153" rIns="23153" bIns="23153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5666922" y="6775920"/>
            <a:ext cx="272129" cy="287607"/>
          </a:xfrm>
          <a:prstGeom prst="rect">
            <a:avLst/>
          </a:prstGeom>
          <a:ln w="12700">
            <a:miter lim="400000"/>
          </a:ln>
        </p:spPr>
        <p:txBody>
          <a:bodyPr wrap="none" lIns="23153" tIns="23153" rIns="23153" bIns="23153" anchor="ctr">
            <a:spAutoFit/>
          </a:bodyPr>
          <a:lstStyle>
            <a:lvl1pPr algn="r">
              <a:defRPr sz="1600">
                <a:solidFill>
                  <a:srgbClr val="898989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42578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26571" marR="0" indent="-326571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838200" marR="0" indent="-381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371600" marR="0" indent="-4572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8796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3368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7940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2512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7084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165600" marR="0" indent="-508000" algn="l" defTabSz="1425786" rtl="0" latinLnBrk="0">
        <a:lnSpc>
          <a:spcPct val="90000"/>
        </a:lnSpc>
        <a:spcBef>
          <a:spcPts val="1500"/>
        </a:spcBef>
        <a:spcAft>
          <a:spcPts val="0"/>
        </a:spcAft>
        <a:buClrTx/>
        <a:buSzPct val="100000"/>
        <a:buFont typeface="Arial"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42578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jpeg"/><Relationship Id="rId3" Type="http://schemas.openxmlformats.org/officeDocument/2006/relationships/image" Target="../media/image1.jpe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5"/>
          <p:cNvGrpSpPr/>
          <p:nvPr/>
        </p:nvGrpSpPr>
        <p:grpSpPr>
          <a:xfrm>
            <a:off x="383551" y="1487173"/>
            <a:ext cx="6911317" cy="2615485"/>
            <a:chOff x="0" y="0"/>
            <a:chExt cx="6911315" cy="2615483"/>
          </a:xfrm>
        </p:grpSpPr>
        <p:sp>
          <p:nvSpPr>
            <p:cNvPr id="20" name="Shape 20"/>
            <p:cNvSpPr/>
            <p:nvPr/>
          </p:nvSpPr>
          <p:spPr>
            <a:xfrm>
              <a:off x="0" y="0"/>
              <a:ext cx="332816" cy="303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A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510917" y="280198"/>
              <a:ext cx="6247307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591389" y="48302"/>
              <a:ext cx="1012655" cy="266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sz="1400" dirty="0"/>
                <a:t>Score 1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1862618" y="43218"/>
              <a:ext cx="1012655" cy="266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sz="1400"/>
                <a:t>Score 2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3133846" y="48302"/>
              <a:ext cx="1012655" cy="266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sz="1400"/>
                <a:t>Score 3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4405076" y="43218"/>
              <a:ext cx="1012655" cy="266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sz="1400"/>
                <a:t>Score 4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5676304" y="48302"/>
              <a:ext cx="1012655" cy="266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sz="1400"/>
                <a:t>Score 5</a:t>
              </a:r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43112" y="206597"/>
              <a:ext cx="6768204" cy="2408887"/>
              <a:chOff x="0" y="0"/>
              <a:chExt cx="6768203" cy="2408886"/>
            </a:xfrm>
          </p:grpSpPr>
          <p:sp>
            <p:nvSpPr>
              <p:cNvPr id="27" name="Shape 27"/>
              <p:cNvSpPr/>
              <p:nvPr/>
            </p:nvSpPr>
            <p:spPr>
              <a:xfrm rot="16200000">
                <a:off x="-475819" y="475818"/>
                <a:ext cx="1193591" cy="2419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23153" tIns="23153" rIns="23153" bIns="23153" numCol="1" anchor="ctr">
                <a:spAutoFit/>
              </a:bodyPr>
              <a:lstStyle>
                <a:lvl1pPr algn="ctr">
                  <a:defRPr sz="1400" b="1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STXBP4</a:t>
                </a:r>
              </a:p>
            </p:txBody>
          </p:sp>
          <p:sp>
            <p:nvSpPr>
              <p:cNvPr id="28" name="Shape 28"/>
              <p:cNvSpPr/>
              <p:nvPr/>
            </p:nvSpPr>
            <p:spPr>
              <a:xfrm rot="16200000">
                <a:off x="-359148" y="1505212"/>
                <a:ext cx="960249" cy="2419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23153" tIns="23153" rIns="23153" bIns="23153" numCol="1" anchor="ctr">
                <a:spAutoFit/>
              </a:bodyPr>
              <a:lstStyle>
                <a:lvl1pPr algn="ctr">
                  <a:defRPr sz="1400" b="1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∆NP63</a:t>
                </a:r>
              </a:p>
            </p:txBody>
          </p:sp>
          <p:grpSp>
            <p:nvGrpSpPr>
              <p:cNvPr id="59" name="Group 59"/>
              <p:cNvGrpSpPr/>
              <p:nvPr/>
            </p:nvGrpSpPr>
            <p:grpSpPr>
              <a:xfrm>
                <a:off x="293622" y="133598"/>
                <a:ext cx="6457958" cy="1934660"/>
                <a:chOff x="-1" y="0"/>
                <a:chExt cx="6457957" cy="1934659"/>
              </a:xfrm>
            </p:grpSpPr>
            <p:grpSp>
              <p:nvGrpSpPr>
                <p:cNvPr id="31" name="Group 31"/>
                <p:cNvGrpSpPr/>
                <p:nvPr/>
              </p:nvGrpSpPr>
              <p:grpSpPr>
                <a:xfrm>
                  <a:off x="1543" y="5940"/>
                  <a:ext cx="1213073" cy="909832"/>
                  <a:chOff x="0" y="0"/>
                  <a:chExt cx="1213071" cy="909831"/>
                </a:xfrm>
              </p:grpSpPr>
              <p:pic>
                <p:nvPicPr>
                  <p:cNvPr id="29" name="image1.jpeg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0" y="-1"/>
                    <a:ext cx="1213072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30" name="Shape 30"/>
                  <p:cNvSpPr/>
                  <p:nvPr/>
                </p:nvSpPr>
                <p:spPr>
                  <a:xfrm>
                    <a:off x="862812" y="830964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34" name="Group 34"/>
                <p:cNvGrpSpPr/>
                <p:nvPr/>
              </p:nvGrpSpPr>
              <p:grpSpPr>
                <a:xfrm>
                  <a:off x="1310751" y="7793"/>
                  <a:ext cx="1213073" cy="909833"/>
                  <a:chOff x="0" y="0"/>
                  <a:chExt cx="1213072" cy="909832"/>
                </a:xfrm>
              </p:grpSpPr>
              <p:pic>
                <p:nvPicPr>
                  <p:cNvPr id="32" name="image2.jpe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-1" y="0"/>
                    <a:ext cx="1213074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33" name="Shape 33"/>
                  <p:cNvSpPr/>
                  <p:nvPr/>
                </p:nvSpPr>
                <p:spPr>
                  <a:xfrm>
                    <a:off x="861446" y="829112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37" name="Group 37"/>
                <p:cNvGrpSpPr/>
                <p:nvPr/>
              </p:nvGrpSpPr>
              <p:grpSpPr>
                <a:xfrm>
                  <a:off x="2619959" y="7793"/>
                  <a:ext cx="1213073" cy="909833"/>
                  <a:chOff x="0" y="0"/>
                  <a:chExt cx="1213072" cy="909832"/>
                </a:xfrm>
              </p:grpSpPr>
              <p:pic>
                <p:nvPicPr>
                  <p:cNvPr id="35" name="image3.jpeg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-1" y="0"/>
                    <a:ext cx="1213074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36" name="Shape 36"/>
                  <p:cNvSpPr/>
                  <p:nvPr/>
                </p:nvSpPr>
                <p:spPr>
                  <a:xfrm>
                    <a:off x="799401" y="829112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40" name="Group 40"/>
                <p:cNvGrpSpPr/>
                <p:nvPr/>
              </p:nvGrpSpPr>
              <p:grpSpPr>
                <a:xfrm>
                  <a:off x="3932739" y="5940"/>
                  <a:ext cx="1213073" cy="909832"/>
                  <a:chOff x="0" y="0"/>
                  <a:chExt cx="1213072" cy="909831"/>
                </a:xfrm>
              </p:grpSpPr>
              <p:pic>
                <p:nvPicPr>
                  <p:cNvPr id="38" name="image4.jpeg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-1" y="-1"/>
                    <a:ext cx="1213074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39" name="Shape 39"/>
                  <p:cNvSpPr/>
                  <p:nvPr/>
                </p:nvSpPr>
                <p:spPr>
                  <a:xfrm>
                    <a:off x="830537" y="830964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43" name="Group 43"/>
                <p:cNvGrpSpPr/>
                <p:nvPr/>
              </p:nvGrpSpPr>
              <p:grpSpPr>
                <a:xfrm>
                  <a:off x="5244884" y="0"/>
                  <a:ext cx="1213073" cy="909832"/>
                  <a:chOff x="0" y="0"/>
                  <a:chExt cx="1213072" cy="909831"/>
                </a:xfrm>
              </p:grpSpPr>
              <p:pic>
                <p:nvPicPr>
                  <p:cNvPr id="41" name="image5.jpeg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-1" y="-1"/>
                    <a:ext cx="1213074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42" name="Shape 42"/>
                  <p:cNvSpPr/>
                  <p:nvPr/>
                </p:nvSpPr>
                <p:spPr>
                  <a:xfrm>
                    <a:off x="826233" y="832692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46" name="Group 46"/>
                <p:cNvGrpSpPr/>
                <p:nvPr/>
              </p:nvGrpSpPr>
              <p:grpSpPr>
                <a:xfrm>
                  <a:off x="-2" y="1024825"/>
                  <a:ext cx="1213073" cy="909834"/>
                  <a:chOff x="0" y="0"/>
                  <a:chExt cx="1213071" cy="909832"/>
                </a:xfrm>
              </p:grpSpPr>
              <p:pic>
                <p:nvPicPr>
                  <p:cNvPr id="44" name="image6.jpeg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0" y="0"/>
                    <a:ext cx="1213072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45" name="Shape 45"/>
                  <p:cNvSpPr/>
                  <p:nvPr/>
                </p:nvSpPr>
                <p:spPr>
                  <a:xfrm>
                    <a:off x="859393" y="816426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49" name="Group 49"/>
                <p:cNvGrpSpPr/>
                <p:nvPr/>
              </p:nvGrpSpPr>
              <p:grpSpPr>
                <a:xfrm>
                  <a:off x="1305787" y="1019146"/>
                  <a:ext cx="1213073" cy="909834"/>
                  <a:chOff x="0" y="0"/>
                  <a:chExt cx="1213072" cy="909832"/>
                </a:xfrm>
              </p:grpSpPr>
              <p:pic>
                <p:nvPicPr>
                  <p:cNvPr id="47" name="image7.jpeg"/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-1" y="0"/>
                    <a:ext cx="1213074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48" name="Shape 48"/>
                  <p:cNvSpPr/>
                  <p:nvPr/>
                </p:nvSpPr>
                <p:spPr>
                  <a:xfrm>
                    <a:off x="861446" y="822105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52" name="Group 52"/>
                <p:cNvGrpSpPr/>
                <p:nvPr/>
              </p:nvGrpSpPr>
              <p:grpSpPr>
                <a:xfrm>
                  <a:off x="2614995" y="1024825"/>
                  <a:ext cx="1213072" cy="909834"/>
                  <a:chOff x="0" y="0"/>
                  <a:chExt cx="1213071" cy="909832"/>
                </a:xfrm>
              </p:grpSpPr>
              <p:pic>
                <p:nvPicPr>
                  <p:cNvPr id="50" name="image8.jpeg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0" y="0"/>
                    <a:ext cx="1213072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1" name="Shape 51"/>
                  <p:cNvSpPr/>
                  <p:nvPr/>
                </p:nvSpPr>
                <p:spPr>
                  <a:xfrm>
                    <a:off x="799401" y="816426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  <p:grpSp>
              <p:nvGrpSpPr>
                <p:cNvPr id="58" name="Group 58"/>
                <p:cNvGrpSpPr/>
                <p:nvPr/>
              </p:nvGrpSpPr>
              <p:grpSpPr>
                <a:xfrm>
                  <a:off x="3927775" y="1024825"/>
                  <a:ext cx="2525217" cy="909835"/>
                  <a:chOff x="0" y="0"/>
                  <a:chExt cx="2525216" cy="909833"/>
                </a:xfrm>
              </p:grpSpPr>
              <p:pic>
                <p:nvPicPr>
                  <p:cNvPr id="53" name="image9.jpeg"/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312144" y="0"/>
                    <a:ext cx="1213073" cy="90983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grpSp>
                <p:nvGrpSpPr>
                  <p:cNvPr id="56" name="Group 56"/>
                  <p:cNvGrpSpPr/>
                  <p:nvPr/>
                </p:nvGrpSpPr>
                <p:grpSpPr>
                  <a:xfrm>
                    <a:off x="-1" y="-1"/>
                    <a:ext cx="1213073" cy="909835"/>
                    <a:chOff x="0" y="0"/>
                    <a:chExt cx="1213071" cy="909833"/>
                  </a:xfrm>
                </p:grpSpPr>
                <p:pic>
                  <p:nvPicPr>
                    <p:cNvPr id="54" name="image10.jpeg"/>
                    <p:cNvPicPr>
                      <a:picLocks noChangeAspect="1"/>
                    </p:cNvPicPr>
                    <p:nvPr/>
                  </p:nvPicPr>
                  <p:blipFill>
                    <a:blip r:embed="rId12"/>
                    <a:stretch>
                      <a:fillRect/>
                    </a:stretch>
                  </p:blipFill>
                  <p:spPr>
                    <a:xfrm>
                      <a:off x="-1" y="-1"/>
                      <a:ext cx="1213073" cy="909835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sp>
                  <p:nvSpPr>
                    <p:cNvPr id="55" name="Shape 55"/>
                    <p:cNvSpPr/>
                    <p:nvPr/>
                  </p:nvSpPr>
                  <p:spPr>
                    <a:xfrm>
                      <a:off x="830536" y="816427"/>
                      <a:ext cx="303269" cy="1"/>
                    </a:xfrm>
                    <a:prstGeom prst="line">
                      <a:avLst/>
                    </a:prstGeom>
                    <a:noFill/>
                    <a:ln w="3175" cap="flat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wrap="square" lIns="45718" tIns="45718" rIns="45718" bIns="45718" numCol="1" anchor="t">
                      <a:noAutofit/>
                    </a:bodyPr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57" name="Shape 57"/>
                  <p:cNvSpPr/>
                  <p:nvPr/>
                </p:nvSpPr>
                <p:spPr>
                  <a:xfrm>
                    <a:off x="2138377" y="812214"/>
                    <a:ext cx="303269" cy="2"/>
                  </a:xfrm>
                  <a:prstGeom prst="line">
                    <a:avLst/>
                  </a:prstGeom>
                  <a:noFill/>
                  <a:ln w="3175" cap="flat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8" tIns="45718" rIns="45718" bIns="45718" numCol="1" anchor="t">
                    <a:noAutofit/>
                  </a:bodyPr>
                  <a:lstStyle/>
                  <a:p>
                    <a:endParaRPr/>
                  </a:p>
                </p:txBody>
              </p:sp>
            </p:grpSp>
          </p:grpSp>
          <p:sp>
            <p:nvSpPr>
              <p:cNvPr id="60" name="Shape 60"/>
              <p:cNvSpPr/>
              <p:nvPr/>
            </p:nvSpPr>
            <p:spPr>
              <a:xfrm rot="5400000">
                <a:off x="4800190" y="259412"/>
                <a:ext cx="114856" cy="3821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965" y="0"/>
                      <a:pt x="10800" y="24"/>
                      <a:pt x="10800" y="54"/>
                    </a:cubicBezTo>
                    <a:lnTo>
                      <a:pt x="10800" y="10746"/>
                    </a:lnTo>
                    <a:cubicBezTo>
                      <a:pt x="10800" y="10776"/>
                      <a:pt x="15635" y="10800"/>
                      <a:pt x="21600" y="10800"/>
                    </a:cubicBezTo>
                    <a:cubicBezTo>
                      <a:pt x="15635" y="10800"/>
                      <a:pt x="10800" y="10824"/>
                      <a:pt x="10800" y="10854"/>
                    </a:cubicBezTo>
                    <a:lnTo>
                      <a:pt x="10800" y="21546"/>
                    </a:lnTo>
                    <a:cubicBezTo>
                      <a:pt x="10800" y="21576"/>
                      <a:pt x="5965" y="21600"/>
                      <a:pt x="0" y="21600"/>
                    </a:cubicBez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23124" tIns="23124" rIns="23124" bIns="23124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61" name="Shape 61"/>
              <p:cNvSpPr/>
              <p:nvPr/>
            </p:nvSpPr>
            <p:spPr>
              <a:xfrm rot="5400000">
                <a:off x="1493294" y="893111"/>
                <a:ext cx="114856" cy="254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965" y="0"/>
                      <a:pt x="10800" y="36"/>
                      <a:pt x="10800" y="81"/>
                    </a:cubicBezTo>
                    <a:lnTo>
                      <a:pt x="10800" y="10719"/>
                    </a:lnTo>
                    <a:cubicBezTo>
                      <a:pt x="10800" y="10764"/>
                      <a:pt x="15635" y="10800"/>
                      <a:pt x="21600" y="10800"/>
                    </a:cubicBezTo>
                    <a:cubicBezTo>
                      <a:pt x="15635" y="10800"/>
                      <a:pt x="10800" y="10836"/>
                      <a:pt x="10800" y="10881"/>
                    </a:cubicBezTo>
                    <a:lnTo>
                      <a:pt x="10800" y="21519"/>
                    </a:lnTo>
                    <a:cubicBezTo>
                      <a:pt x="10800" y="21564"/>
                      <a:pt x="5965" y="21600"/>
                      <a:pt x="0" y="21600"/>
                    </a:cubicBez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23124" tIns="23124" rIns="23124" bIns="23124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62" name="Shape 62"/>
              <p:cNvSpPr/>
              <p:nvPr/>
            </p:nvSpPr>
            <p:spPr>
              <a:xfrm>
                <a:off x="470483" y="2163924"/>
                <a:ext cx="2160478" cy="2419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23153" tIns="23153" rIns="23153" bIns="23153" numCol="1" anchor="t">
                <a:spAutoFit/>
              </a:bodyPr>
              <a:lstStyle>
                <a:lvl1pPr algn="ctr">
                  <a:defRPr sz="1400" b="1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Low expression</a:t>
                </a:r>
              </a:p>
            </p:txBody>
          </p:sp>
          <p:sp>
            <p:nvSpPr>
              <p:cNvPr id="63" name="Shape 63"/>
              <p:cNvSpPr/>
              <p:nvPr/>
            </p:nvSpPr>
            <p:spPr>
              <a:xfrm>
                <a:off x="3744075" y="2166933"/>
                <a:ext cx="2227084" cy="2419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23153" tIns="23153" rIns="23153" bIns="23153" numCol="1" anchor="t">
                <a:spAutoFit/>
              </a:bodyPr>
              <a:lstStyle>
                <a:lvl1pPr algn="ctr">
                  <a:defRPr sz="1400" b="1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High expression</a:t>
                </a:r>
              </a:p>
            </p:txBody>
          </p:sp>
        </p:grpSp>
      </p:grpSp>
      <p:grpSp>
        <p:nvGrpSpPr>
          <p:cNvPr id="85" name="Group 85"/>
          <p:cNvGrpSpPr/>
          <p:nvPr/>
        </p:nvGrpSpPr>
        <p:grpSpPr>
          <a:xfrm>
            <a:off x="383551" y="4223113"/>
            <a:ext cx="6853789" cy="1586334"/>
            <a:chOff x="0" y="0"/>
            <a:chExt cx="6853788" cy="1586332"/>
          </a:xfrm>
        </p:grpSpPr>
        <p:pic>
          <p:nvPicPr>
            <p:cNvPr id="66" name="image1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01930" y="463529"/>
              <a:ext cx="1012678" cy="759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7" name="image2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83958" y="462338"/>
              <a:ext cx="1016002" cy="761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8" name="image3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640173" y="462338"/>
              <a:ext cx="1016003" cy="761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9" name="image4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565728" y="462338"/>
              <a:ext cx="1016002" cy="761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" name="image5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732787" y="462348"/>
              <a:ext cx="1016002" cy="761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" name="image6.pn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825401" y="462348"/>
              <a:ext cx="1016002" cy="761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" name="Shape 72"/>
            <p:cNvSpPr/>
            <p:nvPr/>
          </p:nvSpPr>
          <p:spPr>
            <a:xfrm rot="16200000">
              <a:off x="1865" y="722164"/>
              <a:ext cx="56271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PD-L1</a:t>
              </a:r>
            </a:p>
          </p:txBody>
        </p:sp>
        <p:sp>
          <p:nvSpPr>
            <p:cNvPr id="73" name="Shape 73"/>
            <p:cNvSpPr/>
            <p:nvPr/>
          </p:nvSpPr>
          <p:spPr>
            <a:xfrm rot="5400000">
              <a:off x="1387504" y="280975"/>
              <a:ext cx="76454" cy="212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42"/>
                    <a:pt x="10800" y="94"/>
                  </a:cubicBezTo>
                  <a:lnTo>
                    <a:pt x="10800" y="10706"/>
                  </a:lnTo>
                  <a:cubicBezTo>
                    <a:pt x="10800" y="10758"/>
                    <a:pt x="15635" y="10800"/>
                    <a:pt x="21600" y="10800"/>
                  </a:cubicBezTo>
                  <a:cubicBezTo>
                    <a:pt x="15635" y="10800"/>
                    <a:pt x="10800" y="10842"/>
                    <a:pt x="10800" y="10894"/>
                  </a:cubicBezTo>
                  <a:lnTo>
                    <a:pt x="10800" y="21506"/>
                  </a:lnTo>
                  <a:cubicBezTo>
                    <a:pt x="10800" y="21558"/>
                    <a:pt x="5965" y="216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23124" tIns="23124" rIns="23124" bIns="23124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5400000">
              <a:off x="4690314" y="-767705"/>
              <a:ext cx="87534" cy="422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23"/>
                    <a:pt x="10800" y="52"/>
                  </a:cubicBezTo>
                  <a:lnTo>
                    <a:pt x="10800" y="10748"/>
                  </a:lnTo>
                  <a:cubicBezTo>
                    <a:pt x="10800" y="10777"/>
                    <a:pt x="15635" y="10800"/>
                    <a:pt x="21600" y="10800"/>
                  </a:cubicBezTo>
                  <a:cubicBezTo>
                    <a:pt x="15635" y="10800"/>
                    <a:pt x="10800" y="10823"/>
                    <a:pt x="10800" y="10852"/>
                  </a:cubicBezTo>
                  <a:lnTo>
                    <a:pt x="10800" y="21548"/>
                  </a:lnTo>
                  <a:cubicBezTo>
                    <a:pt x="10800" y="21577"/>
                    <a:pt x="5965" y="216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23124" tIns="23124" rIns="23124" bIns="23124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465721" y="378412"/>
              <a:ext cx="6348906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402016" y="118063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dirty="0"/>
                <a:t>Score 1</a:t>
              </a:r>
            </a:p>
          </p:txBody>
        </p:sp>
        <p:sp>
          <p:nvSpPr>
            <p:cNvPr id="77" name="Shape 77"/>
            <p:cNvSpPr/>
            <p:nvPr/>
          </p:nvSpPr>
          <p:spPr>
            <a:xfrm>
              <a:off x="1483872" y="118063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dirty="0"/>
                <a:t>Score 2</a:t>
              </a:r>
            </a:p>
          </p:txBody>
        </p:sp>
        <p:sp>
          <p:nvSpPr>
            <p:cNvPr id="78" name="Shape 78"/>
            <p:cNvSpPr/>
            <p:nvPr/>
          </p:nvSpPr>
          <p:spPr>
            <a:xfrm>
              <a:off x="2565728" y="106718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3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3643452" y="106718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4</a:t>
              </a:r>
            </a:p>
          </p:txBody>
        </p:sp>
        <p:sp>
          <p:nvSpPr>
            <p:cNvPr id="80" name="Shape 80"/>
            <p:cNvSpPr/>
            <p:nvPr/>
          </p:nvSpPr>
          <p:spPr>
            <a:xfrm>
              <a:off x="4746578" y="106718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5</a:t>
              </a:r>
            </a:p>
          </p:txBody>
        </p:sp>
        <p:sp>
          <p:nvSpPr>
            <p:cNvPr id="81" name="Shape 81"/>
            <p:cNvSpPr/>
            <p:nvPr/>
          </p:nvSpPr>
          <p:spPr>
            <a:xfrm>
              <a:off x="5841134" y="106718"/>
              <a:ext cx="1012655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6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0" y="0"/>
              <a:ext cx="332816" cy="3032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B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345492" y="1344379"/>
              <a:ext cx="2160478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Low expression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3620540" y="1338069"/>
              <a:ext cx="2227083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High expression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383551" y="5929901"/>
            <a:ext cx="5895613" cy="3843775"/>
            <a:chOff x="0" y="0"/>
            <a:chExt cx="5895611" cy="3843773"/>
          </a:xfrm>
        </p:grpSpPr>
        <p:sp>
          <p:nvSpPr>
            <p:cNvPr id="86" name="Shape 86"/>
            <p:cNvSpPr/>
            <p:nvPr/>
          </p:nvSpPr>
          <p:spPr>
            <a:xfrm rot="16200000">
              <a:off x="-69642" y="859266"/>
              <a:ext cx="770207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VEGFR2</a:t>
              </a:r>
            </a:p>
          </p:txBody>
        </p:sp>
        <p:sp>
          <p:nvSpPr>
            <p:cNvPr id="87" name="Shape 87"/>
            <p:cNvSpPr/>
            <p:nvPr/>
          </p:nvSpPr>
          <p:spPr>
            <a:xfrm rot="16200000">
              <a:off x="-579" y="1895807"/>
              <a:ext cx="632082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TUBB3</a:t>
              </a:r>
            </a:p>
          </p:txBody>
        </p:sp>
        <p:sp>
          <p:nvSpPr>
            <p:cNvPr id="88" name="Shape 88"/>
            <p:cNvSpPr/>
            <p:nvPr/>
          </p:nvSpPr>
          <p:spPr>
            <a:xfrm rot="16200000">
              <a:off x="-15338" y="2858707"/>
              <a:ext cx="661600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STMN1</a:t>
              </a:r>
            </a:p>
          </p:txBody>
        </p:sp>
        <p:grpSp>
          <p:nvGrpSpPr>
            <p:cNvPr id="93" name="Group 93"/>
            <p:cNvGrpSpPr/>
            <p:nvPr/>
          </p:nvGrpSpPr>
          <p:grpSpPr>
            <a:xfrm>
              <a:off x="451587" y="505622"/>
              <a:ext cx="5436327" cy="966180"/>
              <a:chOff x="0" y="0"/>
              <a:chExt cx="5436325" cy="966179"/>
            </a:xfrm>
          </p:grpSpPr>
          <p:pic>
            <p:nvPicPr>
              <p:cNvPr id="89" name="image11.jpeg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88774" y="11685"/>
                <a:ext cx="1270002" cy="95252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0" name="image12.jpeg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777549" y="11685"/>
                <a:ext cx="1270002" cy="95252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1" name="image13.jpeg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66323" y="13656"/>
                <a:ext cx="1270003" cy="95252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2" name="image14.jpeg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1" y="0"/>
                <a:ext cx="1270002" cy="952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98" name="Group 98"/>
            <p:cNvGrpSpPr/>
            <p:nvPr/>
          </p:nvGrpSpPr>
          <p:grpSpPr>
            <a:xfrm>
              <a:off x="451587" y="2575440"/>
              <a:ext cx="5436327" cy="955785"/>
              <a:chOff x="0" y="0"/>
              <a:chExt cx="5436325" cy="955784"/>
            </a:xfrm>
          </p:grpSpPr>
          <p:pic>
            <p:nvPicPr>
              <p:cNvPr id="94" name="image15.jpeg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66323" y="296"/>
                <a:ext cx="1270003" cy="952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5" name="image16.jpeg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1" y="3262"/>
                <a:ext cx="1270002" cy="952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6" name="image17.jpeg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88774" y="0"/>
                <a:ext cx="1270002" cy="9525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" name="image18.jpeg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777549" y="0"/>
                <a:ext cx="1270002" cy="9525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03" name="Group 103"/>
            <p:cNvGrpSpPr/>
            <p:nvPr/>
          </p:nvGrpSpPr>
          <p:grpSpPr>
            <a:xfrm>
              <a:off x="451587" y="1542172"/>
              <a:ext cx="5436327" cy="964209"/>
              <a:chOff x="0" y="0"/>
              <a:chExt cx="5436325" cy="964207"/>
            </a:xfrm>
          </p:grpSpPr>
          <p:pic>
            <p:nvPicPr>
              <p:cNvPr id="99" name="image19.jpeg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66323" y="6168"/>
                <a:ext cx="1270003" cy="9525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00" name="image20.jpeg"/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" y="0"/>
                <a:ext cx="1270002" cy="9525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01" name="image21.jpeg"/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77549" y="11685"/>
                <a:ext cx="1270002" cy="952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02" name="image22.jpeg"/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388774" y="11685"/>
                <a:ext cx="1270002" cy="952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04" name="Shape 104"/>
            <p:cNvSpPr/>
            <p:nvPr/>
          </p:nvSpPr>
          <p:spPr>
            <a:xfrm>
              <a:off x="467402" y="436702"/>
              <a:ext cx="5428210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779749" y="196262"/>
              <a:ext cx="613678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1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2168524" y="192795"/>
              <a:ext cx="613677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2</a:t>
              </a:r>
            </a:p>
          </p:txBody>
        </p:sp>
        <p:sp>
          <p:nvSpPr>
            <p:cNvPr id="107" name="Shape 107"/>
            <p:cNvSpPr/>
            <p:nvPr/>
          </p:nvSpPr>
          <p:spPr>
            <a:xfrm>
              <a:off x="3557298" y="196262"/>
              <a:ext cx="613677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3</a:t>
              </a:r>
            </a:p>
          </p:txBody>
        </p:sp>
        <p:sp>
          <p:nvSpPr>
            <p:cNvPr id="108" name="Shape 108"/>
            <p:cNvSpPr/>
            <p:nvPr/>
          </p:nvSpPr>
          <p:spPr>
            <a:xfrm>
              <a:off x="4946072" y="197322"/>
              <a:ext cx="613677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Score 4</a:t>
              </a:r>
            </a:p>
          </p:txBody>
        </p:sp>
        <p:sp>
          <p:nvSpPr>
            <p:cNvPr id="109" name="Shape 109"/>
            <p:cNvSpPr/>
            <p:nvPr/>
          </p:nvSpPr>
          <p:spPr>
            <a:xfrm rot="5400000">
              <a:off x="4511555" y="2277951"/>
              <a:ext cx="87573" cy="2660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36"/>
                    <a:pt x="10800" y="81"/>
                  </a:cubicBezTo>
                  <a:lnTo>
                    <a:pt x="10800" y="10719"/>
                  </a:lnTo>
                  <a:cubicBezTo>
                    <a:pt x="10800" y="10764"/>
                    <a:pt x="15635" y="10800"/>
                    <a:pt x="21600" y="10800"/>
                  </a:cubicBezTo>
                  <a:cubicBezTo>
                    <a:pt x="15635" y="10800"/>
                    <a:pt x="10800" y="10836"/>
                    <a:pt x="10800" y="10881"/>
                  </a:cubicBezTo>
                  <a:lnTo>
                    <a:pt x="10800" y="21519"/>
                  </a:lnTo>
                  <a:cubicBezTo>
                    <a:pt x="10800" y="21564"/>
                    <a:pt x="5965" y="216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23124" tIns="23124" rIns="23124" bIns="23124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rot="5400000">
              <a:off x="1728893" y="2277373"/>
              <a:ext cx="83523" cy="2660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36"/>
                    <a:pt x="10800" y="81"/>
                  </a:cubicBezTo>
                  <a:lnTo>
                    <a:pt x="10800" y="10719"/>
                  </a:lnTo>
                  <a:cubicBezTo>
                    <a:pt x="10800" y="10764"/>
                    <a:pt x="15635" y="10800"/>
                    <a:pt x="21600" y="10800"/>
                  </a:cubicBezTo>
                  <a:cubicBezTo>
                    <a:pt x="15635" y="10800"/>
                    <a:pt x="10800" y="10836"/>
                    <a:pt x="10800" y="10881"/>
                  </a:cubicBezTo>
                  <a:lnTo>
                    <a:pt x="10800" y="21519"/>
                  </a:lnTo>
                  <a:cubicBezTo>
                    <a:pt x="10800" y="21564"/>
                    <a:pt x="5965" y="216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23124" tIns="23124" rIns="23124" bIns="23124" numCol="1" anchor="ctr">
              <a:noAutofit/>
            </a:bodyPr>
            <a:lstStyle/>
            <a:p>
              <a:pPr algn="ctr"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1152535" y="3601820"/>
              <a:ext cx="1236237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Low expression</a:t>
              </a:r>
            </a:p>
          </p:txBody>
        </p:sp>
        <p:sp>
          <p:nvSpPr>
            <p:cNvPr id="112" name="Shape 112"/>
            <p:cNvSpPr/>
            <p:nvPr/>
          </p:nvSpPr>
          <p:spPr>
            <a:xfrm>
              <a:off x="3917428" y="3601820"/>
              <a:ext cx="1275826" cy="2419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23153" tIns="23153" rIns="23153" bIns="23153" numCol="1" anchor="t">
              <a:spAutoFit/>
            </a:bodyPr>
            <a:lstStyle>
              <a:lvl1pPr algn="ctr">
                <a:defRPr sz="14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High expression</a:t>
              </a:r>
            </a:p>
          </p:txBody>
        </p:sp>
        <p:sp>
          <p:nvSpPr>
            <p:cNvPr id="113" name="Shape 113"/>
            <p:cNvSpPr/>
            <p:nvPr/>
          </p:nvSpPr>
          <p:spPr>
            <a:xfrm>
              <a:off x="-1" y="0"/>
              <a:ext cx="332816" cy="3032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3153" tIns="23153" rIns="23153" bIns="23153" numCol="1" anchor="t">
              <a:spAutoFit/>
            </a:bodyPr>
            <a:lstStyle>
              <a:lvl1pPr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7628F6-914D-4073-A5CF-0E1D430EEABF}"/>
              </a:ext>
            </a:extLst>
          </p:cNvPr>
          <p:cNvSpPr txBox="1"/>
          <p:nvPr/>
        </p:nvSpPr>
        <p:spPr>
          <a:xfrm>
            <a:off x="0" y="0"/>
            <a:ext cx="7011987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ja-JP" sz="2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Additional file </a:t>
            </a:r>
            <a:r>
              <a:rPr lang="en-US" altLang="ja-JP" sz="24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2</a:t>
            </a:r>
            <a:r>
              <a:rPr lang="en-US" altLang="ja-JP" sz="2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 </a:t>
            </a:r>
            <a:endParaRPr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3124" tIns="23124" rIns="23124" bIns="23124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3153" tIns="23153" rIns="23153" bIns="23153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3124" tIns="23124" rIns="23124" bIns="23124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3153" tIns="23153" rIns="23153" bIns="23153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67</Words>
  <Application>Microsoft Office PowerPoint</Application>
  <PresentationFormat>ユーザー設定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西山正彦</dc:creator>
  <cp:lastModifiedBy>西山 正彦</cp:lastModifiedBy>
  <cp:revision>4</cp:revision>
  <dcterms:modified xsi:type="dcterms:W3CDTF">2020-09-06T06:00:22Z</dcterms:modified>
</cp:coreProperties>
</file>