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72" r:id="rId3"/>
    <p:sldId id="290" r:id="rId4"/>
    <p:sldId id="259" r:id="rId5"/>
    <p:sldId id="285" r:id="rId6"/>
    <p:sldId id="276" r:id="rId7"/>
    <p:sldId id="286" r:id="rId8"/>
    <p:sldId id="287" r:id="rId9"/>
    <p:sldId id="288" r:id="rId10"/>
  </p:sldIdLst>
  <p:sldSz cx="17281525" cy="16202025"/>
  <p:notesSz cx="6858000" cy="9144000"/>
  <p:defaultTextStyle>
    <a:defPPr>
      <a:defRPr lang="en-US"/>
    </a:defPPr>
    <a:lvl1pPr marL="0" algn="l" defTabSz="1862095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1pPr>
    <a:lvl2pPr marL="931047" algn="l" defTabSz="1862095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2pPr>
    <a:lvl3pPr marL="1862095" algn="l" defTabSz="1862095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3pPr>
    <a:lvl4pPr marL="2793143" algn="l" defTabSz="1862095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4pPr>
    <a:lvl5pPr marL="3724190" algn="l" defTabSz="1862095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5pPr>
    <a:lvl6pPr marL="4655237" algn="l" defTabSz="1862095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6pPr>
    <a:lvl7pPr marL="5586285" algn="l" defTabSz="1862095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7pPr>
    <a:lvl8pPr marL="6517332" algn="l" defTabSz="1862095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8pPr>
    <a:lvl9pPr marL="7448379" algn="l" defTabSz="1862095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432" autoAdjust="0"/>
    <p:restoredTop sz="93278" autoAdjust="0"/>
  </p:normalViewPr>
  <p:slideViewPr>
    <p:cSldViewPr>
      <p:cViewPr>
        <p:scale>
          <a:sx n="34" d="100"/>
          <a:sy n="34" d="100"/>
        </p:scale>
        <p:origin x="-1242" y="-96"/>
      </p:cViewPr>
      <p:guideLst>
        <p:guide orient="horz" pos="5103"/>
        <p:guide pos="54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D2542-4F09-4B52-A344-B13576D4A4E4}" type="datetimeFigureOut">
              <a:rPr lang="en-US" smtClean="0"/>
              <a:pPr/>
              <a:t>2/16/2024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00200" y="685800"/>
            <a:ext cx="3657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6F117-1A05-4BEF-8A7B-A78345A3369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3376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6882" algn="l" defTabSz="113376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33765" algn="l" defTabSz="113376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00647" algn="l" defTabSz="113376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67529" algn="l" defTabSz="113376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34411" algn="l" defTabSz="113376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401294" algn="l" defTabSz="113376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68176" algn="l" defTabSz="113376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35058" algn="l" defTabSz="113376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00200" y="685800"/>
            <a:ext cx="36576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6F117-1A05-4BEF-8A7B-A78345A33694}" type="slidenum">
              <a:rPr lang="en-IN" smtClean="0"/>
              <a:pPr/>
              <a:t>4</a:t>
            </a:fld>
            <a:endParaRPr lang="en-I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6F117-1A05-4BEF-8A7B-A78345A33694}" type="slidenum">
              <a:rPr lang="en-IN" smtClean="0"/>
              <a:pPr/>
              <a:t>6</a:t>
            </a:fld>
            <a:endParaRPr lang="en-I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6F117-1A05-4BEF-8A7B-A78345A33694}" type="slidenum">
              <a:rPr lang="en-IN" smtClean="0"/>
              <a:pPr/>
              <a:t>9</a:t>
            </a:fld>
            <a:endParaRPr lang="en-I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6115" y="5033133"/>
            <a:ext cx="14689297" cy="34729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2229" y="9181148"/>
            <a:ext cx="12097068" cy="41405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31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62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93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724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655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586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517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448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120" y="10411304"/>
            <a:ext cx="14689297" cy="3217902"/>
          </a:xfrm>
        </p:spPr>
        <p:txBody>
          <a:bodyPr anchor="t"/>
          <a:lstStyle>
            <a:lvl1pPr algn="l">
              <a:defRPr sz="8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120" y="6867112"/>
            <a:ext cx="14689297" cy="3544193"/>
          </a:xfrm>
        </p:spPr>
        <p:txBody>
          <a:bodyPr anchor="b"/>
          <a:lstStyle>
            <a:lvl1pPr marL="0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1pPr>
            <a:lvl2pPr marL="931047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2pPr>
            <a:lvl3pPr marL="186209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9314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4pPr>
            <a:lvl5pPr marL="372419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5pPr>
            <a:lvl6pPr marL="465523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6pPr>
            <a:lvl7pPr marL="558628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7pPr>
            <a:lvl8pPr marL="651733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8pPr>
            <a:lvl9pPr marL="744837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4076" y="3780476"/>
            <a:ext cx="7632673" cy="10692588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84776" y="3780476"/>
            <a:ext cx="7632673" cy="10692588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079" y="3626710"/>
            <a:ext cx="7635674" cy="1511438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31047" indent="0">
              <a:buNone/>
              <a:defRPr sz="4100" b="1"/>
            </a:lvl2pPr>
            <a:lvl3pPr marL="1862095" indent="0">
              <a:buNone/>
              <a:defRPr sz="3700" b="1"/>
            </a:lvl3pPr>
            <a:lvl4pPr marL="2793143" indent="0">
              <a:buNone/>
              <a:defRPr sz="3200" b="1"/>
            </a:lvl4pPr>
            <a:lvl5pPr marL="3724190" indent="0">
              <a:buNone/>
              <a:defRPr sz="3200" b="1"/>
            </a:lvl5pPr>
            <a:lvl6pPr marL="4655237" indent="0">
              <a:buNone/>
              <a:defRPr sz="3200" b="1"/>
            </a:lvl6pPr>
            <a:lvl7pPr marL="5586285" indent="0">
              <a:buNone/>
              <a:defRPr sz="3200" b="1"/>
            </a:lvl7pPr>
            <a:lvl8pPr marL="6517332" indent="0">
              <a:buNone/>
              <a:defRPr sz="3200" b="1"/>
            </a:lvl8pPr>
            <a:lvl9pPr marL="7448379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079" y="5138143"/>
            <a:ext cx="7635674" cy="9334919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7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777" y="3626710"/>
            <a:ext cx="7638674" cy="1511438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31047" indent="0">
              <a:buNone/>
              <a:defRPr sz="4100" b="1"/>
            </a:lvl2pPr>
            <a:lvl3pPr marL="1862095" indent="0">
              <a:buNone/>
              <a:defRPr sz="3700" b="1"/>
            </a:lvl3pPr>
            <a:lvl4pPr marL="2793143" indent="0">
              <a:buNone/>
              <a:defRPr sz="3200" b="1"/>
            </a:lvl4pPr>
            <a:lvl5pPr marL="3724190" indent="0">
              <a:buNone/>
              <a:defRPr sz="3200" b="1"/>
            </a:lvl5pPr>
            <a:lvl6pPr marL="4655237" indent="0">
              <a:buNone/>
              <a:defRPr sz="3200" b="1"/>
            </a:lvl6pPr>
            <a:lvl7pPr marL="5586285" indent="0">
              <a:buNone/>
              <a:defRPr sz="3200" b="1"/>
            </a:lvl7pPr>
            <a:lvl8pPr marL="6517332" indent="0">
              <a:buNone/>
              <a:defRPr sz="3200" b="1"/>
            </a:lvl8pPr>
            <a:lvl9pPr marL="7448379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777" y="5138143"/>
            <a:ext cx="7638674" cy="9334919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7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076" y="645080"/>
            <a:ext cx="5685504" cy="2745344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6596" y="645082"/>
            <a:ext cx="9660852" cy="13827980"/>
          </a:xfrm>
        </p:spPr>
        <p:txBody>
          <a:bodyPr/>
          <a:lstStyle>
            <a:lvl1pPr>
              <a:defRPr sz="6600"/>
            </a:lvl1pPr>
            <a:lvl2pPr>
              <a:defRPr sz="5700"/>
            </a:lvl2pPr>
            <a:lvl3pPr>
              <a:defRPr sz="48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4076" y="3390425"/>
            <a:ext cx="5685504" cy="11082636"/>
          </a:xfrm>
        </p:spPr>
        <p:txBody>
          <a:bodyPr/>
          <a:lstStyle>
            <a:lvl1pPr marL="0" indent="0">
              <a:buNone/>
              <a:defRPr sz="2900"/>
            </a:lvl1pPr>
            <a:lvl2pPr marL="931047" indent="0">
              <a:buNone/>
              <a:defRPr sz="2500"/>
            </a:lvl2pPr>
            <a:lvl3pPr marL="1862095" indent="0">
              <a:buNone/>
              <a:defRPr sz="2000"/>
            </a:lvl3pPr>
            <a:lvl4pPr marL="2793143" indent="0">
              <a:buNone/>
              <a:defRPr sz="1900"/>
            </a:lvl4pPr>
            <a:lvl5pPr marL="3724190" indent="0">
              <a:buNone/>
              <a:defRPr sz="1900"/>
            </a:lvl5pPr>
            <a:lvl6pPr marL="4655237" indent="0">
              <a:buNone/>
              <a:defRPr sz="1900"/>
            </a:lvl6pPr>
            <a:lvl7pPr marL="5586285" indent="0">
              <a:buNone/>
              <a:defRPr sz="1900"/>
            </a:lvl7pPr>
            <a:lvl8pPr marL="6517332" indent="0">
              <a:buNone/>
              <a:defRPr sz="1900"/>
            </a:lvl8pPr>
            <a:lvl9pPr marL="7448379" indent="0">
              <a:buNone/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7302" y="11341419"/>
            <a:ext cx="10368915" cy="1338918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87302" y="1447686"/>
            <a:ext cx="10368915" cy="9721215"/>
          </a:xfrm>
        </p:spPr>
        <p:txBody>
          <a:bodyPr/>
          <a:lstStyle>
            <a:lvl1pPr marL="0" indent="0">
              <a:buNone/>
              <a:defRPr sz="6600"/>
            </a:lvl1pPr>
            <a:lvl2pPr marL="931047" indent="0">
              <a:buNone/>
              <a:defRPr sz="5700"/>
            </a:lvl2pPr>
            <a:lvl3pPr marL="1862095" indent="0">
              <a:buNone/>
              <a:defRPr sz="4800"/>
            </a:lvl3pPr>
            <a:lvl4pPr marL="2793143" indent="0">
              <a:buNone/>
              <a:defRPr sz="4100"/>
            </a:lvl4pPr>
            <a:lvl5pPr marL="3724190" indent="0">
              <a:buNone/>
              <a:defRPr sz="4100"/>
            </a:lvl5pPr>
            <a:lvl6pPr marL="4655237" indent="0">
              <a:buNone/>
              <a:defRPr sz="4100"/>
            </a:lvl6pPr>
            <a:lvl7pPr marL="5586285" indent="0">
              <a:buNone/>
              <a:defRPr sz="4100"/>
            </a:lvl7pPr>
            <a:lvl8pPr marL="6517332" indent="0">
              <a:buNone/>
              <a:defRPr sz="4100"/>
            </a:lvl8pPr>
            <a:lvl9pPr marL="7448379" indent="0">
              <a:buNone/>
              <a:defRPr sz="41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87302" y="12680340"/>
            <a:ext cx="10368915" cy="1901487"/>
          </a:xfrm>
        </p:spPr>
        <p:txBody>
          <a:bodyPr/>
          <a:lstStyle>
            <a:lvl1pPr marL="0" indent="0">
              <a:buNone/>
              <a:defRPr sz="2900"/>
            </a:lvl1pPr>
            <a:lvl2pPr marL="931047" indent="0">
              <a:buNone/>
              <a:defRPr sz="2500"/>
            </a:lvl2pPr>
            <a:lvl3pPr marL="1862095" indent="0">
              <a:buNone/>
              <a:defRPr sz="2000"/>
            </a:lvl3pPr>
            <a:lvl4pPr marL="2793143" indent="0">
              <a:buNone/>
              <a:defRPr sz="1900"/>
            </a:lvl4pPr>
            <a:lvl5pPr marL="3724190" indent="0">
              <a:buNone/>
              <a:defRPr sz="1900"/>
            </a:lvl5pPr>
            <a:lvl6pPr marL="4655237" indent="0">
              <a:buNone/>
              <a:defRPr sz="1900"/>
            </a:lvl6pPr>
            <a:lvl7pPr marL="5586285" indent="0">
              <a:buNone/>
              <a:defRPr sz="1900"/>
            </a:lvl7pPr>
            <a:lvl8pPr marL="6517332" indent="0">
              <a:buNone/>
              <a:defRPr sz="1900"/>
            </a:lvl8pPr>
            <a:lvl9pPr marL="7448379" indent="0">
              <a:buNone/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529105" y="648833"/>
            <a:ext cx="3888344" cy="13824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4079" y="648833"/>
            <a:ext cx="11377004" cy="13824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4079" y="648833"/>
            <a:ext cx="15553373" cy="2700338"/>
          </a:xfrm>
          <a:prstGeom prst="rect">
            <a:avLst/>
          </a:prstGeom>
        </p:spPr>
        <p:txBody>
          <a:bodyPr vert="horz" lIns="186209" tIns="93105" rIns="186209" bIns="9310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079" y="3780476"/>
            <a:ext cx="15553373" cy="10692588"/>
          </a:xfrm>
          <a:prstGeom prst="rect">
            <a:avLst/>
          </a:prstGeom>
        </p:spPr>
        <p:txBody>
          <a:bodyPr vert="horz" lIns="186209" tIns="93105" rIns="186209" bIns="9310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4077" y="15016878"/>
            <a:ext cx="4032357" cy="862608"/>
          </a:xfrm>
          <a:prstGeom prst="rect">
            <a:avLst/>
          </a:prstGeom>
        </p:spPr>
        <p:txBody>
          <a:bodyPr vert="horz" lIns="186209" tIns="93105" rIns="186209" bIns="93105" rtlCol="0" anchor="ctr"/>
          <a:lstStyle>
            <a:lvl1pPr algn="l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4524" y="15016878"/>
            <a:ext cx="5472483" cy="862608"/>
          </a:xfrm>
          <a:prstGeom prst="rect">
            <a:avLst/>
          </a:prstGeom>
        </p:spPr>
        <p:txBody>
          <a:bodyPr vert="horz" lIns="186209" tIns="93105" rIns="186209" bIns="93105" rtlCol="0" anchor="ctr"/>
          <a:lstStyle>
            <a:lvl1pPr algn="ctr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385094" y="15016878"/>
            <a:ext cx="4032357" cy="862608"/>
          </a:xfrm>
          <a:prstGeom prst="rect">
            <a:avLst/>
          </a:prstGeom>
        </p:spPr>
        <p:txBody>
          <a:bodyPr vert="horz" lIns="186209" tIns="93105" rIns="186209" bIns="93105" rtlCol="0" anchor="ctr"/>
          <a:lstStyle>
            <a:lvl1pPr algn="r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62095" rtl="0" eaLnBrk="1" latinLnBrk="0" hangingPunct="1">
        <a:spcBef>
          <a:spcPct val="0"/>
        </a:spcBef>
        <a:buNone/>
        <a:defRPr sz="8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98286" indent="-698286" algn="l" defTabSz="1862095" rtl="0" eaLnBrk="1" latinLnBrk="0" hangingPunct="1">
        <a:spcBef>
          <a:spcPct val="20000"/>
        </a:spcBef>
        <a:buFont typeface="Arial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1pPr>
      <a:lvl2pPr marL="1512952" indent="-581905" algn="l" defTabSz="1862095" rtl="0" eaLnBrk="1" latinLnBrk="0" hangingPunct="1">
        <a:spcBef>
          <a:spcPct val="20000"/>
        </a:spcBef>
        <a:buFont typeface="Arial" pitchFamily="34" charset="0"/>
        <a:buChar char="–"/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327618" indent="-465524" algn="l" defTabSz="1862095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58666" indent="-465524" algn="l" defTabSz="1862095" rtl="0" eaLnBrk="1" latinLnBrk="0" hangingPunct="1">
        <a:spcBef>
          <a:spcPct val="20000"/>
        </a:spcBef>
        <a:buFont typeface="Arial" pitchFamily="34" charset="0"/>
        <a:buChar char="–"/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89714" indent="-465524" algn="l" defTabSz="1862095" rtl="0" eaLnBrk="1" latinLnBrk="0" hangingPunct="1">
        <a:spcBef>
          <a:spcPct val="20000"/>
        </a:spcBef>
        <a:buFont typeface="Arial" pitchFamily="34" charset="0"/>
        <a:buChar char="»"/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120761" indent="-465524" algn="l" defTabSz="1862095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051808" indent="-465524" algn="l" defTabSz="1862095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6982856" indent="-465524" algn="l" defTabSz="1862095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7913904" indent="-465524" algn="l" defTabSz="1862095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62095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31047" algn="l" defTabSz="1862095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862095" algn="l" defTabSz="1862095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793143" algn="l" defTabSz="1862095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724190" algn="l" defTabSz="1862095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655237" algn="l" defTabSz="1862095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586285" algn="l" defTabSz="1862095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517332" algn="l" defTabSz="1862095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7448379" algn="l" defTabSz="1862095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8.png"/><Relationship Id="rId12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jpeg"/><Relationship Id="rId15" Type="http://schemas.openxmlformats.org/officeDocument/2006/relationships/image" Target="../media/image13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tiff"/><Relationship Id="rId2" Type="http://schemas.openxmlformats.org/officeDocument/2006/relationships/image" Target="../media/image14.png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jpeg"/><Relationship Id="rId10" Type="http://schemas.openxmlformats.org/officeDocument/2006/relationships/image" Target="../media/image22.png"/><Relationship Id="rId19" Type="http://schemas.openxmlformats.org/officeDocument/2006/relationships/image" Target="../media/image31.jpe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jpeg"/><Relationship Id="rId18" Type="http://schemas.openxmlformats.org/officeDocument/2006/relationships/image" Target="../media/image6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1.png"/><Relationship Id="rId12" Type="http://schemas.openxmlformats.org/officeDocument/2006/relationships/image" Target="../media/image55.jpeg"/><Relationship Id="rId17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50.png"/><Relationship Id="rId11" Type="http://schemas.openxmlformats.org/officeDocument/2006/relationships/image" Target="../media/image54.jpeg"/><Relationship Id="rId5" Type="http://schemas.openxmlformats.org/officeDocument/2006/relationships/image" Target="../media/image49.png"/><Relationship Id="rId15" Type="http://schemas.openxmlformats.org/officeDocument/2006/relationships/image" Target="../media/image58.png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62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57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18" Type="http://schemas.openxmlformats.org/officeDocument/2006/relationships/image" Target="../media/image10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" Type="http://schemas.openxmlformats.org/officeDocument/2006/relationships/image" Target="../media/image92.png"/><Relationship Id="rId16" Type="http://schemas.openxmlformats.org/officeDocument/2006/relationships/image" Target="../media/image106.png"/><Relationship Id="rId20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19" Type="http://schemas.openxmlformats.org/officeDocument/2006/relationships/image" Target="../media/image109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1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12" Type="http://schemas.openxmlformats.org/officeDocument/2006/relationships/image" Target="../media/image130.png"/><Relationship Id="rId17" Type="http://schemas.openxmlformats.org/officeDocument/2006/relationships/image" Target="../media/image13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11" Type="http://schemas.openxmlformats.org/officeDocument/2006/relationships/image" Target="../media/image129.png"/><Relationship Id="rId5" Type="http://schemas.openxmlformats.org/officeDocument/2006/relationships/image" Target="../media/image124.png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4" Type="http://schemas.openxmlformats.org/officeDocument/2006/relationships/image" Target="../media/image123.png"/><Relationship Id="rId9" Type="http://schemas.openxmlformats.org/officeDocument/2006/relationships/image" Target="../media/image32.png"/><Relationship Id="rId14" Type="http://schemas.openxmlformats.org/officeDocument/2006/relationships/image" Target="../media/image1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69066" y="633412"/>
          <a:ext cx="3852096" cy="3890074"/>
        </p:xfrm>
        <a:graphic>
          <a:graphicData uri="http://schemas.openxmlformats.org/presentationml/2006/ole">
            <p:oleObj spid="_x0000_s2050" name="Prism Project" r:id="rId3" imgW="4068000" imgH="2772000" progId="Prism5.Document">
              <p:embed/>
            </p:oleObj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189187" y="5053012"/>
            <a:ext cx="6793568" cy="3962400"/>
            <a:chOff x="-121707" y="1004408"/>
            <a:chExt cx="8355497" cy="2614971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446069" y="3290711"/>
              <a:ext cx="6152651" cy="13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6200000" flipV="1">
              <a:off x="-572946" y="2271694"/>
              <a:ext cx="2038033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99"/>
            <p:cNvGrpSpPr/>
            <p:nvPr/>
          </p:nvGrpSpPr>
          <p:grpSpPr>
            <a:xfrm>
              <a:off x="-121707" y="1004408"/>
              <a:ext cx="8355497" cy="2614971"/>
              <a:chOff x="-109007" y="1004408"/>
              <a:chExt cx="8355497" cy="2614971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2408387" y="3301502"/>
                <a:ext cx="2855108" cy="3178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Annexin V-FITC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30" name="Group 98"/>
              <p:cNvGrpSpPr/>
              <p:nvPr/>
            </p:nvGrpSpPr>
            <p:grpSpPr>
              <a:xfrm>
                <a:off x="-109007" y="1004408"/>
                <a:ext cx="8355497" cy="2154816"/>
                <a:chOff x="-96307" y="1004408"/>
                <a:chExt cx="8355497" cy="2154816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1287409" y="1004408"/>
                  <a:ext cx="5109829" cy="2640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      UT                                Dox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32" name="Group 78"/>
                <p:cNvGrpSpPr/>
                <p:nvPr/>
              </p:nvGrpSpPr>
              <p:grpSpPr>
                <a:xfrm>
                  <a:off x="-96307" y="1295644"/>
                  <a:ext cx="6485072" cy="1863580"/>
                  <a:chOff x="-96307" y="1295644"/>
                  <a:chExt cx="6485072" cy="1863580"/>
                </a:xfrm>
              </p:grpSpPr>
              <p:grpSp>
                <p:nvGrpSpPr>
                  <p:cNvPr id="49" name="Group 94"/>
                  <p:cNvGrpSpPr/>
                  <p:nvPr/>
                </p:nvGrpSpPr>
                <p:grpSpPr>
                  <a:xfrm>
                    <a:off x="-96307" y="1405267"/>
                    <a:ext cx="6485072" cy="928447"/>
                    <a:chOff x="-83607" y="1405267"/>
                    <a:chExt cx="6485072" cy="928447"/>
                  </a:xfrm>
                </p:grpSpPr>
                <p:sp>
                  <p:nvSpPr>
                    <p:cNvPr id="54" name="TextBox 53"/>
                    <p:cNvSpPr txBox="1"/>
                    <p:nvPr/>
                  </p:nvSpPr>
                  <p:spPr>
                    <a:xfrm rot="16200000">
                      <a:off x="-8937" y="1847449"/>
                      <a:ext cx="411595" cy="56093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PI</a:t>
                      </a:r>
                      <a:endParaRPr lang="en-IN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52" name="Rectangle 51"/>
                    <p:cNvSpPr/>
                    <p:nvPr/>
                  </p:nvSpPr>
                  <p:spPr>
                    <a:xfrm>
                      <a:off x="6117864" y="1405267"/>
                      <a:ext cx="283601" cy="23602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dirty="0"/>
                    </a:p>
                  </p:txBody>
                </p:sp>
              </p:grpSp>
              <p:sp>
                <p:nvSpPr>
                  <p:cNvPr id="48" name="Rectangle 47"/>
                  <p:cNvSpPr/>
                  <p:nvPr/>
                </p:nvSpPr>
                <p:spPr>
                  <a:xfrm>
                    <a:off x="2386852" y="1401388"/>
                    <a:ext cx="232293" cy="26049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grpSp>
                <p:nvGrpSpPr>
                  <p:cNvPr id="40" name="Group 77"/>
                  <p:cNvGrpSpPr/>
                  <p:nvPr/>
                </p:nvGrpSpPr>
                <p:grpSpPr>
                  <a:xfrm>
                    <a:off x="772727" y="1295644"/>
                    <a:ext cx="3687919" cy="1863580"/>
                    <a:chOff x="7605327" y="2083044"/>
                    <a:chExt cx="3687919" cy="1863580"/>
                  </a:xfrm>
                </p:grpSpPr>
                <p:grpSp>
                  <p:nvGrpSpPr>
                    <p:cNvPr id="41" name="Group 74"/>
                    <p:cNvGrpSpPr/>
                    <p:nvPr/>
                  </p:nvGrpSpPr>
                  <p:grpSpPr>
                    <a:xfrm>
                      <a:off x="7605327" y="2083044"/>
                      <a:ext cx="3687919" cy="1863580"/>
                      <a:chOff x="7605327" y="2083044"/>
                      <a:chExt cx="3687919" cy="1863580"/>
                    </a:xfrm>
                  </p:grpSpPr>
                  <p:pic>
                    <p:nvPicPr>
                      <p:cNvPr id="43" name="Picture 3" descr="G:\09-May-2022-Layout.jpg,,.(UT,DOX10,DOX20 DOX25).jpg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4" cstate="print">
                        <a:lum bright="-20000" contrast="40000"/>
                      </a:blip>
                      <a:srcRect l="28566" t="5641" r="49925" b="29927"/>
                      <a:stretch>
                        <a:fillRect/>
                      </a:stretch>
                    </p:blipFill>
                    <p:spPr bwMode="auto">
                      <a:xfrm>
                        <a:off x="7605327" y="2083044"/>
                        <a:ext cx="2709695" cy="1863580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</p:pic>
                  <p:sp>
                    <p:nvSpPr>
                      <p:cNvPr id="44" name="Rectangle 43"/>
                      <p:cNvSpPr/>
                      <p:nvPr/>
                    </p:nvSpPr>
                    <p:spPr>
                      <a:xfrm>
                        <a:off x="11060953" y="2188788"/>
                        <a:ext cx="232293" cy="26049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dirty="0"/>
                      </a:p>
                    </p:txBody>
                  </p:sp>
                </p:grpSp>
                <p:sp>
                  <p:nvSpPr>
                    <p:cNvPr id="42" name="TextBox 8"/>
                    <p:cNvSpPr txBox="1"/>
                    <p:nvPr/>
                  </p:nvSpPr>
                  <p:spPr>
                    <a:xfrm>
                      <a:off x="8439523" y="2168193"/>
                      <a:ext cx="1068289" cy="26897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18.2%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</p:grpSp>
            <p:grpSp>
              <p:nvGrpSpPr>
                <p:cNvPr id="33" name="Group 97"/>
                <p:cNvGrpSpPr/>
                <p:nvPr/>
              </p:nvGrpSpPr>
              <p:grpSpPr>
                <a:xfrm>
                  <a:off x="3777697" y="1295642"/>
                  <a:ext cx="4481493" cy="1863581"/>
                  <a:chOff x="6546297" y="2083042"/>
                  <a:chExt cx="4481493" cy="1863581"/>
                </a:xfrm>
              </p:grpSpPr>
              <p:grpSp>
                <p:nvGrpSpPr>
                  <p:cNvPr id="34" name="Group 91"/>
                  <p:cNvGrpSpPr/>
                  <p:nvPr/>
                </p:nvGrpSpPr>
                <p:grpSpPr>
                  <a:xfrm>
                    <a:off x="6546297" y="2083042"/>
                    <a:ext cx="4481493" cy="1863581"/>
                    <a:chOff x="6546297" y="2083042"/>
                    <a:chExt cx="4481493" cy="1863581"/>
                  </a:xfrm>
                </p:grpSpPr>
                <p:pic>
                  <p:nvPicPr>
                    <p:cNvPr id="36" name="Picture 3" descr="G:\09-May-2022-Layout.jpg,,.(UT,DOX10,DOX20 DOX25).jpg"/>
                    <p:cNvPicPr preferRelativeResize="0">
                      <a:picLocks noChangeArrowheads="1"/>
                    </p:cNvPicPr>
                    <p:nvPr/>
                  </p:nvPicPr>
                  <p:blipFill>
                    <a:blip r:embed="rId5" cstate="print">
                      <a:lum bright="-20000" contrast="40000"/>
                    </a:blip>
                    <a:srcRect l="77197" t="6099" r="1195" b="31099"/>
                    <a:stretch>
                      <a:fillRect/>
                    </a:stretch>
                  </p:blipFill>
                  <p:spPr bwMode="auto">
                    <a:xfrm>
                      <a:off x="6546297" y="2083042"/>
                      <a:ext cx="2709696" cy="1863581"/>
                    </a:xfrm>
                    <a:prstGeom prst="rect">
                      <a:avLst/>
                    </a:prstGeom>
                    <a:noFill/>
                    <a:ln w="19050">
                      <a:noFill/>
                    </a:ln>
                  </p:spPr>
                </p:pic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10795497" y="2167713"/>
                      <a:ext cx="232293" cy="26049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dirty="0"/>
                    </a:p>
                  </p:txBody>
                </p:sp>
              </p:grp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7531558" y="2166558"/>
                    <a:ext cx="1049955" cy="26897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74.6%</a:t>
                    </a:r>
                    <a:endParaRPr lang="en-IN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</p:grpSp>
      </p:grpSp>
      <p:sp>
        <p:nvSpPr>
          <p:cNvPr id="139" name="TextBox 138"/>
          <p:cNvSpPr txBox="1"/>
          <p:nvPr/>
        </p:nvSpPr>
        <p:spPr>
          <a:xfrm>
            <a:off x="220717" y="399557"/>
            <a:ext cx="547031" cy="27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4213279" y="399557"/>
            <a:ext cx="523656" cy="27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1" name="Group 46"/>
          <p:cNvGrpSpPr/>
          <p:nvPr/>
        </p:nvGrpSpPr>
        <p:grpSpPr>
          <a:xfrm>
            <a:off x="5858148" y="5210667"/>
            <a:ext cx="5856900" cy="3649059"/>
            <a:chOff x="603834" y="3506877"/>
            <a:chExt cx="6233748" cy="3360721"/>
          </a:xfrm>
        </p:grpSpPr>
        <p:sp>
          <p:nvSpPr>
            <p:cNvPr id="92" name="TextBox 91"/>
            <p:cNvSpPr txBox="1"/>
            <p:nvPr/>
          </p:nvSpPr>
          <p:spPr>
            <a:xfrm>
              <a:off x="2612315" y="6520827"/>
              <a:ext cx="3030438" cy="346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Propidium Iodide(PI)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93" name="Group 45"/>
            <p:cNvGrpSpPr/>
            <p:nvPr/>
          </p:nvGrpSpPr>
          <p:grpSpPr>
            <a:xfrm>
              <a:off x="603834" y="3506877"/>
              <a:ext cx="6233748" cy="3032433"/>
              <a:chOff x="603834" y="4345077"/>
              <a:chExt cx="6233748" cy="3032433"/>
            </a:xfrm>
          </p:grpSpPr>
          <p:sp>
            <p:nvSpPr>
              <p:cNvPr id="94" name="TextBox 93"/>
              <p:cNvSpPr txBox="1"/>
              <p:nvPr/>
            </p:nvSpPr>
            <p:spPr>
              <a:xfrm rot="16200000">
                <a:off x="234382" y="5675167"/>
                <a:ext cx="1214530" cy="4756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Cells count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95" name="Group 44"/>
              <p:cNvGrpSpPr/>
              <p:nvPr/>
            </p:nvGrpSpPr>
            <p:grpSpPr>
              <a:xfrm>
                <a:off x="1083875" y="4345077"/>
                <a:ext cx="5753707" cy="3032433"/>
                <a:chOff x="1083875" y="4345077"/>
                <a:chExt cx="5753707" cy="3032433"/>
              </a:xfrm>
            </p:grpSpPr>
            <p:grpSp>
              <p:nvGrpSpPr>
                <p:cNvPr id="96" name="Group 22"/>
                <p:cNvGrpSpPr/>
                <p:nvPr/>
              </p:nvGrpSpPr>
              <p:grpSpPr>
                <a:xfrm>
                  <a:off x="1083875" y="4566681"/>
                  <a:ext cx="5753707" cy="2810829"/>
                  <a:chOff x="1157488" y="4427024"/>
                  <a:chExt cx="5011355" cy="2061275"/>
                </a:xfrm>
              </p:grpSpPr>
              <p:grpSp>
                <p:nvGrpSpPr>
                  <p:cNvPr id="98" name="Group 17"/>
                  <p:cNvGrpSpPr/>
                  <p:nvPr/>
                </p:nvGrpSpPr>
                <p:grpSpPr>
                  <a:xfrm>
                    <a:off x="1313578" y="4523521"/>
                    <a:ext cx="4646670" cy="1843976"/>
                    <a:chOff x="1305731" y="4523521"/>
                    <a:chExt cx="4646670" cy="1843976"/>
                  </a:xfrm>
                </p:grpSpPr>
                <p:pic>
                  <p:nvPicPr>
                    <p:cNvPr id="101" name="Picture 100"/>
                    <p:cNvPicPr preferRelativeResize="0">
                      <a:picLocks/>
                    </p:cNvPicPr>
                    <p:nvPr/>
                  </p:nvPicPr>
                  <p:blipFill>
                    <a:blip r:embed="rId6" cstate="print">
                      <a:lum bright="-10000" contrast="40000"/>
                    </a:blip>
                    <a:srcRect l="5424" t="4572" b="4109"/>
                    <a:stretch>
                      <a:fillRect/>
                    </a:stretch>
                  </p:blipFill>
                  <p:spPr>
                    <a:xfrm>
                      <a:off x="1305731" y="4523521"/>
                      <a:ext cx="2242317" cy="1843976"/>
                    </a:xfrm>
                    <a:prstGeom prst="rect">
                      <a:avLst/>
                    </a:prstGeom>
                    <a:ln w="19050">
                      <a:noFill/>
                    </a:ln>
                  </p:spPr>
                </p:pic>
                <p:pic>
                  <p:nvPicPr>
                    <p:cNvPr id="103" name="Picture 102"/>
                    <p:cNvPicPr preferRelativeResize="0">
                      <a:picLocks/>
                    </p:cNvPicPr>
                    <p:nvPr/>
                  </p:nvPicPr>
                  <p:blipFill>
                    <a:blip r:embed="rId7" cstate="print">
                      <a:lum bright="-10000" contrast="40000"/>
                    </a:blip>
                    <a:srcRect l="5718" t="4919" r="4004" b="4456"/>
                    <a:stretch>
                      <a:fillRect/>
                    </a:stretch>
                  </p:blipFill>
                  <p:spPr>
                    <a:xfrm>
                      <a:off x="3710084" y="4528007"/>
                      <a:ext cx="2242317" cy="1839490"/>
                    </a:xfrm>
                    <a:prstGeom prst="rect">
                      <a:avLst/>
                    </a:prstGeom>
                    <a:ln w="19050">
                      <a:noFill/>
                    </a:ln>
                  </p:spPr>
                </p:pic>
              </p:grpSp>
              <p:cxnSp>
                <p:nvCxnSpPr>
                  <p:cNvPr id="99" name="Straight Arrow Connector 14"/>
                  <p:cNvCxnSpPr/>
                  <p:nvPr/>
                </p:nvCxnSpPr>
                <p:spPr>
                  <a:xfrm rot="5400000" flipH="1" flipV="1">
                    <a:off x="147728" y="5456716"/>
                    <a:ext cx="2059383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Arrow Connector 12"/>
                  <p:cNvCxnSpPr/>
                  <p:nvPr/>
                </p:nvCxnSpPr>
                <p:spPr>
                  <a:xfrm flipV="1">
                    <a:off x="1157488" y="6453061"/>
                    <a:ext cx="5011355" cy="3523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7" name="TextBox 96"/>
                <p:cNvSpPr txBox="1"/>
                <p:nvPr/>
              </p:nvSpPr>
              <p:spPr>
                <a:xfrm>
                  <a:off x="1224462" y="4345077"/>
                  <a:ext cx="5418254" cy="368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                  UT                                Dox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</p:grpSp>
      <p:sp>
        <p:nvSpPr>
          <p:cNvPr id="143" name="TextBox 142"/>
          <p:cNvSpPr txBox="1"/>
          <p:nvPr/>
        </p:nvSpPr>
        <p:spPr>
          <a:xfrm>
            <a:off x="-35355" y="4676753"/>
            <a:ext cx="675615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(E)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1" name="Group 130"/>
          <p:cNvGrpSpPr/>
          <p:nvPr/>
        </p:nvGrpSpPr>
        <p:grpSpPr>
          <a:xfrm>
            <a:off x="111786" y="9716452"/>
            <a:ext cx="10129173" cy="6338245"/>
            <a:chOff x="7085176" y="5695117"/>
            <a:chExt cx="5909780" cy="2215645"/>
          </a:xfrm>
        </p:grpSpPr>
        <p:grpSp>
          <p:nvGrpSpPr>
            <p:cNvPr id="127" name="Group 126"/>
            <p:cNvGrpSpPr/>
            <p:nvPr/>
          </p:nvGrpSpPr>
          <p:grpSpPr>
            <a:xfrm>
              <a:off x="7333988" y="5802312"/>
              <a:ext cx="5660968" cy="2108450"/>
              <a:chOff x="11677388" y="4049712"/>
              <a:chExt cx="5660968" cy="2108450"/>
            </a:xfrm>
          </p:grpSpPr>
          <p:pic>
            <p:nvPicPr>
              <p:cNvPr id="125" name="Picture 5" descr="C:\Users\Dell\Pictures\New folder\AOPI assays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3457" t="4692" b="62465"/>
              <a:stretch>
                <a:fillRect/>
              </a:stretch>
            </p:blipFill>
            <p:spPr bwMode="auto">
              <a:xfrm>
                <a:off x="11682412" y="4049712"/>
                <a:ext cx="5655944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" name="Picture 5" descr="C:\Users\Dell\Pictures\New folder\AOPI assays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3457" t="68032" r="1593"/>
              <a:stretch>
                <a:fillRect/>
              </a:stretch>
            </p:blipFill>
            <p:spPr bwMode="auto">
              <a:xfrm>
                <a:off x="11677388" y="5116512"/>
                <a:ext cx="5580000" cy="104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8" name="TextBox 127"/>
            <p:cNvSpPr txBox="1"/>
            <p:nvPr/>
          </p:nvSpPr>
          <p:spPr>
            <a:xfrm rot="16200000">
              <a:off x="6506684" y="6663703"/>
              <a:ext cx="1390426" cy="23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Dox                                      Control 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7554302" y="5695117"/>
              <a:ext cx="4332454" cy="1398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        AO                                       PI                          Merged (A0+PI)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5592762" y="4748212"/>
            <a:ext cx="651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(F)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11733431" y="5599552"/>
            <a:ext cx="5228707" cy="3262543"/>
            <a:chOff x="5034213" y="7040069"/>
            <a:chExt cx="3188458" cy="2208695"/>
          </a:xfrm>
        </p:grpSpPr>
        <p:pic>
          <p:nvPicPr>
            <p:cNvPr id="132" name="Picture 3" descr="C:\Users\Dell\Pictures\New folder\colonogenic assays.png"/>
            <p:cNvPicPr>
              <a:picLocks noChangeAspect="1" noChangeArrowheads="1"/>
            </p:cNvPicPr>
            <p:nvPr/>
          </p:nvPicPr>
          <p:blipFill>
            <a:blip r:embed="rId9" cstate="print"/>
            <a:srcRect r="38565" b="29092"/>
            <a:stretch>
              <a:fillRect/>
            </a:stretch>
          </p:blipFill>
          <p:spPr bwMode="auto">
            <a:xfrm>
              <a:off x="5034213" y="7040069"/>
              <a:ext cx="3066799" cy="1962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" name="TextBox 132"/>
            <p:cNvSpPr txBox="1"/>
            <p:nvPr/>
          </p:nvSpPr>
          <p:spPr>
            <a:xfrm>
              <a:off x="5454061" y="8925805"/>
              <a:ext cx="2768610" cy="32295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500" dirty="0" smtClean="0">
                  <a:latin typeface="Times New Roman" pitchFamily="18" charset="0"/>
                  <a:cs typeface="Times New Roman" pitchFamily="18" charset="0"/>
                </a:rPr>
                <a:t>   Control                    Dox</a:t>
              </a:r>
              <a:endParaRPr lang="en-IN" sz="25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6" name="TextBox 145"/>
          <p:cNvSpPr txBox="1"/>
          <p:nvPr/>
        </p:nvSpPr>
        <p:spPr>
          <a:xfrm>
            <a:off x="11517969" y="4653619"/>
            <a:ext cx="720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(G)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69232" y="14469555"/>
            <a:ext cx="229031" cy="68387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endParaRPr lang="en-IN" dirty="0"/>
          </a:p>
        </p:txBody>
      </p:sp>
      <p:sp>
        <p:nvSpPr>
          <p:cNvPr id="104" name="TextBox 103"/>
          <p:cNvSpPr txBox="1"/>
          <p:nvPr/>
        </p:nvSpPr>
        <p:spPr>
          <a:xfrm>
            <a:off x="2" y="9527"/>
            <a:ext cx="1728152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Anti cancer activity of Doxycycline on breast cancer</a:t>
            </a:r>
            <a:endParaRPr lang="en-IN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4572376" y="709612"/>
            <a:ext cx="3534985" cy="3733800"/>
            <a:chOff x="8232023" y="443270"/>
            <a:chExt cx="2281651" cy="3023490"/>
          </a:xfrm>
        </p:grpSpPr>
        <p:grpSp>
          <p:nvGrpSpPr>
            <p:cNvPr id="79" name="Group 78"/>
            <p:cNvGrpSpPr/>
            <p:nvPr/>
          </p:nvGrpSpPr>
          <p:grpSpPr>
            <a:xfrm>
              <a:off x="8232023" y="443270"/>
              <a:ext cx="2281651" cy="3023490"/>
              <a:chOff x="6818426" y="3504260"/>
              <a:chExt cx="2281651" cy="3023490"/>
            </a:xfrm>
          </p:grpSpPr>
          <p:graphicFrame>
            <p:nvGraphicFramePr>
              <p:cNvPr id="80" name="Object 2"/>
              <p:cNvGraphicFramePr>
                <a:graphicFrameLocks noChangeAspect="1"/>
              </p:cNvGraphicFramePr>
              <p:nvPr/>
            </p:nvGraphicFramePr>
            <p:xfrm>
              <a:off x="6818426" y="3504260"/>
              <a:ext cx="2281651" cy="3023490"/>
            </p:xfrm>
            <a:graphic>
              <a:graphicData uri="http://schemas.openxmlformats.org/presentationml/2006/ole">
                <p:oleObj spid="_x0000_s2054" name="Prism Project" r:id="rId10" imgW="2844000" imgH="3024000" progId="Prism5.Document">
                  <p:embed/>
                </p:oleObj>
              </a:graphicData>
            </a:graphic>
          </p:graphicFrame>
          <p:pic>
            <p:nvPicPr>
              <p:cNvPr id="81" name="Picture 5" descr="D:\2023\Manuscript\PICTURE\Supplimetary data\figure-1\bcl-2..png"/>
              <p:cNvPicPr preferRelativeResize="0">
                <a:picLocks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7359683" y="5667363"/>
                <a:ext cx="1296001" cy="504000"/>
              </a:xfrm>
              <a:prstGeom prst="rect">
                <a:avLst/>
              </a:prstGeom>
              <a:noFill/>
            </p:spPr>
          </p:pic>
        </p:grpSp>
        <p:sp>
          <p:nvSpPr>
            <p:cNvPr id="85" name="TextBox 84"/>
            <p:cNvSpPr txBox="1"/>
            <p:nvPr/>
          </p:nvSpPr>
          <p:spPr>
            <a:xfrm>
              <a:off x="8346878" y="2572513"/>
              <a:ext cx="514867" cy="2010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b="1" dirty="0" smtClean="0">
                  <a:latin typeface="Times New Roman" pitchFamily="18" charset="0"/>
                  <a:cs typeface="Times New Roman" pitchFamily="18" charset="0"/>
                </a:rPr>
                <a:t>BCL-2</a:t>
              </a:r>
              <a:endParaRPr lang="en-IN" sz="15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8251078" y="2854885"/>
              <a:ext cx="610669" cy="2010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b="1" dirty="0" smtClean="0">
                  <a:latin typeface="Times New Roman" pitchFamily="18" charset="0"/>
                  <a:cs typeface="Times New Roman" pitchFamily="18" charset="0"/>
                </a:rPr>
                <a:t>GAPDH</a:t>
              </a:r>
              <a:endParaRPr lang="en-IN" sz="15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8672292" y="570350"/>
            <a:ext cx="3733800" cy="3886200"/>
            <a:chOff x="11257799" y="432764"/>
            <a:chExt cx="2667338" cy="3024909"/>
          </a:xfrm>
        </p:grpSpPr>
        <p:grpSp>
          <p:nvGrpSpPr>
            <p:cNvPr id="82" name="Group 81"/>
            <p:cNvGrpSpPr/>
            <p:nvPr/>
          </p:nvGrpSpPr>
          <p:grpSpPr>
            <a:xfrm>
              <a:off x="11298079" y="432764"/>
              <a:ext cx="2627058" cy="3024909"/>
              <a:chOff x="7527767" y="3549172"/>
              <a:chExt cx="2627058" cy="3024909"/>
            </a:xfrm>
          </p:grpSpPr>
          <p:graphicFrame>
            <p:nvGraphicFramePr>
              <p:cNvPr id="83" name="Object 2"/>
              <p:cNvGraphicFramePr>
                <a:graphicFrameLocks noChangeAspect="1"/>
              </p:cNvGraphicFramePr>
              <p:nvPr/>
            </p:nvGraphicFramePr>
            <p:xfrm>
              <a:off x="7527767" y="3549172"/>
              <a:ext cx="2627058" cy="3024909"/>
            </p:xfrm>
            <a:graphic>
              <a:graphicData uri="http://schemas.openxmlformats.org/presentationml/2006/ole">
                <p:oleObj spid="_x0000_s2055" name="Prism Project" r:id="rId12" imgW="2628000" imgH="3024000" progId="Prism5.Document">
                  <p:embed/>
                </p:oleObj>
              </a:graphicData>
            </a:graphic>
          </p:graphicFrame>
          <p:pic>
            <p:nvPicPr>
              <p:cNvPr id="84" name="Picture 3" descr="D:\2023\Manuscript\PICTURE\Supplimetary data\figure-1\Picture1.png"/>
              <p:cNvPicPr preferRelativeResize="0">
                <a:picLocks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8206701" y="5684548"/>
                <a:ext cx="1403999" cy="540000"/>
              </a:xfrm>
              <a:prstGeom prst="rect">
                <a:avLst/>
              </a:prstGeom>
              <a:noFill/>
            </p:spPr>
          </p:pic>
        </p:grpSp>
        <p:sp>
          <p:nvSpPr>
            <p:cNvPr id="88" name="TextBox 87"/>
            <p:cNvSpPr txBox="1"/>
            <p:nvPr/>
          </p:nvSpPr>
          <p:spPr>
            <a:xfrm>
              <a:off x="11257799" y="2851294"/>
              <a:ext cx="638768" cy="2010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b="1" dirty="0" smtClean="0">
                  <a:latin typeface="Times New Roman" pitchFamily="18" charset="0"/>
                  <a:cs typeface="Times New Roman" pitchFamily="18" charset="0"/>
                </a:rPr>
                <a:t>GAPDH</a:t>
              </a:r>
              <a:endParaRPr lang="en-IN" sz="15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1340190" y="2608840"/>
              <a:ext cx="561865" cy="2010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b="1" dirty="0" smtClean="0">
                  <a:latin typeface="Times New Roman" pitchFamily="18" charset="0"/>
                  <a:cs typeface="Times New Roman" pitchFamily="18" charset="0"/>
                </a:rPr>
                <a:t>CDK-4</a:t>
              </a:r>
              <a:endParaRPr lang="en-IN" sz="15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12312333" y="548640"/>
          <a:ext cx="3722687" cy="3933825"/>
        </p:xfrm>
        <a:graphic>
          <a:graphicData uri="http://schemas.openxmlformats.org/presentationml/2006/ole">
            <p:oleObj spid="_x0000_s2056" name="Prism Project" r:id="rId14" imgW="3204000" imgH="2448000" progId="Prism5.Document">
              <p:embed/>
            </p:oleObj>
          </a:graphicData>
        </a:graphic>
      </p:graphicFrame>
      <p:sp>
        <p:nvSpPr>
          <p:cNvPr id="141" name="TextBox 140"/>
          <p:cNvSpPr txBox="1"/>
          <p:nvPr/>
        </p:nvSpPr>
        <p:spPr>
          <a:xfrm>
            <a:off x="8192796" y="400896"/>
            <a:ext cx="659486" cy="27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(C)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11757079" y="400896"/>
            <a:ext cx="680338" cy="27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(D)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6" name="Group 175"/>
          <p:cNvGrpSpPr/>
          <p:nvPr/>
        </p:nvGrpSpPr>
        <p:grpSpPr>
          <a:xfrm>
            <a:off x="10135860" y="9248715"/>
            <a:ext cx="6735762" cy="6953310"/>
            <a:chOff x="0" y="9248715"/>
            <a:chExt cx="6735762" cy="6953310"/>
          </a:xfrm>
        </p:grpSpPr>
        <p:grpSp>
          <p:nvGrpSpPr>
            <p:cNvPr id="121" name="Group 120"/>
            <p:cNvGrpSpPr/>
            <p:nvPr/>
          </p:nvGrpSpPr>
          <p:grpSpPr>
            <a:xfrm>
              <a:off x="0" y="9248715"/>
              <a:ext cx="6735762" cy="6953310"/>
              <a:chOff x="10972971" y="3690390"/>
              <a:chExt cx="4991211" cy="3833189"/>
            </a:xfrm>
          </p:grpSpPr>
          <p:grpSp>
            <p:nvGrpSpPr>
              <p:cNvPr id="138" name="Group 137"/>
              <p:cNvGrpSpPr/>
              <p:nvPr/>
            </p:nvGrpSpPr>
            <p:grpSpPr>
              <a:xfrm>
                <a:off x="11465929" y="3942433"/>
                <a:ext cx="4498253" cy="3581146"/>
                <a:chOff x="6975001" y="6499479"/>
                <a:chExt cx="3824537" cy="3581146"/>
              </a:xfrm>
            </p:grpSpPr>
            <p:pic>
              <p:nvPicPr>
                <p:cNvPr id="135" name="Picture 4" descr="C:\Users\Dell\Pictures\New folder\Srapping assays.png"/>
                <p:cNvPicPr>
                  <a:picLocks noChangeAspect="1" noChangeArrowheads="1"/>
                </p:cNvPicPr>
                <p:nvPr/>
              </p:nvPicPr>
              <p:blipFill>
                <a:blip r:embed="rId15" cstate="print"/>
                <a:srcRect l="3427" t="8453" r="43087"/>
                <a:stretch>
                  <a:fillRect/>
                </a:stretch>
              </p:blipFill>
              <p:spPr bwMode="auto">
                <a:xfrm>
                  <a:off x="6975001" y="6716712"/>
                  <a:ext cx="3824537" cy="3363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6" name="TextBox 135"/>
                <p:cNvSpPr txBox="1"/>
                <p:nvPr/>
              </p:nvSpPr>
              <p:spPr>
                <a:xfrm>
                  <a:off x="7541974" y="6499479"/>
                  <a:ext cx="3048000" cy="2205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      UT                                    Dox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5" name="TextBox 144"/>
              <p:cNvSpPr txBox="1"/>
              <p:nvPr/>
            </p:nvSpPr>
            <p:spPr>
              <a:xfrm>
                <a:off x="10972971" y="3690390"/>
                <a:ext cx="623902" cy="220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(I)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 rot="16200000">
              <a:off x="-2177181" y="12396756"/>
              <a:ext cx="533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72h               48h                24h                   0h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7" name="TextBox 176"/>
          <p:cNvSpPr txBox="1"/>
          <p:nvPr/>
        </p:nvSpPr>
        <p:spPr>
          <a:xfrm>
            <a:off x="0" y="9320212"/>
            <a:ext cx="720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(H)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06" y="0"/>
            <a:ext cx="1729725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2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: )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IN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-53409" y="449481"/>
            <a:ext cx="8826256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(A)   Gating strategy of  M0,M1 and M2 macrophage .BMDMs cells were used.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95976" y="1279716"/>
            <a:ext cx="2474715" cy="2415992"/>
            <a:chOff x="480667" y="191667"/>
            <a:chExt cx="1700326" cy="1376194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715040" y="1373987"/>
              <a:ext cx="1465953" cy="1595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6200000" flipV="1">
              <a:off x="129776" y="789279"/>
              <a:ext cx="119522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 rot="16200000">
              <a:off x="358247" y="661889"/>
              <a:ext cx="477454" cy="232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95354" y="1375014"/>
              <a:ext cx="549814" cy="1928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FSC-H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 b="20058"/>
          <a:stretch>
            <a:fillRect/>
          </a:stretch>
        </p:blipFill>
        <p:spPr bwMode="auto">
          <a:xfrm>
            <a:off x="715962" y="1243012"/>
            <a:ext cx="1893727" cy="205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5" name="Straight Arrow Connector 54"/>
          <p:cNvCxnSpPr/>
          <p:nvPr/>
        </p:nvCxnSpPr>
        <p:spPr>
          <a:xfrm flipV="1">
            <a:off x="2709935" y="2157412"/>
            <a:ext cx="673027" cy="28167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976390" y="2157412"/>
            <a:ext cx="838200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10800000" flipV="1">
            <a:off x="4983163" y="3376612"/>
            <a:ext cx="2057400" cy="14478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5" name="Group 164"/>
          <p:cNvGrpSpPr/>
          <p:nvPr/>
        </p:nvGrpSpPr>
        <p:grpSpPr>
          <a:xfrm>
            <a:off x="3414435" y="1240954"/>
            <a:ext cx="2581414" cy="2341601"/>
            <a:chOff x="3936277" y="1166812"/>
            <a:chExt cx="3028085" cy="2590799"/>
          </a:xfrm>
        </p:grpSpPr>
        <p:sp>
          <p:nvSpPr>
            <p:cNvPr id="160" name="TextBox 159"/>
            <p:cNvSpPr txBox="1"/>
            <p:nvPr/>
          </p:nvSpPr>
          <p:spPr>
            <a:xfrm rot="16200000">
              <a:off x="3594370" y="1900645"/>
              <a:ext cx="1080949" cy="397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63" name="Group 162"/>
            <p:cNvGrpSpPr/>
            <p:nvPr/>
          </p:nvGrpSpPr>
          <p:grpSpPr>
            <a:xfrm>
              <a:off x="4373562" y="1166812"/>
              <a:ext cx="2590800" cy="2590799"/>
              <a:chOff x="4373562" y="978600"/>
              <a:chExt cx="2664000" cy="2775488"/>
            </a:xfrm>
          </p:grpSpPr>
          <p:pic>
            <p:nvPicPr>
              <p:cNvPr id="156" name="Picture 10"/>
              <p:cNvPicPr preferRelativeResize="0">
                <a:picLocks noChangeArrowheads="1"/>
              </p:cNvPicPr>
              <p:nvPr/>
            </p:nvPicPr>
            <p:blipFill>
              <a:blip r:embed="rId3">
                <a:lum bright="-20000" contrast="40000"/>
              </a:blip>
              <a:srcRect l="6135" b="27662"/>
              <a:stretch>
                <a:fillRect/>
              </a:stretch>
            </p:blipFill>
            <p:spPr bwMode="auto">
              <a:xfrm>
                <a:off x="4478592" y="978600"/>
                <a:ext cx="2331600" cy="2362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57" name="Straight Arrow Connector 156"/>
              <p:cNvCxnSpPr/>
              <p:nvPr/>
            </p:nvCxnSpPr>
            <p:spPr>
              <a:xfrm flipV="1">
                <a:off x="4373562" y="3392286"/>
                <a:ext cx="2664000" cy="2800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Arrow Connector 157"/>
              <p:cNvCxnSpPr/>
              <p:nvPr/>
            </p:nvCxnSpPr>
            <p:spPr>
              <a:xfrm rot="16200000" flipV="1">
                <a:off x="3221533" y="2244940"/>
                <a:ext cx="2340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TextBox 160"/>
              <p:cNvSpPr txBox="1"/>
              <p:nvPr/>
            </p:nvSpPr>
            <p:spPr>
              <a:xfrm>
                <a:off x="4904264" y="3415535"/>
                <a:ext cx="1398010" cy="338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CD11b-PE -H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6775177" y="986900"/>
            <a:ext cx="2581411" cy="2593300"/>
            <a:chOff x="0" y="4669954"/>
            <a:chExt cx="2581411" cy="2593300"/>
          </a:xfrm>
        </p:grpSpPr>
        <p:sp>
          <p:nvSpPr>
            <p:cNvPr id="128" name="TextBox 127"/>
            <p:cNvSpPr txBox="1"/>
            <p:nvPr/>
          </p:nvSpPr>
          <p:spPr>
            <a:xfrm>
              <a:off x="604746" y="4669954"/>
              <a:ext cx="18885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CD11b PE 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76" name="Picture 9"/>
            <p:cNvPicPr preferRelativeResize="0">
              <a:picLocks noChangeArrowheads="1"/>
            </p:cNvPicPr>
            <p:nvPr/>
          </p:nvPicPr>
          <p:blipFill>
            <a:blip r:embed="rId4">
              <a:lum bright="-20000" contrast="40000"/>
            </a:blip>
            <a:srcRect l="8333" b="28502"/>
            <a:stretch>
              <a:fillRect/>
            </a:stretch>
          </p:blipFill>
          <p:spPr bwMode="auto">
            <a:xfrm>
              <a:off x="485304" y="4976812"/>
              <a:ext cx="1908000" cy="19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7" name="TextBox 176"/>
            <p:cNvSpPr txBox="1"/>
            <p:nvPr/>
          </p:nvSpPr>
          <p:spPr>
            <a:xfrm rot="16200000">
              <a:off x="-319212" y="5595093"/>
              <a:ext cx="9769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4" name="Straight Arrow Connector 183"/>
            <p:cNvCxnSpPr/>
            <p:nvPr/>
          </p:nvCxnSpPr>
          <p:spPr>
            <a:xfrm flipV="1">
              <a:off x="372779" y="6958012"/>
              <a:ext cx="2208632" cy="236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/>
            <p:nvPr/>
          </p:nvCxnSpPr>
          <p:spPr>
            <a:xfrm rot="16200000" flipV="1">
              <a:off x="-599418" y="5990028"/>
              <a:ext cx="197419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TextBox 186"/>
            <p:cNvSpPr txBox="1"/>
            <p:nvPr/>
          </p:nvSpPr>
          <p:spPr>
            <a:xfrm>
              <a:off x="822157" y="6977626"/>
              <a:ext cx="1159043" cy="285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CD11b-PE 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7" name="Group 246"/>
          <p:cNvGrpSpPr/>
          <p:nvPr/>
        </p:nvGrpSpPr>
        <p:grpSpPr>
          <a:xfrm>
            <a:off x="487362" y="4824412"/>
            <a:ext cx="2590800" cy="2667000"/>
            <a:chOff x="715962" y="7925780"/>
            <a:chExt cx="2590800" cy="2667000"/>
          </a:xfrm>
        </p:grpSpPr>
        <p:cxnSp>
          <p:nvCxnSpPr>
            <p:cNvPr id="220" name="Straight Arrow Connector 219"/>
            <p:cNvCxnSpPr/>
            <p:nvPr/>
          </p:nvCxnSpPr>
          <p:spPr>
            <a:xfrm rot="16200000" flipV="1">
              <a:off x="88095" y="9240508"/>
              <a:ext cx="197419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6" name="Group 375"/>
            <p:cNvGrpSpPr/>
            <p:nvPr/>
          </p:nvGrpSpPr>
          <p:grpSpPr>
            <a:xfrm>
              <a:off x="715962" y="7925780"/>
              <a:ext cx="2590800" cy="2667000"/>
              <a:chOff x="7081840" y="4572980"/>
              <a:chExt cx="2590800" cy="2667000"/>
            </a:xfrm>
          </p:grpSpPr>
          <p:sp>
            <p:nvSpPr>
              <p:cNvPr id="167" name="TextBox 166"/>
              <p:cNvSpPr txBox="1"/>
              <p:nvPr/>
            </p:nvSpPr>
            <p:spPr>
              <a:xfrm>
                <a:off x="7446261" y="4572980"/>
                <a:ext cx="22263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M1 Macrophages (M</a:t>
                </a:r>
                <a:r>
                  <a:rPr lang="el-GR" sz="1600" b="1" dirty="0" smtClean="0">
                    <a:latin typeface="Times New Roman"/>
                    <a:cs typeface="Times New Roman"/>
                  </a:rPr>
                  <a:t>φ</a:t>
                </a:r>
                <a:r>
                  <a:rPr lang="en-US" sz="1600" b="1" dirty="0" smtClean="0">
                    <a:latin typeface="Times New Roman"/>
                    <a:cs typeface="Times New Roman"/>
                  </a:rPr>
                  <a:t>)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207" name="Picture 6"/>
              <p:cNvPicPr>
                <a:picLocks noChangeAspect="1" noChangeArrowheads="1"/>
              </p:cNvPicPr>
              <p:nvPr/>
            </p:nvPicPr>
            <p:blipFill>
              <a:blip r:embed="rId5">
                <a:lum bright="-20000" contrast="40000"/>
              </a:blip>
              <a:srcRect l="7500" b="28502"/>
              <a:stretch>
                <a:fillRect/>
              </a:stretch>
            </p:blipFill>
            <p:spPr bwMode="auto">
              <a:xfrm>
                <a:off x="7470990" y="4877956"/>
                <a:ext cx="1981200" cy="1981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17" name="TextBox 216"/>
              <p:cNvSpPr txBox="1"/>
              <p:nvPr/>
            </p:nvSpPr>
            <p:spPr>
              <a:xfrm rot="16200000">
                <a:off x="6412917" y="5668833"/>
                <a:ext cx="1676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CD86 FITC-H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19" name="Straight Arrow Connector 218"/>
              <p:cNvCxnSpPr/>
              <p:nvPr/>
            </p:nvCxnSpPr>
            <p:spPr>
              <a:xfrm flipV="1">
                <a:off x="7435417" y="6867957"/>
                <a:ext cx="2208632" cy="2362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" name="TextBox 220"/>
              <p:cNvSpPr txBox="1"/>
              <p:nvPr/>
            </p:nvSpPr>
            <p:spPr>
              <a:xfrm>
                <a:off x="7725194" y="6901426"/>
                <a:ext cx="15791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 206 APC -H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248" name="Group 247"/>
          <p:cNvGrpSpPr/>
          <p:nvPr/>
        </p:nvGrpSpPr>
        <p:grpSpPr>
          <a:xfrm>
            <a:off x="3306762" y="4900612"/>
            <a:ext cx="2548354" cy="2694248"/>
            <a:chOff x="3577808" y="7796212"/>
            <a:chExt cx="2548354" cy="2694248"/>
          </a:xfrm>
        </p:grpSpPr>
        <p:pic>
          <p:nvPicPr>
            <p:cNvPr id="208" name="Picture 7"/>
            <p:cNvPicPr>
              <a:picLocks noChangeAspect="1" noChangeArrowheads="1"/>
            </p:cNvPicPr>
            <p:nvPr/>
          </p:nvPicPr>
          <p:blipFill>
            <a:blip r:embed="rId6">
              <a:lum bright="-20000" contrast="40000"/>
            </a:blip>
            <a:srcRect l="7500" b="28502"/>
            <a:stretch>
              <a:fillRect/>
            </a:stretch>
          </p:blipFill>
          <p:spPr bwMode="auto">
            <a:xfrm>
              <a:off x="4015218" y="8101012"/>
              <a:ext cx="19050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9" name="TextBox 208"/>
            <p:cNvSpPr txBox="1"/>
            <p:nvPr/>
          </p:nvSpPr>
          <p:spPr>
            <a:xfrm rot="16200000">
              <a:off x="2908885" y="8919313"/>
              <a:ext cx="1676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CD86 FITC-H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0" name="Straight Arrow Connector 209"/>
            <p:cNvCxnSpPr/>
            <p:nvPr/>
          </p:nvCxnSpPr>
          <p:spPr>
            <a:xfrm flipV="1">
              <a:off x="3917530" y="10132292"/>
              <a:ext cx="2208632" cy="236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Arrow Connector 210"/>
            <p:cNvCxnSpPr/>
            <p:nvPr/>
          </p:nvCxnSpPr>
          <p:spPr>
            <a:xfrm rot="16200000" flipV="1">
              <a:off x="2945333" y="9164308"/>
              <a:ext cx="197419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TextBox 211"/>
            <p:cNvSpPr txBox="1"/>
            <p:nvPr/>
          </p:nvSpPr>
          <p:spPr>
            <a:xfrm>
              <a:off x="4221162" y="10151906"/>
              <a:ext cx="15791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 206 APC 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3856741" y="7796212"/>
              <a:ext cx="22263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M2 Macrophages (M</a:t>
              </a:r>
              <a:r>
                <a:rPr lang="el-GR" sz="1600" b="1" dirty="0" smtClean="0">
                  <a:latin typeface="Times New Roman"/>
                  <a:cs typeface="Times New Roman"/>
                </a:rPr>
                <a:t>φ</a:t>
              </a:r>
              <a:r>
                <a:rPr lang="en-US" sz="1600" b="1" dirty="0" smtClean="0">
                  <a:latin typeface="Times New Roman"/>
                  <a:cs typeface="Times New Roman"/>
                </a:rPr>
                <a:t>)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95" name="TextBox 294"/>
          <p:cNvSpPr txBox="1"/>
          <p:nvPr/>
        </p:nvSpPr>
        <p:spPr>
          <a:xfrm>
            <a:off x="1273728" y="862012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4352542" y="938212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7" name="Straight Arrow Connector 376"/>
          <p:cNvCxnSpPr/>
          <p:nvPr/>
        </p:nvCxnSpPr>
        <p:spPr>
          <a:xfrm rot="16200000" flipH="1">
            <a:off x="6545262" y="3948113"/>
            <a:ext cx="1371600" cy="2286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>
            <a:off x="3062704" y="9780277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>
            <a:off x="6205954" y="9627877"/>
            <a:ext cx="990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5" name="Group 284"/>
          <p:cNvGrpSpPr/>
          <p:nvPr/>
        </p:nvGrpSpPr>
        <p:grpSpPr>
          <a:xfrm>
            <a:off x="643354" y="8933793"/>
            <a:ext cx="2347193" cy="2218090"/>
            <a:chOff x="45168" y="13610068"/>
            <a:chExt cx="2347193" cy="2218090"/>
          </a:xfrm>
        </p:grpSpPr>
        <p:grpSp>
          <p:nvGrpSpPr>
            <p:cNvPr id="140" name="Group 115"/>
            <p:cNvGrpSpPr/>
            <p:nvPr/>
          </p:nvGrpSpPr>
          <p:grpSpPr>
            <a:xfrm>
              <a:off x="45168" y="13619222"/>
              <a:ext cx="2347193" cy="2208936"/>
              <a:chOff x="-229369" y="4105849"/>
              <a:chExt cx="3184486" cy="2171734"/>
            </a:xfrm>
          </p:grpSpPr>
          <p:cxnSp>
            <p:nvCxnSpPr>
              <p:cNvPr id="150" name="Straight Arrow Connector 149"/>
              <p:cNvCxnSpPr/>
              <p:nvPr/>
            </p:nvCxnSpPr>
            <p:spPr>
              <a:xfrm flipV="1">
                <a:off x="229768" y="5949541"/>
                <a:ext cx="2725349" cy="708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/>
              <p:cNvCxnSpPr/>
              <p:nvPr/>
            </p:nvCxnSpPr>
            <p:spPr>
              <a:xfrm rot="16200000" flipV="1">
                <a:off x="-680802" y="5038396"/>
                <a:ext cx="1875866" cy="1077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TextBox 151"/>
              <p:cNvSpPr txBox="1"/>
              <p:nvPr/>
            </p:nvSpPr>
            <p:spPr>
              <a:xfrm rot="16200000">
                <a:off x="-387563" y="4667921"/>
                <a:ext cx="775712" cy="4593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912867" y="5944731"/>
                <a:ext cx="1085675" cy="332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FSC-H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224" name="Picture 2"/>
            <p:cNvPicPr>
              <a:picLocks noChangeAspect="1" noChangeArrowheads="1"/>
            </p:cNvPicPr>
            <p:nvPr/>
          </p:nvPicPr>
          <p:blipFill>
            <a:blip r:embed="rId7">
              <a:lum bright="-20000" contrast="40000"/>
            </a:blip>
            <a:srcRect b="20773"/>
            <a:stretch>
              <a:fillRect/>
            </a:stretch>
          </p:blipFill>
          <p:spPr bwMode="auto">
            <a:xfrm>
              <a:off x="487362" y="13610068"/>
              <a:ext cx="1885950" cy="189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84" name="Group 283"/>
          <p:cNvGrpSpPr/>
          <p:nvPr/>
        </p:nvGrpSpPr>
        <p:grpSpPr>
          <a:xfrm>
            <a:off x="3786605" y="8625439"/>
            <a:ext cx="2435650" cy="2654202"/>
            <a:chOff x="1325563" y="10432324"/>
            <a:chExt cx="2435650" cy="2654202"/>
          </a:xfrm>
        </p:grpSpPr>
        <p:grpSp>
          <p:nvGrpSpPr>
            <p:cNvPr id="216" name="Group 215"/>
            <p:cNvGrpSpPr/>
            <p:nvPr/>
          </p:nvGrpSpPr>
          <p:grpSpPr>
            <a:xfrm>
              <a:off x="1715378" y="10432324"/>
              <a:ext cx="2045835" cy="2654202"/>
              <a:chOff x="1983881" y="10382896"/>
              <a:chExt cx="1780075" cy="2654202"/>
            </a:xfrm>
          </p:grpSpPr>
          <p:grpSp>
            <p:nvGrpSpPr>
              <p:cNvPr id="162" name="Group 161"/>
              <p:cNvGrpSpPr/>
              <p:nvPr/>
            </p:nvGrpSpPr>
            <p:grpSpPr>
              <a:xfrm>
                <a:off x="1983881" y="10382896"/>
                <a:ext cx="1780075" cy="2243103"/>
                <a:chOff x="4330395" y="9021010"/>
                <a:chExt cx="2347221" cy="2358993"/>
              </a:xfrm>
            </p:grpSpPr>
            <p:sp>
              <p:nvSpPr>
                <p:cNvPr id="146" name="TextBox 145"/>
                <p:cNvSpPr txBox="1"/>
                <p:nvPr/>
              </p:nvSpPr>
              <p:spPr>
                <a:xfrm>
                  <a:off x="4944998" y="9021010"/>
                  <a:ext cx="1283428" cy="37934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Unstained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159" name="Group 158"/>
                <p:cNvGrpSpPr/>
                <p:nvPr/>
              </p:nvGrpSpPr>
              <p:grpSpPr>
                <a:xfrm>
                  <a:off x="4330395" y="9202775"/>
                  <a:ext cx="2347221" cy="2177228"/>
                  <a:chOff x="4070559" y="9082177"/>
                  <a:chExt cx="1968639" cy="1905075"/>
                </a:xfrm>
              </p:grpSpPr>
              <p:cxnSp>
                <p:nvCxnSpPr>
                  <p:cNvPr id="154" name="Straight Arrow Connector 153"/>
                  <p:cNvCxnSpPr/>
                  <p:nvPr/>
                </p:nvCxnSpPr>
                <p:spPr>
                  <a:xfrm>
                    <a:off x="4070559" y="10987252"/>
                    <a:ext cx="1968639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" name="Straight Arrow Connector 154"/>
                  <p:cNvCxnSpPr/>
                  <p:nvPr/>
                </p:nvCxnSpPr>
                <p:spPr>
                  <a:xfrm rot="16200000" flipV="1">
                    <a:off x="3121092" y="10032640"/>
                    <a:ext cx="1900926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82" name="TextBox 181"/>
              <p:cNvSpPr txBox="1"/>
              <p:nvPr/>
            </p:nvSpPr>
            <p:spPr>
              <a:xfrm>
                <a:off x="2335211" y="12636988"/>
                <a:ext cx="117908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CD11b-PE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26" name="TextBox 225"/>
            <p:cNvSpPr txBox="1"/>
            <p:nvPr/>
          </p:nvSpPr>
          <p:spPr>
            <a:xfrm rot="16200000">
              <a:off x="1100340" y="11374235"/>
              <a:ext cx="788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9937" name="Picture 1"/>
            <p:cNvPicPr preferRelativeResize="0">
              <a:picLocks noChangeArrowheads="1"/>
            </p:cNvPicPr>
            <p:nvPr/>
          </p:nvPicPr>
          <p:blipFill>
            <a:blip r:embed="rId8">
              <a:lum bright="-20000" contrast="40000"/>
            </a:blip>
            <a:srcRect b="22826"/>
            <a:stretch>
              <a:fillRect/>
            </a:stretch>
          </p:blipFill>
          <p:spPr bwMode="auto">
            <a:xfrm>
              <a:off x="1763712" y="10729912"/>
              <a:ext cx="1800000" cy="18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79" name="Group 278"/>
          <p:cNvGrpSpPr/>
          <p:nvPr/>
        </p:nvGrpSpPr>
        <p:grpSpPr>
          <a:xfrm>
            <a:off x="7315200" y="8713418"/>
            <a:ext cx="2297049" cy="2664194"/>
            <a:chOff x="4854158" y="10539413"/>
            <a:chExt cx="2297049" cy="2664194"/>
          </a:xfrm>
        </p:grpSpPr>
        <p:sp>
          <p:nvSpPr>
            <p:cNvPr id="245" name="TextBox 244"/>
            <p:cNvSpPr txBox="1"/>
            <p:nvPr/>
          </p:nvSpPr>
          <p:spPr>
            <a:xfrm>
              <a:off x="5796092" y="12803497"/>
              <a:ext cx="13551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CD11b-PE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51" name="Group 250"/>
            <p:cNvGrpSpPr/>
            <p:nvPr/>
          </p:nvGrpSpPr>
          <p:grpSpPr>
            <a:xfrm>
              <a:off x="4854158" y="10539413"/>
              <a:ext cx="2291679" cy="2190739"/>
              <a:chOff x="4949408" y="10634663"/>
              <a:chExt cx="2291679" cy="2190739"/>
            </a:xfrm>
          </p:grpSpPr>
          <p:grpSp>
            <p:nvGrpSpPr>
              <p:cNvPr id="230" name="Group 229"/>
              <p:cNvGrpSpPr/>
              <p:nvPr/>
            </p:nvGrpSpPr>
            <p:grpSpPr>
              <a:xfrm>
                <a:off x="5297087" y="10634663"/>
                <a:ext cx="1944000" cy="2190739"/>
                <a:chOff x="7699588" y="11244714"/>
                <a:chExt cx="1996581" cy="2476193"/>
              </a:xfrm>
            </p:grpSpPr>
            <p:sp>
              <p:nvSpPr>
                <p:cNvPr id="148" name="TextBox 147"/>
                <p:cNvSpPr txBox="1"/>
                <p:nvPr/>
              </p:nvSpPr>
              <p:spPr>
                <a:xfrm>
                  <a:off x="8061958" y="11244714"/>
                  <a:ext cx="1568948" cy="360705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CD11b Positive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78" name="Straight Arrow Connector 177"/>
                <p:cNvCxnSpPr/>
                <p:nvPr/>
              </p:nvCxnSpPr>
              <p:spPr>
                <a:xfrm>
                  <a:off x="7699588" y="13694282"/>
                  <a:ext cx="1996581" cy="26625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Arrow Connector 178"/>
                <p:cNvCxnSpPr/>
                <p:nvPr/>
              </p:nvCxnSpPr>
              <p:spPr>
                <a:xfrm rot="16200000" flipV="1">
                  <a:off x="6616890" y="12607137"/>
                  <a:ext cx="217248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2" name="TextBox 241"/>
              <p:cNvSpPr txBox="1"/>
              <p:nvPr/>
            </p:nvSpPr>
            <p:spPr>
              <a:xfrm rot="16200000">
                <a:off x="4724185" y="11575835"/>
                <a:ext cx="7889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39938" name="Picture 2"/>
              <p:cNvPicPr preferRelativeResize="0">
                <a:picLocks noChangeArrowheads="1"/>
              </p:cNvPicPr>
              <p:nvPr/>
            </p:nvPicPr>
            <p:blipFill>
              <a:blip r:embed="rId9"/>
              <a:srcRect b="20773"/>
              <a:stretch>
                <a:fillRect/>
              </a:stretch>
            </p:blipFill>
            <p:spPr bwMode="auto">
              <a:xfrm>
                <a:off x="5327885" y="10920412"/>
                <a:ext cx="1800000" cy="18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cxnSp>
        <p:nvCxnSpPr>
          <p:cNvPr id="407" name="Straight Arrow Connector 406"/>
          <p:cNvCxnSpPr/>
          <p:nvPr/>
        </p:nvCxnSpPr>
        <p:spPr>
          <a:xfrm>
            <a:off x="9707564" y="9777412"/>
            <a:ext cx="3276598" cy="762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Straight Arrow Connector 408"/>
          <p:cNvCxnSpPr/>
          <p:nvPr/>
        </p:nvCxnSpPr>
        <p:spPr>
          <a:xfrm rot="5400000">
            <a:off x="7954962" y="12139612"/>
            <a:ext cx="1219200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Straight Arrow Connector 410"/>
          <p:cNvCxnSpPr/>
          <p:nvPr/>
        </p:nvCxnSpPr>
        <p:spPr>
          <a:xfrm>
            <a:off x="9631362" y="10158412"/>
            <a:ext cx="4572000" cy="23622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6" name="TextBox 565"/>
          <p:cNvSpPr txBox="1"/>
          <p:nvPr/>
        </p:nvSpPr>
        <p:spPr>
          <a:xfrm>
            <a:off x="1676400" y="8536441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2" name="Straight Arrow Connector 251"/>
          <p:cNvCxnSpPr/>
          <p:nvPr/>
        </p:nvCxnSpPr>
        <p:spPr>
          <a:xfrm rot="10800000" flipV="1">
            <a:off x="2011362" y="3376612"/>
            <a:ext cx="4953000" cy="12954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/>
          <p:cNvSpPr txBox="1"/>
          <p:nvPr/>
        </p:nvSpPr>
        <p:spPr>
          <a:xfrm>
            <a:off x="-19144" y="7857265"/>
            <a:ext cx="10359432" cy="730036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(C)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Gating strategy of  M0,M1 and M2 macrophage . Tumor cells  (Mixed population cells)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were used.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7" name="Group 276"/>
          <p:cNvGrpSpPr/>
          <p:nvPr/>
        </p:nvGrpSpPr>
        <p:grpSpPr>
          <a:xfrm>
            <a:off x="6007921" y="4916782"/>
            <a:ext cx="2667000" cy="2575602"/>
            <a:chOff x="6354762" y="4790658"/>
            <a:chExt cx="2667000" cy="2575602"/>
          </a:xfrm>
        </p:grpSpPr>
        <p:grpSp>
          <p:nvGrpSpPr>
            <p:cNvPr id="199" name="Group 198"/>
            <p:cNvGrpSpPr/>
            <p:nvPr/>
          </p:nvGrpSpPr>
          <p:grpSpPr>
            <a:xfrm>
              <a:off x="6354762" y="5053012"/>
              <a:ext cx="2548354" cy="2313248"/>
              <a:chOff x="3416020" y="4926290"/>
              <a:chExt cx="2548354" cy="2313248"/>
            </a:xfrm>
          </p:grpSpPr>
          <p:pic>
            <p:nvPicPr>
              <p:cNvPr id="194" name="Picture 5"/>
              <p:cNvPicPr preferRelativeResize="0">
                <a:picLocks noChangeArrowheads="1"/>
              </p:cNvPicPr>
              <p:nvPr/>
            </p:nvPicPr>
            <p:blipFill>
              <a:blip r:embed="rId10"/>
              <a:srcRect l="10000" b="28502"/>
              <a:stretch>
                <a:fillRect/>
              </a:stretch>
            </p:blipFill>
            <p:spPr bwMode="auto">
              <a:xfrm>
                <a:off x="3916362" y="4976812"/>
                <a:ext cx="1908000" cy="19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95" name="TextBox 194"/>
              <p:cNvSpPr txBox="1"/>
              <p:nvPr/>
            </p:nvSpPr>
            <p:spPr>
              <a:xfrm rot="16200000">
                <a:off x="2747097" y="5668391"/>
                <a:ext cx="1676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CD86 FITC-H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96" name="Straight Arrow Connector 195"/>
              <p:cNvCxnSpPr/>
              <p:nvPr/>
            </p:nvCxnSpPr>
            <p:spPr>
              <a:xfrm flipV="1">
                <a:off x="3755742" y="6881370"/>
                <a:ext cx="2208632" cy="2362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Arrow Connector 196"/>
              <p:cNvCxnSpPr/>
              <p:nvPr/>
            </p:nvCxnSpPr>
            <p:spPr>
              <a:xfrm rot="16200000" flipV="1">
                <a:off x="2783545" y="5913386"/>
                <a:ext cx="1974192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8" name="TextBox 197"/>
              <p:cNvSpPr txBox="1"/>
              <p:nvPr/>
            </p:nvSpPr>
            <p:spPr>
              <a:xfrm>
                <a:off x="4059374" y="6900984"/>
                <a:ext cx="15791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 206 APC -H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69" name="TextBox 268"/>
            <p:cNvSpPr txBox="1"/>
            <p:nvPr/>
          </p:nvSpPr>
          <p:spPr>
            <a:xfrm>
              <a:off x="6795383" y="4790658"/>
              <a:ext cx="22263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M0 Macrophages (M</a:t>
              </a:r>
              <a:r>
                <a:rPr lang="el-GR" sz="1600" b="1" dirty="0" smtClean="0">
                  <a:latin typeface="Times New Roman"/>
                  <a:cs typeface="Times New Roman"/>
                </a:rPr>
                <a:t>φ</a:t>
              </a:r>
              <a:r>
                <a:rPr lang="en-US" sz="1600" b="1" dirty="0" smtClean="0">
                  <a:latin typeface="Times New Roman"/>
                  <a:cs typeface="Times New Roman"/>
                </a:rPr>
                <a:t>)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7" name="Group 366"/>
          <p:cNvGrpSpPr/>
          <p:nvPr/>
        </p:nvGrpSpPr>
        <p:grpSpPr>
          <a:xfrm>
            <a:off x="13136562" y="8786812"/>
            <a:ext cx="2519855" cy="2521758"/>
            <a:chOff x="715962" y="12228950"/>
            <a:chExt cx="2519855" cy="2521758"/>
          </a:xfrm>
        </p:grpSpPr>
        <p:grpSp>
          <p:nvGrpSpPr>
            <p:cNvPr id="380" name="Group 379"/>
            <p:cNvGrpSpPr/>
            <p:nvPr/>
          </p:nvGrpSpPr>
          <p:grpSpPr>
            <a:xfrm>
              <a:off x="715962" y="12596812"/>
              <a:ext cx="2233176" cy="2153896"/>
              <a:chOff x="2779451" y="13682662"/>
              <a:chExt cx="2233176" cy="2153896"/>
            </a:xfrm>
          </p:grpSpPr>
          <p:grpSp>
            <p:nvGrpSpPr>
              <p:cNvPr id="381" name="Group 190"/>
              <p:cNvGrpSpPr/>
              <p:nvPr/>
            </p:nvGrpSpPr>
            <p:grpSpPr>
              <a:xfrm>
                <a:off x="2779451" y="13718852"/>
                <a:ext cx="2233176" cy="2117706"/>
                <a:chOff x="3907664" y="11812904"/>
                <a:chExt cx="2753956" cy="2891067"/>
              </a:xfrm>
            </p:grpSpPr>
            <p:grpSp>
              <p:nvGrpSpPr>
                <p:cNvPr id="383" name="Group 179"/>
                <p:cNvGrpSpPr/>
                <p:nvPr/>
              </p:nvGrpSpPr>
              <p:grpSpPr>
                <a:xfrm>
                  <a:off x="4314398" y="11812904"/>
                  <a:ext cx="2347222" cy="2412938"/>
                  <a:chOff x="4314398" y="11812904"/>
                  <a:chExt cx="2347222" cy="2412938"/>
                </a:xfrm>
              </p:grpSpPr>
              <p:cxnSp>
                <p:nvCxnSpPr>
                  <p:cNvPr id="387" name="Straight Arrow Connector 386"/>
                  <p:cNvCxnSpPr/>
                  <p:nvPr/>
                </p:nvCxnSpPr>
                <p:spPr>
                  <a:xfrm>
                    <a:off x="4314398" y="14225842"/>
                    <a:ext cx="2347222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8" name="Straight Arrow Connector 387"/>
                  <p:cNvCxnSpPr/>
                  <p:nvPr/>
                </p:nvCxnSpPr>
                <p:spPr>
                  <a:xfrm rot="16200000" flipV="1">
                    <a:off x="3123369" y="13017000"/>
                    <a:ext cx="2408191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4" name="TextBox 383"/>
                <p:cNvSpPr txBox="1"/>
                <p:nvPr/>
              </p:nvSpPr>
              <p:spPr>
                <a:xfrm>
                  <a:off x="4849811" y="14241781"/>
                  <a:ext cx="1573949" cy="4621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CD206-APC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85" name="TextBox 384"/>
                <p:cNvSpPr txBox="1"/>
                <p:nvPr/>
              </p:nvSpPr>
              <p:spPr>
                <a:xfrm rot="16200000">
                  <a:off x="3280228" y="12927605"/>
                  <a:ext cx="1672377" cy="4175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CD86 FITC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382" name="Picture 5"/>
              <p:cNvPicPr preferRelativeResize="0">
                <a:picLocks noChangeArrowheads="1"/>
              </p:cNvPicPr>
              <p:nvPr/>
            </p:nvPicPr>
            <p:blipFill>
              <a:blip r:embed="rId11">
                <a:lum bright="-20000" contrast="40000"/>
              </a:blip>
              <a:srcRect b="21531"/>
              <a:stretch>
                <a:fillRect/>
              </a:stretch>
            </p:blipFill>
            <p:spPr bwMode="auto">
              <a:xfrm>
                <a:off x="3135312" y="13682662"/>
                <a:ext cx="1800000" cy="18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70" name="TextBox 269"/>
            <p:cNvSpPr txBox="1"/>
            <p:nvPr/>
          </p:nvSpPr>
          <p:spPr>
            <a:xfrm>
              <a:off x="1009438" y="12228950"/>
              <a:ext cx="22263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M0 Macrophages (M</a:t>
              </a:r>
              <a:r>
                <a:rPr lang="el-GR" sz="1600" b="1" dirty="0" smtClean="0">
                  <a:latin typeface="Times New Roman"/>
                  <a:cs typeface="Times New Roman"/>
                </a:rPr>
                <a:t>φ</a:t>
              </a:r>
              <a:r>
                <a:rPr lang="en-US" sz="1600" b="1" dirty="0" smtClean="0">
                  <a:latin typeface="Times New Roman"/>
                  <a:cs typeface="Times New Roman"/>
                </a:rPr>
                <a:t>)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5" name="Group 364"/>
          <p:cNvGrpSpPr/>
          <p:nvPr/>
        </p:nvGrpSpPr>
        <p:grpSpPr>
          <a:xfrm>
            <a:off x="13060362" y="12596812"/>
            <a:ext cx="2531179" cy="2498929"/>
            <a:chOff x="10774362" y="12596812"/>
            <a:chExt cx="2531179" cy="2498929"/>
          </a:xfrm>
        </p:grpSpPr>
        <p:grpSp>
          <p:nvGrpSpPr>
            <p:cNvPr id="389" name="Group 388"/>
            <p:cNvGrpSpPr/>
            <p:nvPr/>
          </p:nvGrpSpPr>
          <p:grpSpPr>
            <a:xfrm>
              <a:off x="10774362" y="12881316"/>
              <a:ext cx="2280576" cy="2214425"/>
              <a:chOff x="5035986" y="13587412"/>
              <a:chExt cx="2280576" cy="2214425"/>
            </a:xfrm>
          </p:grpSpPr>
          <p:grpSp>
            <p:nvGrpSpPr>
              <p:cNvPr id="390" name="Group 252"/>
              <p:cNvGrpSpPr/>
              <p:nvPr/>
            </p:nvGrpSpPr>
            <p:grpSpPr>
              <a:xfrm>
                <a:off x="5035986" y="13661695"/>
                <a:ext cx="2233176" cy="2140142"/>
                <a:chOff x="3907664" y="11812905"/>
                <a:chExt cx="2753956" cy="2921698"/>
              </a:xfrm>
            </p:grpSpPr>
            <p:grpSp>
              <p:nvGrpSpPr>
                <p:cNvPr id="392" name="Group 179"/>
                <p:cNvGrpSpPr/>
                <p:nvPr/>
              </p:nvGrpSpPr>
              <p:grpSpPr>
                <a:xfrm>
                  <a:off x="4314398" y="11812905"/>
                  <a:ext cx="2347222" cy="2412937"/>
                  <a:chOff x="4314398" y="11812905"/>
                  <a:chExt cx="2347222" cy="2412937"/>
                </a:xfrm>
              </p:grpSpPr>
              <p:cxnSp>
                <p:nvCxnSpPr>
                  <p:cNvPr id="396" name="Straight Arrow Connector 395"/>
                  <p:cNvCxnSpPr/>
                  <p:nvPr/>
                </p:nvCxnSpPr>
                <p:spPr>
                  <a:xfrm>
                    <a:off x="4314398" y="14225842"/>
                    <a:ext cx="2347222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7" name="Straight Arrow Connector 396"/>
                  <p:cNvCxnSpPr/>
                  <p:nvPr/>
                </p:nvCxnSpPr>
                <p:spPr>
                  <a:xfrm rot="16200000" flipV="1">
                    <a:off x="3123369" y="13017002"/>
                    <a:ext cx="2408193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3" name="TextBox 392"/>
                <p:cNvSpPr txBox="1"/>
                <p:nvPr/>
              </p:nvSpPr>
              <p:spPr>
                <a:xfrm>
                  <a:off x="4849811" y="14272413"/>
                  <a:ext cx="1573949" cy="4621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CD206-APC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94" name="TextBox 393"/>
                <p:cNvSpPr txBox="1"/>
                <p:nvPr/>
              </p:nvSpPr>
              <p:spPr>
                <a:xfrm rot="16200000">
                  <a:off x="3280228" y="12927605"/>
                  <a:ext cx="1672377" cy="4175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CD86 FITC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391" name="Picture 6"/>
              <p:cNvPicPr preferRelativeResize="0">
                <a:picLocks noChangeArrowheads="1"/>
              </p:cNvPicPr>
              <p:nvPr/>
            </p:nvPicPr>
            <p:blipFill>
              <a:blip r:embed="rId12">
                <a:lum bright="-20000" contrast="40000"/>
              </a:blip>
              <a:srcRect b="22705"/>
              <a:stretch>
                <a:fillRect/>
              </a:stretch>
            </p:blipFill>
            <p:spPr bwMode="auto">
              <a:xfrm>
                <a:off x="5516562" y="13587412"/>
                <a:ext cx="1800000" cy="18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71" name="TextBox 270"/>
            <p:cNvSpPr txBox="1"/>
            <p:nvPr/>
          </p:nvSpPr>
          <p:spPr>
            <a:xfrm>
              <a:off x="11079162" y="12596812"/>
              <a:ext cx="22263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M1 Macrophages (M</a:t>
              </a:r>
              <a:r>
                <a:rPr lang="el-GR" sz="1600" b="1" dirty="0" smtClean="0">
                  <a:latin typeface="Times New Roman"/>
                  <a:cs typeface="Times New Roman"/>
                </a:rPr>
                <a:t>φ</a:t>
              </a:r>
              <a:r>
                <a:rPr lang="en-US" sz="1600" b="1" dirty="0" smtClean="0">
                  <a:latin typeface="Times New Roman"/>
                  <a:cs typeface="Times New Roman"/>
                </a:rPr>
                <a:t>)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2" name="Group 361"/>
          <p:cNvGrpSpPr/>
          <p:nvPr/>
        </p:nvGrpSpPr>
        <p:grpSpPr>
          <a:xfrm>
            <a:off x="7269162" y="12791662"/>
            <a:ext cx="2496539" cy="2472150"/>
            <a:chOff x="5211762" y="12520612"/>
            <a:chExt cx="2496539" cy="2472150"/>
          </a:xfrm>
        </p:grpSpPr>
        <p:grpSp>
          <p:nvGrpSpPr>
            <p:cNvPr id="398" name="Group 397"/>
            <p:cNvGrpSpPr/>
            <p:nvPr/>
          </p:nvGrpSpPr>
          <p:grpSpPr>
            <a:xfrm>
              <a:off x="5211762" y="12847838"/>
              <a:ext cx="2233176" cy="2144924"/>
              <a:chOff x="7573962" y="13625512"/>
              <a:chExt cx="2233176" cy="2144924"/>
            </a:xfrm>
          </p:grpSpPr>
          <p:grpSp>
            <p:nvGrpSpPr>
              <p:cNvPr id="399" name="Group 261"/>
              <p:cNvGrpSpPr/>
              <p:nvPr/>
            </p:nvGrpSpPr>
            <p:grpSpPr>
              <a:xfrm>
                <a:off x="7573962" y="13657070"/>
                <a:ext cx="2233176" cy="2113366"/>
                <a:chOff x="3907664" y="11812902"/>
                <a:chExt cx="2753956" cy="2885143"/>
              </a:xfrm>
            </p:grpSpPr>
            <p:grpSp>
              <p:nvGrpSpPr>
                <p:cNvPr id="401" name="Group 179"/>
                <p:cNvGrpSpPr/>
                <p:nvPr/>
              </p:nvGrpSpPr>
              <p:grpSpPr>
                <a:xfrm>
                  <a:off x="4314398" y="11812902"/>
                  <a:ext cx="2347222" cy="2412940"/>
                  <a:chOff x="4314398" y="11812902"/>
                  <a:chExt cx="2347222" cy="2412940"/>
                </a:xfrm>
              </p:grpSpPr>
              <p:cxnSp>
                <p:nvCxnSpPr>
                  <p:cNvPr id="405" name="Straight Arrow Connector 404"/>
                  <p:cNvCxnSpPr/>
                  <p:nvPr/>
                </p:nvCxnSpPr>
                <p:spPr>
                  <a:xfrm>
                    <a:off x="4314398" y="14225842"/>
                    <a:ext cx="2347222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6" name="Straight Arrow Connector 405"/>
                  <p:cNvCxnSpPr/>
                  <p:nvPr/>
                </p:nvCxnSpPr>
                <p:spPr>
                  <a:xfrm rot="16200000" flipV="1">
                    <a:off x="3123369" y="13016999"/>
                    <a:ext cx="2408193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02" name="TextBox 401"/>
                <p:cNvSpPr txBox="1"/>
                <p:nvPr/>
              </p:nvSpPr>
              <p:spPr>
                <a:xfrm>
                  <a:off x="4782221" y="14235855"/>
                  <a:ext cx="1573949" cy="4621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CD206-APC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03" name="TextBox 402"/>
                <p:cNvSpPr txBox="1"/>
                <p:nvPr/>
              </p:nvSpPr>
              <p:spPr>
                <a:xfrm rot="16200000">
                  <a:off x="3280228" y="12927605"/>
                  <a:ext cx="1672377" cy="4175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CD86 FITC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400" name="Picture 8"/>
              <p:cNvPicPr preferRelativeResize="0">
                <a:picLocks noChangeArrowheads="1"/>
              </p:cNvPicPr>
              <p:nvPr/>
            </p:nvPicPr>
            <p:blipFill>
              <a:blip r:embed="rId13">
                <a:lum bright="-20000" contrast="40000"/>
              </a:blip>
              <a:srcRect b="20773"/>
              <a:stretch>
                <a:fillRect/>
              </a:stretch>
            </p:blipFill>
            <p:spPr bwMode="auto">
              <a:xfrm>
                <a:off x="7993062" y="13625512"/>
                <a:ext cx="1800000" cy="18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72" name="TextBox 271"/>
            <p:cNvSpPr txBox="1"/>
            <p:nvPr/>
          </p:nvSpPr>
          <p:spPr>
            <a:xfrm>
              <a:off x="5481922" y="12520612"/>
              <a:ext cx="22263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M2 Macrophages (M</a:t>
              </a:r>
              <a:r>
                <a:rPr lang="el-GR" sz="1600" b="1" dirty="0" smtClean="0">
                  <a:latin typeface="Times New Roman"/>
                  <a:cs typeface="Times New Roman"/>
                </a:rPr>
                <a:t>φ</a:t>
              </a:r>
              <a:r>
                <a:rPr lang="en-US" sz="1600" b="1" dirty="0" smtClean="0">
                  <a:latin typeface="Times New Roman"/>
                  <a:cs typeface="Times New Roman"/>
                </a:rPr>
                <a:t>)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9707562" y="481012"/>
            <a:ext cx="7044812" cy="6781800"/>
            <a:chOff x="9867032" y="9244012"/>
            <a:chExt cx="7044812" cy="6781800"/>
          </a:xfrm>
        </p:grpSpPr>
        <p:grpSp>
          <p:nvGrpSpPr>
            <p:cNvPr id="287" name="Group 104"/>
            <p:cNvGrpSpPr/>
            <p:nvPr/>
          </p:nvGrpSpPr>
          <p:grpSpPr>
            <a:xfrm>
              <a:off x="9894374" y="9548809"/>
              <a:ext cx="6819282" cy="3182922"/>
              <a:chOff x="-492813" y="5633223"/>
              <a:chExt cx="8347637" cy="3807192"/>
            </a:xfrm>
          </p:grpSpPr>
          <p:grpSp>
            <p:nvGrpSpPr>
              <p:cNvPr id="337" name="Group 174"/>
              <p:cNvGrpSpPr/>
              <p:nvPr/>
            </p:nvGrpSpPr>
            <p:grpSpPr>
              <a:xfrm>
                <a:off x="-492813" y="5633223"/>
                <a:ext cx="8347637" cy="3807192"/>
                <a:chOff x="-510021" y="3658299"/>
                <a:chExt cx="8347637" cy="3807192"/>
              </a:xfrm>
            </p:grpSpPr>
            <p:cxnSp>
              <p:nvCxnSpPr>
                <p:cNvPr id="343" name="Straight Arrow Connector 342"/>
                <p:cNvCxnSpPr/>
                <p:nvPr/>
              </p:nvCxnSpPr>
              <p:spPr>
                <a:xfrm>
                  <a:off x="785812" y="7011138"/>
                  <a:ext cx="7051804" cy="1214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44" name="Group 161"/>
                <p:cNvGrpSpPr/>
                <p:nvPr/>
              </p:nvGrpSpPr>
              <p:grpSpPr>
                <a:xfrm>
                  <a:off x="-510021" y="4113397"/>
                  <a:ext cx="8279430" cy="2368370"/>
                  <a:chOff x="-510021" y="4403449"/>
                  <a:chExt cx="8279430" cy="2368370"/>
                </a:xfrm>
              </p:grpSpPr>
              <p:pic>
                <p:nvPicPr>
                  <p:cNvPr id="349" name="Picture 22" descr="D:\2023\Manuscript\Ectonucleotodase and doxycycline combination therapy\Final\NEW\WB picture\GAPDH 37 Kda.png"/>
                  <p:cNvPicPr preferRelativeResize="0">
                    <a:picLocks noChangeArrowheads="1"/>
                  </p:cNvPicPr>
                  <p:nvPr/>
                </p:nvPicPr>
                <p:blipFill>
                  <a:blip r:embed="rId14"/>
                  <a:srcRect/>
                  <a:stretch>
                    <a:fillRect/>
                  </a:stretch>
                </p:blipFill>
                <p:spPr bwMode="auto">
                  <a:xfrm>
                    <a:off x="3187772" y="4403449"/>
                    <a:ext cx="2203420" cy="2325277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350" name="Picture 25" descr="D:\2023\Manuscript\Ectonucleotodase and doxycycline combination therapy\Final\NEW\WB picture\gapdh m1.jpg"/>
                  <p:cNvPicPr preferRelativeResize="0">
                    <a:picLocks noChangeArrowheads="1"/>
                  </p:cNvPicPr>
                  <p:nvPr/>
                </p:nvPicPr>
                <p:blipFill>
                  <a:blip r:embed="rId15"/>
                  <a:srcRect/>
                  <a:stretch>
                    <a:fillRect/>
                  </a:stretch>
                </p:blipFill>
                <p:spPr bwMode="auto">
                  <a:xfrm>
                    <a:off x="858286" y="4405875"/>
                    <a:ext cx="2203421" cy="2325278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</p:pic>
              <p:sp>
                <p:nvSpPr>
                  <p:cNvPr id="351" name="TextBox 350"/>
                  <p:cNvSpPr txBox="1"/>
                  <p:nvPr/>
                </p:nvSpPr>
                <p:spPr>
                  <a:xfrm>
                    <a:off x="-390547" y="5778262"/>
                    <a:ext cx="1124774" cy="4785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37 </a:t>
                    </a:r>
                    <a:r>
                      <a:rPr lang="en-US" sz="2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52" name="TextBox 351"/>
                  <p:cNvSpPr txBox="1"/>
                  <p:nvPr/>
                </p:nvSpPr>
                <p:spPr>
                  <a:xfrm>
                    <a:off x="-407666" y="5356438"/>
                    <a:ext cx="1124774" cy="4785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50 </a:t>
                    </a:r>
                    <a:r>
                      <a:rPr lang="en-US" sz="2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53" name="TextBox 352"/>
                  <p:cNvSpPr txBox="1"/>
                  <p:nvPr/>
                </p:nvSpPr>
                <p:spPr>
                  <a:xfrm>
                    <a:off x="-510021" y="4695516"/>
                    <a:ext cx="1264410" cy="4785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115 </a:t>
                    </a:r>
                    <a:r>
                      <a:rPr lang="en-US" sz="2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354" name="Picture 15" descr="D:\2023\Manuscript\Ectonucleotodase and doxycycline combination therapy\Final\NEW\WB picture\INOS 115 Kda.jpg"/>
                  <p:cNvPicPr preferRelativeResize="0">
                    <a:picLocks noChangeArrowheads="1"/>
                  </p:cNvPicPr>
                  <p:nvPr/>
                </p:nvPicPr>
                <p:blipFill>
                  <a:blip r:embed="rId16"/>
                  <a:srcRect t="10330"/>
                  <a:stretch>
                    <a:fillRect/>
                  </a:stretch>
                </p:blipFill>
                <p:spPr bwMode="auto">
                  <a:xfrm>
                    <a:off x="5565988" y="4403481"/>
                    <a:ext cx="2203421" cy="2368338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</p:pic>
            </p:grpSp>
            <p:sp>
              <p:nvSpPr>
                <p:cNvPr id="345" name="TextBox 344"/>
                <p:cNvSpPr txBox="1"/>
                <p:nvPr/>
              </p:nvSpPr>
              <p:spPr>
                <a:xfrm>
                  <a:off x="3266753" y="6986907"/>
                  <a:ext cx="2302374" cy="4785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M1 </a:t>
                  </a:r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macrophage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46" name="TextBox 345"/>
                <p:cNvSpPr txBox="1"/>
                <p:nvPr/>
              </p:nvSpPr>
              <p:spPr>
                <a:xfrm>
                  <a:off x="1309571" y="3687860"/>
                  <a:ext cx="1360247" cy="4785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GAPDH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47" name="TextBox 346"/>
                <p:cNvSpPr txBox="1"/>
                <p:nvPr/>
              </p:nvSpPr>
              <p:spPr>
                <a:xfrm>
                  <a:off x="3424641" y="3658299"/>
                  <a:ext cx="1689908" cy="4785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Arginase-1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48" name="TextBox 347"/>
                <p:cNvSpPr txBox="1"/>
                <p:nvPr/>
              </p:nvSpPr>
              <p:spPr>
                <a:xfrm>
                  <a:off x="6241694" y="3710036"/>
                  <a:ext cx="957982" cy="4785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iNOS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879219" y="8447196"/>
                <a:ext cx="2292013" cy="552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UT      DOX  TMC  </a:t>
                </a:r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TMC</a:t>
                </a:r>
                <a:endParaRPr lang="en-US" sz="12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                                  DOX</a:t>
                </a:r>
                <a:endParaRPr lang="en-IN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1" name="TextBox 340"/>
              <p:cNvSpPr txBox="1"/>
              <p:nvPr/>
            </p:nvSpPr>
            <p:spPr>
              <a:xfrm>
                <a:off x="3272248" y="8481678"/>
                <a:ext cx="2198138" cy="552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UT   DOX  TMC   </a:t>
                </a:r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TMC</a:t>
                </a:r>
                <a:endParaRPr lang="en-US" sz="12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                                DOX</a:t>
                </a:r>
                <a:endParaRPr lang="en-IN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2" name="TextBox 341"/>
              <p:cNvSpPr txBox="1"/>
              <p:nvPr/>
            </p:nvSpPr>
            <p:spPr>
              <a:xfrm>
                <a:off x="5712444" y="8427540"/>
                <a:ext cx="2103949" cy="552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UT  DOX  TMC   </a:t>
                </a:r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TMC</a:t>
                </a:r>
                <a:endParaRPr lang="en-US" sz="12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                               DOX</a:t>
                </a:r>
                <a:endParaRPr lang="en-IN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8" name="Group 156"/>
            <p:cNvGrpSpPr/>
            <p:nvPr/>
          </p:nvGrpSpPr>
          <p:grpSpPr>
            <a:xfrm>
              <a:off x="10093479" y="12844020"/>
              <a:ext cx="6818367" cy="3181792"/>
              <a:chOff x="10389019" y="4030182"/>
              <a:chExt cx="6818367" cy="3181792"/>
            </a:xfrm>
          </p:grpSpPr>
          <p:grpSp>
            <p:nvGrpSpPr>
              <p:cNvPr id="290" name="Group 173"/>
              <p:cNvGrpSpPr/>
              <p:nvPr/>
            </p:nvGrpSpPr>
            <p:grpSpPr>
              <a:xfrm>
                <a:off x="10389019" y="4030182"/>
                <a:ext cx="6818367" cy="3181792"/>
                <a:chOff x="-1106615" y="6886180"/>
                <a:chExt cx="9265452" cy="3189237"/>
              </a:xfrm>
            </p:grpSpPr>
            <p:pic>
              <p:nvPicPr>
                <p:cNvPr id="294" name="Picture 21" descr="D:\2023\Manuscript\Ectonucleotodase and doxycycline combination therapy\Final\NEW\WB picture\INOS  115 Kda.tif"/>
                <p:cNvPicPr preferRelativeResize="0">
                  <a:picLocks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5456391" y="7252572"/>
                  <a:ext cx="2446014" cy="194854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</p:pic>
            <p:pic>
              <p:nvPicPr>
                <p:cNvPr id="298" name="Picture 24" descr="D:\2023\Manuscript\Ectonucleotodase and doxycycline combination therapy\Final\NEW\WB picture\ARG-1 50 KDA.jpg"/>
                <p:cNvPicPr preferRelativeResize="0">
                  <a:picLocks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2890194" y="7254934"/>
                  <a:ext cx="2446014" cy="194854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</p:pic>
            <p:grpSp>
              <p:nvGrpSpPr>
                <p:cNvPr id="305" name="Group 172"/>
                <p:cNvGrpSpPr/>
                <p:nvPr/>
              </p:nvGrpSpPr>
              <p:grpSpPr>
                <a:xfrm>
                  <a:off x="-1106615" y="6886180"/>
                  <a:ext cx="9265452" cy="3189237"/>
                  <a:chOff x="-1059911" y="6886180"/>
                  <a:chExt cx="9265452" cy="3189237"/>
                </a:xfrm>
              </p:grpSpPr>
              <p:sp>
                <p:nvSpPr>
                  <p:cNvPr id="308" name="TextBox 307"/>
                  <p:cNvSpPr txBox="1"/>
                  <p:nvPr/>
                </p:nvSpPr>
                <p:spPr>
                  <a:xfrm>
                    <a:off x="-1017507" y="8446571"/>
                    <a:ext cx="1248609" cy="40104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37 </a:t>
                    </a:r>
                    <a:r>
                      <a:rPr lang="en-US" sz="2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09" name="TextBox 308"/>
                  <p:cNvSpPr txBox="1"/>
                  <p:nvPr/>
                </p:nvSpPr>
                <p:spPr>
                  <a:xfrm>
                    <a:off x="-1057114" y="8008201"/>
                    <a:ext cx="1248609" cy="40104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50 </a:t>
                    </a:r>
                    <a:r>
                      <a:rPr lang="en-US" sz="2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10" name="TextBox 309"/>
                  <p:cNvSpPr txBox="1"/>
                  <p:nvPr/>
                </p:nvSpPr>
                <p:spPr>
                  <a:xfrm>
                    <a:off x="-1059911" y="7423118"/>
                    <a:ext cx="1403619" cy="40104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115 </a:t>
                    </a:r>
                    <a:r>
                      <a:rPr lang="en-US" sz="2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311" name="Picture 26" descr="D:\2023\Manuscript\Ectonucleotodase and doxycycline combination therapy\Final\NEW\WB picture\GAPDH 37 KDA M2.jpg"/>
                  <p:cNvPicPr preferRelativeResize="0">
                    <a:picLocks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285652" y="7255032"/>
                    <a:ext cx="2446014" cy="1948549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</p:pic>
              <p:cxnSp>
                <p:nvCxnSpPr>
                  <p:cNvPr id="312" name="Straight Arrow Connector 311"/>
                  <p:cNvCxnSpPr/>
                  <p:nvPr/>
                </p:nvCxnSpPr>
                <p:spPr>
                  <a:xfrm>
                    <a:off x="294910" y="9699057"/>
                    <a:ext cx="7910631" cy="159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3" name="TextBox 312"/>
                  <p:cNvSpPr txBox="1"/>
                  <p:nvPr/>
                </p:nvSpPr>
                <p:spPr>
                  <a:xfrm>
                    <a:off x="3090288" y="9674371"/>
                    <a:ext cx="2673489" cy="40104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M2 macrophage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17" name="TextBox 316"/>
                  <p:cNvSpPr txBox="1"/>
                  <p:nvPr/>
                </p:nvSpPr>
                <p:spPr>
                  <a:xfrm>
                    <a:off x="907092" y="6886180"/>
                    <a:ext cx="1510008" cy="40104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GAPDH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32" name="TextBox 331"/>
                  <p:cNvSpPr txBox="1"/>
                  <p:nvPr/>
                </p:nvSpPr>
                <p:spPr>
                  <a:xfrm>
                    <a:off x="3253703" y="6886180"/>
                    <a:ext cx="1875964" cy="40104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Arginase-1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36" name="TextBox 335"/>
                  <p:cNvSpPr txBox="1"/>
                  <p:nvPr/>
                </p:nvSpPr>
                <p:spPr>
                  <a:xfrm>
                    <a:off x="6076261" y="6886180"/>
                    <a:ext cx="1150587" cy="40104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 iNOS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291" name="TextBox 290"/>
              <p:cNvSpPr txBox="1"/>
              <p:nvPr/>
            </p:nvSpPr>
            <p:spPr>
              <a:xfrm>
                <a:off x="11383962" y="6348412"/>
                <a:ext cx="1872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UT      DOX  TMC  </a:t>
                </a:r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TMC</a:t>
                </a:r>
                <a:endParaRPr lang="en-US" sz="12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                                 DOX</a:t>
                </a:r>
                <a:endParaRPr lang="en-IN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2" name="TextBox 291"/>
              <p:cNvSpPr txBox="1"/>
              <p:nvPr/>
            </p:nvSpPr>
            <p:spPr>
              <a:xfrm>
                <a:off x="13321590" y="6348412"/>
                <a:ext cx="1872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UT      DOX  TMC  </a:t>
                </a:r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TMC</a:t>
                </a:r>
                <a:endParaRPr lang="en-US" sz="12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                                 DOX</a:t>
                </a:r>
                <a:endParaRPr lang="en-IN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3" name="TextBox 292"/>
              <p:cNvSpPr txBox="1"/>
              <p:nvPr/>
            </p:nvSpPr>
            <p:spPr>
              <a:xfrm>
                <a:off x="15193962" y="6348412"/>
                <a:ext cx="1872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UT      DOX  TMC  </a:t>
                </a:r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TMC</a:t>
                </a:r>
                <a:endParaRPr lang="en-US" sz="12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                                 DOX</a:t>
                </a:r>
                <a:endParaRPr lang="en-IN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89" name="TextBox 288"/>
            <p:cNvSpPr txBox="1"/>
            <p:nvPr/>
          </p:nvSpPr>
          <p:spPr>
            <a:xfrm>
              <a:off x="9867032" y="9244012"/>
              <a:ext cx="7203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roup 169"/>
          <p:cNvGrpSpPr/>
          <p:nvPr/>
        </p:nvGrpSpPr>
        <p:grpSpPr>
          <a:xfrm>
            <a:off x="487362" y="938212"/>
            <a:ext cx="16285550" cy="6135376"/>
            <a:chOff x="519954" y="349622"/>
            <a:chExt cx="16285550" cy="6135376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3034552" y="1503008"/>
              <a:ext cx="762000" cy="1588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6249988" y="1503008"/>
              <a:ext cx="912812" cy="1588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1409303" y="3369511"/>
              <a:ext cx="838994" cy="1588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12984162" y="1471612"/>
              <a:ext cx="838200" cy="1588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9555162" y="1395412"/>
              <a:ext cx="838200" cy="1588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2912316" y="4976812"/>
              <a:ext cx="762000" cy="1588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/>
            <p:cNvGrpSpPr/>
            <p:nvPr/>
          </p:nvGrpSpPr>
          <p:grpSpPr>
            <a:xfrm>
              <a:off x="838200" y="485494"/>
              <a:ext cx="2318416" cy="2465314"/>
              <a:chOff x="7650162" y="7058990"/>
              <a:chExt cx="2318416" cy="2465314"/>
            </a:xfrm>
          </p:grpSpPr>
          <p:grpSp>
            <p:nvGrpSpPr>
              <p:cNvPr id="15" name="Group 303"/>
              <p:cNvGrpSpPr/>
              <p:nvPr/>
            </p:nvGrpSpPr>
            <p:grpSpPr>
              <a:xfrm>
                <a:off x="7650162" y="7315372"/>
                <a:ext cx="2318416" cy="2208932"/>
                <a:chOff x="10512146" y="10111941"/>
                <a:chExt cx="2318416" cy="2208932"/>
              </a:xfrm>
            </p:grpSpPr>
            <p:pic>
              <p:nvPicPr>
                <p:cNvPr id="17" name="Picture 2"/>
                <p:cNvPicPr preferRelativeResize="0">
                  <a:picLocks noChangeArrowheads="1"/>
                </p:cNvPicPr>
                <p:nvPr/>
              </p:nvPicPr>
              <p:blipFill>
                <a:blip r:embed="rId2">
                  <a:lum bright="-20000" contrast="40000"/>
                </a:blip>
                <a:srcRect b="21019"/>
                <a:stretch>
                  <a:fillRect/>
                </a:stretch>
              </p:blipFill>
              <p:spPr bwMode="auto">
                <a:xfrm>
                  <a:off x="10907712" y="10184677"/>
                  <a:ext cx="180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18" name="Straight Arrow Connector 17"/>
                <p:cNvCxnSpPr/>
                <p:nvPr/>
              </p:nvCxnSpPr>
              <p:spPr>
                <a:xfrm flipV="1">
                  <a:off x="10850562" y="11987212"/>
                  <a:ext cx="1980000" cy="720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/>
                <p:cNvCxnSpPr/>
                <p:nvPr/>
              </p:nvCxnSpPr>
              <p:spPr>
                <a:xfrm rot="16200000" flipV="1">
                  <a:off x="9912761" y="11065941"/>
                  <a:ext cx="1908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/>
                <p:cNvSpPr txBox="1"/>
                <p:nvPr/>
              </p:nvSpPr>
              <p:spPr>
                <a:xfrm rot="16200000">
                  <a:off x="10286923" y="10747957"/>
                  <a:ext cx="78899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SSC-H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11354054" y="11982319"/>
                  <a:ext cx="80022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FSC-H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6" name="TextBox 15"/>
              <p:cNvSpPr txBox="1"/>
              <p:nvPr/>
            </p:nvSpPr>
            <p:spPr>
              <a:xfrm>
                <a:off x="8437264" y="7058990"/>
                <a:ext cx="1118634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Unstained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519954" y="3966186"/>
              <a:ext cx="2390416" cy="2418104"/>
              <a:chOff x="7497762" y="10635908"/>
              <a:chExt cx="2390416" cy="2418104"/>
            </a:xfrm>
          </p:grpSpPr>
          <p:grpSp>
            <p:nvGrpSpPr>
              <p:cNvPr id="23" name="Group 523"/>
              <p:cNvGrpSpPr/>
              <p:nvPr/>
            </p:nvGrpSpPr>
            <p:grpSpPr>
              <a:xfrm>
                <a:off x="7497762" y="10635908"/>
                <a:ext cx="2390416" cy="2117457"/>
                <a:chOff x="7473954" y="10635908"/>
                <a:chExt cx="2390416" cy="2117457"/>
              </a:xfrm>
            </p:grpSpPr>
            <p:grpSp>
              <p:nvGrpSpPr>
                <p:cNvPr id="25" name="Group 332"/>
                <p:cNvGrpSpPr/>
                <p:nvPr/>
              </p:nvGrpSpPr>
              <p:grpSpPr>
                <a:xfrm>
                  <a:off x="7473954" y="10917365"/>
                  <a:ext cx="2390416" cy="1836000"/>
                  <a:chOff x="9978746" y="10869741"/>
                  <a:chExt cx="2390416" cy="1836000"/>
                </a:xfrm>
              </p:grpSpPr>
              <p:pic>
                <p:nvPicPr>
                  <p:cNvPr id="27" name="Picture 7"/>
                  <p:cNvPicPr preferRelativeResize="0">
                    <a:picLocks noChangeArrowheads="1"/>
                  </p:cNvPicPr>
                  <p:nvPr/>
                </p:nvPicPr>
                <p:blipFill>
                  <a:blip r:embed="rId3">
                    <a:lum bright="-20000" contrast="40000"/>
                  </a:blip>
                  <a:srcRect b="18954"/>
                  <a:stretch>
                    <a:fillRect/>
                  </a:stretch>
                </p:blipFill>
                <p:spPr bwMode="auto">
                  <a:xfrm>
                    <a:off x="10393362" y="10901588"/>
                    <a:ext cx="1800000" cy="1800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28" name="Straight Arrow Connector 27"/>
                  <p:cNvCxnSpPr/>
                  <p:nvPr/>
                </p:nvCxnSpPr>
                <p:spPr>
                  <a:xfrm flipV="1">
                    <a:off x="10317162" y="12673012"/>
                    <a:ext cx="2052000" cy="7208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Arrow Connector 28"/>
                  <p:cNvCxnSpPr/>
                  <p:nvPr/>
                </p:nvCxnSpPr>
                <p:spPr>
                  <a:xfrm rot="16200000" flipV="1">
                    <a:off x="9415361" y="11787741"/>
                    <a:ext cx="1836000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0" name="TextBox 29"/>
                  <p:cNvSpPr txBox="1"/>
                  <p:nvPr/>
                </p:nvSpPr>
                <p:spPr>
                  <a:xfrm rot="16200000">
                    <a:off x="9753523" y="11433757"/>
                    <a:ext cx="788999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SSC-H</a:t>
                    </a:r>
                    <a:endParaRPr lang="en-IN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26" name="TextBox 25"/>
                <p:cNvSpPr txBox="1"/>
                <p:nvPr/>
              </p:nvSpPr>
              <p:spPr>
                <a:xfrm>
                  <a:off x="8312154" y="10635908"/>
                  <a:ext cx="1118634" cy="360704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Unstained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4" name="TextBox 23"/>
              <p:cNvSpPr txBox="1"/>
              <p:nvPr/>
            </p:nvSpPr>
            <p:spPr>
              <a:xfrm>
                <a:off x="8107362" y="12715458"/>
                <a:ext cx="15552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CD3  PE Cy5.5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7295384" y="380304"/>
              <a:ext cx="2390416" cy="2451858"/>
              <a:chOff x="13517562" y="7130708"/>
              <a:chExt cx="2390416" cy="2451858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4115744" y="9244012"/>
                <a:ext cx="15552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CD3  PE Cy5.5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35" name="Group 472"/>
              <p:cNvGrpSpPr/>
              <p:nvPr/>
            </p:nvGrpSpPr>
            <p:grpSpPr>
              <a:xfrm>
                <a:off x="13517562" y="7130708"/>
                <a:ext cx="2390416" cy="2126565"/>
                <a:chOff x="13421546" y="7130708"/>
                <a:chExt cx="2390416" cy="2126565"/>
              </a:xfrm>
            </p:grpSpPr>
            <p:grpSp>
              <p:nvGrpSpPr>
                <p:cNvPr id="36" name="Group 412"/>
                <p:cNvGrpSpPr/>
                <p:nvPr/>
              </p:nvGrpSpPr>
              <p:grpSpPr>
                <a:xfrm>
                  <a:off x="13421546" y="7349273"/>
                  <a:ext cx="2390416" cy="1908000"/>
                  <a:chOff x="14335946" y="8092613"/>
                  <a:chExt cx="2390416" cy="1908000"/>
                </a:xfrm>
              </p:grpSpPr>
              <p:pic>
                <p:nvPicPr>
                  <p:cNvPr id="38" name="Picture 8"/>
                  <p:cNvPicPr preferRelativeResize="0">
                    <a:picLocks noChangeArrowheads="1"/>
                  </p:cNvPicPr>
                  <p:nvPr/>
                </p:nvPicPr>
                <p:blipFill>
                  <a:blip r:embed="rId4">
                    <a:lum bright="-20000" contrast="40000"/>
                  </a:blip>
                  <a:srcRect b="17355"/>
                  <a:stretch>
                    <a:fillRect/>
                  </a:stretch>
                </p:blipFill>
                <p:spPr bwMode="auto">
                  <a:xfrm>
                    <a:off x="14765562" y="8158552"/>
                    <a:ext cx="1800000" cy="1800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39" name="Straight Arrow Connector 38"/>
                  <p:cNvCxnSpPr/>
                  <p:nvPr/>
                </p:nvCxnSpPr>
                <p:spPr>
                  <a:xfrm flipV="1">
                    <a:off x="14674362" y="9967884"/>
                    <a:ext cx="2052000" cy="7208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Arrow Connector 39"/>
                  <p:cNvCxnSpPr/>
                  <p:nvPr/>
                </p:nvCxnSpPr>
                <p:spPr>
                  <a:xfrm rot="16200000" flipV="1">
                    <a:off x="13736561" y="9046613"/>
                    <a:ext cx="1908000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1" name="TextBox 40"/>
                  <p:cNvSpPr txBox="1"/>
                  <p:nvPr/>
                </p:nvSpPr>
                <p:spPr>
                  <a:xfrm rot="16200000">
                    <a:off x="14110723" y="8890175"/>
                    <a:ext cx="788999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SSC-H</a:t>
                    </a:r>
                    <a:endParaRPr lang="en-IN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37" name="TextBox 36"/>
                <p:cNvSpPr txBox="1"/>
                <p:nvPr/>
              </p:nvSpPr>
              <p:spPr>
                <a:xfrm>
                  <a:off x="14203362" y="7130708"/>
                  <a:ext cx="1455264" cy="360704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CD3 positive  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grpSp>
          <p:nvGrpSpPr>
            <p:cNvPr id="42" name="Group 41"/>
            <p:cNvGrpSpPr/>
            <p:nvPr/>
          </p:nvGrpSpPr>
          <p:grpSpPr>
            <a:xfrm>
              <a:off x="3866384" y="693608"/>
              <a:ext cx="2534416" cy="2192554"/>
              <a:chOff x="12950546" y="8070919"/>
              <a:chExt cx="2534416" cy="2192554"/>
            </a:xfrm>
          </p:grpSpPr>
          <p:pic>
            <p:nvPicPr>
              <p:cNvPr id="43" name="Picture 6"/>
              <p:cNvPicPr preferRelativeResize="0">
                <a:picLocks noChangeArrowheads="1"/>
              </p:cNvPicPr>
              <p:nvPr/>
            </p:nvPicPr>
            <p:blipFill>
              <a:blip r:embed="rId5">
                <a:lum bright="-20000" contrast="40000"/>
              </a:blip>
              <a:srcRect b="21518"/>
              <a:stretch>
                <a:fillRect/>
              </a:stretch>
            </p:blipFill>
            <p:spPr bwMode="auto">
              <a:xfrm>
                <a:off x="13365162" y="8070919"/>
                <a:ext cx="1800000" cy="18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44" name="Straight Arrow Connector 43"/>
              <p:cNvCxnSpPr/>
              <p:nvPr/>
            </p:nvCxnSpPr>
            <p:spPr>
              <a:xfrm flipV="1">
                <a:off x="13288962" y="9929812"/>
                <a:ext cx="2196000" cy="720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 rot="16200000" flipV="1">
                <a:off x="12369161" y="9026541"/>
                <a:ext cx="187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 rot="16200000">
                <a:off x="12725323" y="8690557"/>
                <a:ext cx="7889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3579962" y="9924919"/>
                <a:ext cx="15552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CD3  PE Cy5.5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>
              <a:off x="10545762" y="349622"/>
              <a:ext cx="2575034" cy="2548354"/>
              <a:chOff x="4359166" y="3789008"/>
              <a:chExt cx="2575034" cy="2548354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5108030" y="5998808"/>
                <a:ext cx="14461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CD8 APCCy7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87" name="Group 86"/>
              <p:cNvGrpSpPr/>
              <p:nvPr/>
            </p:nvGrpSpPr>
            <p:grpSpPr>
              <a:xfrm>
                <a:off x="4359166" y="3789008"/>
                <a:ext cx="2575034" cy="2242529"/>
                <a:chOff x="4359166" y="3789008"/>
                <a:chExt cx="2575034" cy="2242529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 rot="16200000">
                  <a:off x="3750826" y="4825646"/>
                  <a:ext cx="155523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CD3  PE Cy5.5 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48" name="Group 47"/>
                <p:cNvGrpSpPr/>
                <p:nvPr/>
              </p:nvGrpSpPr>
              <p:grpSpPr>
                <a:xfrm>
                  <a:off x="4738200" y="3789008"/>
                  <a:ext cx="2196000" cy="2242529"/>
                  <a:chOff x="10940562" y="10463212"/>
                  <a:chExt cx="2196000" cy="2242529"/>
                </a:xfrm>
              </p:grpSpPr>
              <p:grpSp>
                <p:nvGrpSpPr>
                  <p:cNvPr id="49" name="Group 420"/>
                  <p:cNvGrpSpPr/>
                  <p:nvPr/>
                </p:nvGrpSpPr>
                <p:grpSpPr>
                  <a:xfrm>
                    <a:off x="10940562" y="10653741"/>
                    <a:ext cx="2196000" cy="2052000"/>
                    <a:chOff x="12516078" y="10653741"/>
                    <a:chExt cx="2196000" cy="2052000"/>
                  </a:xfrm>
                </p:grpSpPr>
                <p:pic>
                  <p:nvPicPr>
                    <p:cNvPr id="51" name="Picture 5"/>
                    <p:cNvPicPr preferRelativeResize="0">
                      <a:picLocks noChangeArrowheads="1"/>
                    </p:cNvPicPr>
                    <p:nvPr/>
                  </p:nvPicPr>
                  <p:blipFill>
                    <a:blip r:embed="rId6">
                      <a:lum bright="-20000" contrast="40000"/>
                    </a:blip>
                    <a:srcRect b="19424"/>
                    <a:stretch>
                      <a:fillRect/>
                    </a:stretch>
                  </p:blipFill>
                  <p:spPr bwMode="auto">
                    <a:xfrm>
                      <a:off x="12644726" y="10781868"/>
                      <a:ext cx="1800000" cy="18000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cxnSp>
                  <p:nvCxnSpPr>
                    <p:cNvPr id="52" name="Straight Arrow Connector 51"/>
                    <p:cNvCxnSpPr/>
                    <p:nvPr/>
                  </p:nvCxnSpPr>
                  <p:spPr>
                    <a:xfrm flipV="1">
                      <a:off x="12516078" y="12673012"/>
                      <a:ext cx="2196000" cy="7208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Straight Arrow Connector 52"/>
                    <p:cNvCxnSpPr/>
                    <p:nvPr/>
                  </p:nvCxnSpPr>
                  <p:spPr>
                    <a:xfrm rot="16200000" flipV="1">
                      <a:off x="11506277" y="11679741"/>
                      <a:ext cx="2052000" cy="0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11452698" y="10463212"/>
                    <a:ext cx="1455264" cy="360704"/>
                  </a:xfrm>
                  <a:prstGeom prst="rect">
                    <a:avLst/>
                  </a:prstGeom>
                  <a:noFill/>
                </p:spPr>
                <p:txBody>
                  <a:bodyPr wrap="none" lIns="113376" tIns="56688" rIns="113376" bIns="56688" rtlCol="0">
                    <a:spAutoFit/>
                  </a:bodyPr>
                  <a:lstStyle/>
                  <a:p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CD3 positive  </a:t>
                    </a:r>
                    <a:endParaRPr lang="en-IN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</p:grpSp>
        <p:sp>
          <p:nvSpPr>
            <p:cNvPr id="60" name="TextBox 59"/>
            <p:cNvSpPr txBox="1"/>
            <p:nvPr/>
          </p:nvSpPr>
          <p:spPr>
            <a:xfrm>
              <a:off x="7726362" y="3981730"/>
              <a:ext cx="1455264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CD3 positive  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30962" y="5053012"/>
              <a:ext cx="532606" cy="1588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>
              <a:off x="9402762" y="5129212"/>
              <a:ext cx="914400" cy="1588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Group 84"/>
            <p:cNvGrpSpPr/>
            <p:nvPr/>
          </p:nvGrpSpPr>
          <p:grpSpPr>
            <a:xfrm>
              <a:off x="14203362" y="447258"/>
              <a:ext cx="2602142" cy="2472154"/>
              <a:chOff x="7456258" y="3789008"/>
              <a:chExt cx="2602142" cy="2472154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7806016" y="3789008"/>
                <a:ext cx="2252384" cy="2137468"/>
                <a:chOff x="13836162" y="10463212"/>
                <a:chExt cx="2252384" cy="2137468"/>
              </a:xfrm>
            </p:grpSpPr>
            <p:grpSp>
              <p:nvGrpSpPr>
                <p:cNvPr id="55" name="Group 421"/>
                <p:cNvGrpSpPr/>
                <p:nvPr/>
              </p:nvGrpSpPr>
              <p:grpSpPr>
                <a:xfrm>
                  <a:off x="13836162" y="10548680"/>
                  <a:ext cx="2196000" cy="2052000"/>
                  <a:chOff x="15151379" y="10615613"/>
                  <a:chExt cx="2196000" cy="2052000"/>
                </a:xfrm>
              </p:grpSpPr>
              <p:pic>
                <p:nvPicPr>
                  <p:cNvPr id="57" name="Picture 9"/>
                  <p:cNvPicPr preferRelativeResize="0">
                    <a:picLocks noChangeArrowheads="1"/>
                  </p:cNvPicPr>
                  <p:nvPr/>
                </p:nvPicPr>
                <p:blipFill>
                  <a:blip r:embed="rId7">
                    <a:lum bright="-20000" contrast="40000"/>
                  </a:blip>
                  <a:srcRect b="15984"/>
                  <a:stretch>
                    <a:fillRect/>
                  </a:stretch>
                </p:blipFill>
                <p:spPr bwMode="auto">
                  <a:xfrm>
                    <a:off x="15222763" y="10863745"/>
                    <a:ext cx="1800000" cy="1800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58" name="Straight Arrow Connector 57"/>
                  <p:cNvCxnSpPr/>
                  <p:nvPr/>
                </p:nvCxnSpPr>
                <p:spPr>
                  <a:xfrm flipV="1">
                    <a:off x="15151379" y="12634884"/>
                    <a:ext cx="2196000" cy="7208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Arrow Connector 58"/>
                  <p:cNvCxnSpPr/>
                  <p:nvPr/>
                </p:nvCxnSpPr>
                <p:spPr>
                  <a:xfrm rot="16200000" flipV="1">
                    <a:off x="14141578" y="11641613"/>
                    <a:ext cx="2052000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6" name="TextBox 55"/>
                <p:cNvSpPr txBox="1"/>
                <p:nvPr/>
              </p:nvSpPr>
              <p:spPr>
                <a:xfrm>
                  <a:off x="14016126" y="10463212"/>
                  <a:ext cx="2072420" cy="360704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CD3 + CD8 positive  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 rot="16200000">
                <a:off x="6847918" y="4816370"/>
                <a:ext cx="15552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CD3  PE Cy5.5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8231298" y="5922608"/>
                <a:ext cx="14461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CD8 APCCy7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7062974" y="4138612"/>
              <a:ext cx="2453106" cy="2278686"/>
              <a:chOff x="3723294" y="7182876"/>
              <a:chExt cx="2453106" cy="2278686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4052400" y="7182876"/>
                <a:ext cx="2124000" cy="1987532"/>
                <a:chOff x="10621962" y="13581141"/>
                <a:chExt cx="2124000" cy="1987532"/>
              </a:xfrm>
            </p:grpSpPr>
            <p:pic>
              <p:nvPicPr>
                <p:cNvPr id="10" name="Picture 5"/>
                <p:cNvPicPr preferRelativeResize="0">
                  <a:picLocks noChangeArrowheads="1"/>
                </p:cNvPicPr>
                <p:nvPr/>
              </p:nvPicPr>
              <p:blipFill>
                <a:blip r:embed="rId8">
                  <a:lum bright="-20000" contrast="40000"/>
                </a:blip>
                <a:srcRect b="20548"/>
                <a:stretch>
                  <a:fillRect/>
                </a:stretch>
              </p:blipFill>
              <p:spPr bwMode="auto">
                <a:xfrm>
                  <a:off x="10698162" y="13768673"/>
                  <a:ext cx="180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11" name="Straight Arrow Connector 10"/>
                <p:cNvCxnSpPr/>
                <p:nvPr/>
              </p:nvCxnSpPr>
              <p:spPr>
                <a:xfrm flipV="1">
                  <a:off x="10621962" y="15514065"/>
                  <a:ext cx="2124000" cy="720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/>
                <p:nvPr/>
              </p:nvCxnSpPr>
              <p:spPr>
                <a:xfrm rot="16200000" flipV="1">
                  <a:off x="9666161" y="14553141"/>
                  <a:ext cx="1944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TextBox 66"/>
              <p:cNvSpPr txBox="1"/>
              <p:nvPr/>
            </p:nvSpPr>
            <p:spPr>
              <a:xfrm rot="16200000">
                <a:off x="3114954" y="8023714"/>
                <a:ext cx="15552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CD3  PE Cy5.5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4495800" y="9123008"/>
                <a:ext cx="12538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PB450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3983598" y="3914494"/>
              <a:ext cx="2282416" cy="2570504"/>
              <a:chOff x="7477946" y="13607708"/>
              <a:chExt cx="2282416" cy="2570504"/>
            </a:xfrm>
          </p:grpSpPr>
          <p:grpSp>
            <p:nvGrpSpPr>
              <p:cNvPr id="71" name="Group 483"/>
              <p:cNvGrpSpPr/>
              <p:nvPr/>
            </p:nvGrpSpPr>
            <p:grpSpPr>
              <a:xfrm>
                <a:off x="7477946" y="13607708"/>
                <a:ext cx="2282416" cy="2245408"/>
                <a:chOff x="7477946" y="13551804"/>
                <a:chExt cx="2282416" cy="2245408"/>
              </a:xfrm>
            </p:grpSpPr>
            <p:grpSp>
              <p:nvGrpSpPr>
                <p:cNvPr id="73" name="Group 449"/>
                <p:cNvGrpSpPr/>
                <p:nvPr/>
              </p:nvGrpSpPr>
              <p:grpSpPr>
                <a:xfrm>
                  <a:off x="7477946" y="13817212"/>
                  <a:ext cx="2282416" cy="1980000"/>
                  <a:chOff x="7540346" y="13697541"/>
                  <a:chExt cx="2282416" cy="1980000"/>
                </a:xfrm>
              </p:grpSpPr>
              <p:pic>
                <p:nvPicPr>
                  <p:cNvPr id="75" name="Picture 10"/>
                  <p:cNvPicPr preferRelativeResize="0">
                    <a:picLocks noChangeArrowheads="1"/>
                  </p:cNvPicPr>
                  <p:nvPr/>
                </p:nvPicPr>
                <p:blipFill>
                  <a:blip r:embed="rId9">
                    <a:lum bright="-20000" contrast="40000"/>
                  </a:blip>
                  <a:srcRect b="20000"/>
                  <a:stretch>
                    <a:fillRect/>
                  </a:stretch>
                </p:blipFill>
                <p:spPr bwMode="auto">
                  <a:xfrm>
                    <a:off x="7969962" y="13770292"/>
                    <a:ext cx="1800000" cy="1800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76" name="Straight Arrow Connector 75"/>
                  <p:cNvCxnSpPr/>
                  <p:nvPr/>
                </p:nvCxnSpPr>
                <p:spPr>
                  <a:xfrm flipV="1">
                    <a:off x="7878762" y="15644812"/>
                    <a:ext cx="1944000" cy="7208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Arrow Connector 76"/>
                  <p:cNvCxnSpPr/>
                  <p:nvPr/>
                </p:nvCxnSpPr>
                <p:spPr>
                  <a:xfrm rot="16200000" flipV="1">
                    <a:off x="6904961" y="14687541"/>
                    <a:ext cx="1980000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" name="TextBox 77"/>
                  <p:cNvSpPr txBox="1"/>
                  <p:nvPr/>
                </p:nvSpPr>
                <p:spPr>
                  <a:xfrm rot="16200000">
                    <a:off x="7315123" y="14405557"/>
                    <a:ext cx="788999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SSC-H</a:t>
                    </a:r>
                    <a:endParaRPr lang="en-IN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74" name="TextBox 73"/>
                <p:cNvSpPr txBox="1"/>
                <p:nvPr/>
              </p:nvSpPr>
              <p:spPr>
                <a:xfrm>
                  <a:off x="8252298" y="13551804"/>
                  <a:ext cx="1455264" cy="360704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CD3 positive  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72" name="TextBox 71"/>
              <p:cNvSpPr txBox="1"/>
              <p:nvPr/>
            </p:nvSpPr>
            <p:spPr>
              <a:xfrm>
                <a:off x="8152328" y="15839658"/>
                <a:ext cx="15552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CD3  PE Cy5.5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10469562" y="3986212"/>
              <a:ext cx="2356438" cy="2480357"/>
              <a:chOff x="6802582" y="6989408"/>
              <a:chExt cx="2356438" cy="2480357"/>
            </a:xfrm>
          </p:grpSpPr>
          <p:pic>
            <p:nvPicPr>
              <p:cNvPr id="3" name="Picture 9"/>
              <p:cNvPicPr preferRelativeResize="0">
                <a:picLocks noChangeArrowheads="1"/>
              </p:cNvPicPr>
              <p:nvPr/>
            </p:nvPicPr>
            <p:blipFill>
              <a:blip r:embed="rId10">
                <a:lum bright="-20000" contrast="40000"/>
              </a:blip>
              <a:srcRect b="20567"/>
              <a:stretch>
                <a:fillRect/>
              </a:stretch>
            </p:blipFill>
            <p:spPr bwMode="auto">
              <a:xfrm>
                <a:off x="7230537" y="7323008"/>
                <a:ext cx="1800000" cy="18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7086600" y="6989408"/>
                <a:ext cx="2072420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CD3 +CD4  positive 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4" name="Straight Arrow Connector 63"/>
              <p:cNvCxnSpPr/>
              <p:nvPr/>
            </p:nvCxnSpPr>
            <p:spPr>
              <a:xfrm flipV="1">
                <a:off x="7165311" y="9144946"/>
                <a:ext cx="1980000" cy="720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/>
              <p:cNvCxnSpPr/>
              <p:nvPr/>
            </p:nvCxnSpPr>
            <p:spPr>
              <a:xfrm rot="16200000" flipV="1">
                <a:off x="6263510" y="8259675"/>
                <a:ext cx="1836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/>
              <p:cNvSpPr txBox="1"/>
              <p:nvPr/>
            </p:nvSpPr>
            <p:spPr>
              <a:xfrm>
                <a:off x="7576458" y="9131211"/>
                <a:ext cx="12538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PB450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 rot="16200000">
                <a:off x="6194242" y="8131148"/>
                <a:ext cx="15552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CD3  PE Cy5.5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4724400" y="360008"/>
              <a:ext cx="1118634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Unstained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334962" y="8889902"/>
            <a:ext cx="2246416" cy="2133661"/>
            <a:chOff x="377546" y="11025412"/>
            <a:chExt cx="2246416" cy="2133661"/>
          </a:xfrm>
        </p:grpSpPr>
        <p:pic>
          <p:nvPicPr>
            <p:cNvPr id="101" name="Picture 9"/>
            <p:cNvPicPr preferRelativeResize="0">
              <a:picLocks noChangeArrowheads="1"/>
            </p:cNvPicPr>
            <p:nvPr/>
          </p:nvPicPr>
          <p:blipFill>
            <a:blip r:embed="rId11">
              <a:lum bright="-20000" contrast="40000"/>
            </a:blip>
            <a:srcRect b="20773"/>
            <a:stretch>
              <a:fillRect/>
            </a:stretch>
          </p:blipFill>
          <p:spPr bwMode="auto">
            <a:xfrm>
              <a:off x="792162" y="11025412"/>
              <a:ext cx="1800000" cy="18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02" name="Straight Arrow Connector 101"/>
            <p:cNvCxnSpPr/>
            <p:nvPr/>
          </p:nvCxnSpPr>
          <p:spPr>
            <a:xfrm flipV="1">
              <a:off x="715962" y="12825412"/>
              <a:ext cx="1908000" cy="720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rot="16200000" flipV="1">
              <a:off x="-167839" y="11958141"/>
              <a:ext cx="1800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 rot="16200000">
              <a:off x="152323" y="11586157"/>
              <a:ext cx="788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219454" y="12820519"/>
              <a:ext cx="8002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FSC-H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3623546" y="8813702"/>
            <a:ext cx="2426416" cy="2172932"/>
            <a:chOff x="2617254" y="11219634"/>
            <a:chExt cx="2426416" cy="2172932"/>
          </a:xfrm>
        </p:grpSpPr>
        <p:pic>
          <p:nvPicPr>
            <p:cNvPr id="107" name="Picture 8"/>
            <p:cNvPicPr preferRelativeResize="0">
              <a:picLocks noChangeArrowheads="1"/>
            </p:cNvPicPr>
            <p:nvPr/>
          </p:nvPicPr>
          <p:blipFill>
            <a:blip r:embed="rId12">
              <a:lum bright="-20000" contrast="40000"/>
            </a:blip>
            <a:srcRect b="20773"/>
            <a:stretch>
              <a:fillRect/>
            </a:stretch>
          </p:blipFill>
          <p:spPr bwMode="auto">
            <a:xfrm>
              <a:off x="3030762" y="11254012"/>
              <a:ext cx="1800000" cy="18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08" name="Straight Arrow Connector 107"/>
            <p:cNvCxnSpPr/>
            <p:nvPr/>
          </p:nvCxnSpPr>
          <p:spPr>
            <a:xfrm flipV="1">
              <a:off x="2955670" y="13058905"/>
              <a:ext cx="2088000" cy="720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rot="16200000" flipV="1">
              <a:off x="2035869" y="12155634"/>
              <a:ext cx="1872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 rot="16200000">
              <a:off x="2392031" y="11956835"/>
              <a:ext cx="788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074454" y="13054012"/>
              <a:ext cx="16512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CD44  APC  Cy7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12" name="Straight Arrow Connector 111"/>
          <p:cNvCxnSpPr/>
          <p:nvPr/>
        </p:nvCxnSpPr>
        <p:spPr>
          <a:xfrm>
            <a:off x="5973762" y="9651902"/>
            <a:ext cx="990600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2697162" y="9651902"/>
            <a:ext cx="838200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>
            <a:off x="9326562" y="9651902"/>
            <a:ext cx="707418" cy="12653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rot="5400000">
            <a:off x="13950956" y="11325219"/>
            <a:ext cx="1033048" cy="375835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Group 127"/>
          <p:cNvGrpSpPr/>
          <p:nvPr/>
        </p:nvGrpSpPr>
        <p:grpSpPr>
          <a:xfrm>
            <a:off x="12865378" y="12242702"/>
            <a:ext cx="1944000" cy="2200008"/>
            <a:chOff x="292379" y="13739812"/>
            <a:chExt cx="1944000" cy="2200008"/>
          </a:xfrm>
        </p:grpSpPr>
        <p:cxnSp>
          <p:nvCxnSpPr>
            <p:cNvPr id="129" name="Straight Arrow Connector 128"/>
            <p:cNvCxnSpPr/>
            <p:nvPr/>
          </p:nvCxnSpPr>
          <p:spPr>
            <a:xfrm rot="16200000" flipV="1">
              <a:off x="-627422" y="14675812"/>
              <a:ext cx="1872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0" name="Group 563"/>
            <p:cNvGrpSpPr/>
            <p:nvPr/>
          </p:nvGrpSpPr>
          <p:grpSpPr>
            <a:xfrm>
              <a:off x="292379" y="13739812"/>
              <a:ext cx="1944000" cy="2200008"/>
              <a:chOff x="292379" y="13749604"/>
              <a:chExt cx="1944000" cy="2200008"/>
            </a:xfrm>
          </p:grpSpPr>
          <p:cxnSp>
            <p:nvCxnSpPr>
              <p:cNvPr id="131" name="Straight Arrow Connector 130"/>
              <p:cNvCxnSpPr/>
              <p:nvPr/>
            </p:nvCxnSpPr>
            <p:spPr>
              <a:xfrm flipV="1">
                <a:off x="292379" y="15585807"/>
                <a:ext cx="1944000" cy="720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2" name="Group 562"/>
              <p:cNvGrpSpPr/>
              <p:nvPr/>
            </p:nvGrpSpPr>
            <p:grpSpPr>
              <a:xfrm>
                <a:off x="378508" y="13749604"/>
                <a:ext cx="1800000" cy="2200008"/>
                <a:chOff x="378508" y="13707158"/>
                <a:chExt cx="1800000" cy="2200008"/>
              </a:xfrm>
            </p:grpSpPr>
            <p:pic>
              <p:nvPicPr>
                <p:cNvPr id="133" name="Picture 11"/>
                <p:cNvPicPr preferRelativeResize="0">
                  <a:picLocks noChangeArrowheads="1"/>
                </p:cNvPicPr>
                <p:nvPr/>
              </p:nvPicPr>
              <p:blipFill>
                <a:blip r:embed="rId13">
                  <a:lum bright="-20000" contrast="40000"/>
                </a:blip>
                <a:srcRect r="44828"/>
                <a:stretch>
                  <a:fillRect/>
                </a:stretch>
              </p:blipFill>
              <p:spPr bwMode="auto">
                <a:xfrm>
                  <a:off x="378508" y="13707158"/>
                  <a:ext cx="180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35" name="TextBox 134"/>
                <p:cNvSpPr txBox="1"/>
                <p:nvPr/>
              </p:nvSpPr>
              <p:spPr>
                <a:xfrm>
                  <a:off x="808675" y="15568612"/>
                  <a:ext cx="105028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CFSC -H 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</p:grpSp>
      <p:grpSp>
        <p:nvGrpSpPr>
          <p:cNvPr id="136" name="Group 135"/>
          <p:cNvGrpSpPr/>
          <p:nvPr/>
        </p:nvGrpSpPr>
        <p:grpSpPr>
          <a:xfrm>
            <a:off x="10088562" y="8737502"/>
            <a:ext cx="2407435" cy="2196486"/>
            <a:chOff x="4985398" y="14015480"/>
            <a:chExt cx="2407435" cy="2196486"/>
          </a:xfrm>
        </p:grpSpPr>
        <p:grpSp>
          <p:nvGrpSpPr>
            <p:cNvPr id="137" name="Group 535"/>
            <p:cNvGrpSpPr/>
            <p:nvPr/>
          </p:nvGrpSpPr>
          <p:grpSpPr>
            <a:xfrm>
              <a:off x="5340833" y="14015480"/>
              <a:ext cx="2052000" cy="1878149"/>
              <a:chOff x="5396816" y="13766663"/>
              <a:chExt cx="2052000" cy="1878149"/>
            </a:xfrm>
          </p:grpSpPr>
          <p:pic>
            <p:nvPicPr>
              <p:cNvPr id="141" name="Picture 3"/>
              <p:cNvPicPr preferRelativeResize="0">
                <a:picLocks noChangeArrowheads="1"/>
              </p:cNvPicPr>
              <p:nvPr/>
            </p:nvPicPr>
            <p:blipFill>
              <a:blip r:embed="rId14">
                <a:lum bright="-20000" contrast="40000"/>
              </a:blip>
              <a:srcRect b="16304"/>
              <a:stretch>
                <a:fillRect/>
              </a:stretch>
            </p:blipFill>
            <p:spPr bwMode="auto">
              <a:xfrm>
                <a:off x="5516562" y="13844812"/>
                <a:ext cx="1800000" cy="18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42" name="Straight Arrow Connector 141"/>
              <p:cNvCxnSpPr/>
              <p:nvPr/>
            </p:nvCxnSpPr>
            <p:spPr>
              <a:xfrm flipV="1">
                <a:off x="5396816" y="15605934"/>
                <a:ext cx="2052000" cy="720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/>
              <p:cNvCxnSpPr/>
              <p:nvPr/>
            </p:nvCxnSpPr>
            <p:spPr>
              <a:xfrm rot="16200000" flipV="1">
                <a:off x="4477015" y="14702663"/>
                <a:ext cx="187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TextBox 137"/>
            <p:cNvSpPr txBox="1"/>
            <p:nvPr/>
          </p:nvSpPr>
          <p:spPr>
            <a:xfrm rot="16200000">
              <a:off x="4329032" y="14822799"/>
              <a:ext cx="16512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CD44  APC  Cy7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927531" y="15873412"/>
              <a:ext cx="10390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CFSE-H  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6964362" y="8737502"/>
            <a:ext cx="2390416" cy="1872000"/>
            <a:chOff x="5135563" y="11149013"/>
            <a:chExt cx="2390416" cy="1872000"/>
          </a:xfrm>
        </p:grpSpPr>
        <p:pic>
          <p:nvPicPr>
            <p:cNvPr id="115" name="Picture 7"/>
            <p:cNvPicPr preferRelativeResize="0">
              <a:picLocks noChangeArrowheads="1"/>
            </p:cNvPicPr>
            <p:nvPr/>
          </p:nvPicPr>
          <p:blipFill>
            <a:blip r:embed="rId15">
              <a:lum bright="-20000" contrast="40000"/>
            </a:blip>
            <a:srcRect b="18841"/>
            <a:stretch>
              <a:fillRect/>
            </a:stretch>
          </p:blipFill>
          <p:spPr bwMode="auto">
            <a:xfrm>
              <a:off x="5536379" y="11177812"/>
              <a:ext cx="1800000" cy="18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6" name="Straight Arrow Connector 115"/>
            <p:cNvCxnSpPr/>
            <p:nvPr/>
          </p:nvCxnSpPr>
          <p:spPr>
            <a:xfrm flipV="1">
              <a:off x="5473979" y="12988284"/>
              <a:ext cx="2052000" cy="720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rot="16200000" flipV="1">
              <a:off x="4554178" y="12085013"/>
              <a:ext cx="1872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/>
            <p:cNvSpPr txBox="1"/>
            <p:nvPr/>
          </p:nvSpPr>
          <p:spPr>
            <a:xfrm rot="16200000">
              <a:off x="4910340" y="11886214"/>
              <a:ext cx="788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50" name="Straight Arrow Connector 149"/>
          <p:cNvCxnSpPr/>
          <p:nvPr/>
        </p:nvCxnSpPr>
        <p:spPr>
          <a:xfrm rot="16200000" flipH="1">
            <a:off x="12184062" y="10909202"/>
            <a:ext cx="990600" cy="7620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/>
          <p:nvPr/>
        </p:nvCxnSpPr>
        <p:spPr>
          <a:xfrm>
            <a:off x="12526962" y="9639249"/>
            <a:ext cx="707418" cy="12653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-198438" y="503424"/>
            <a:ext cx="10440993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(A) Gating strategy of  CD3,CD4 and CD8 .Tumor infiltrating lymph nodes cells were used.  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-138436" y="7998040"/>
            <a:ext cx="12342924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(D)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Gating strategy for cytotoxic T lymphocytes Assays (CTL assay) .4T1 mouse  breast cancer cells were used.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0306" y="26894"/>
            <a:ext cx="1729725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3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: )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IN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249362" y="8558212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4529010" y="8530780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421562" y="10579036"/>
            <a:ext cx="1651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CD44  APC  Cy7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7583106" y="8482012"/>
            <a:ext cx="1473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CD44 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10884090" y="8524458"/>
            <a:ext cx="1473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CD44 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3" name="Group 182"/>
          <p:cNvGrpSpPr/>
          <p:nvPr/>
        </p:nvGrpSpPr>
        <p:grpSpPr>
          <a:xfrm>
            <a:off x="13391934" y="8470914"/>
            <a:ext cx="2429099" cy="2449498"/>
            <a:chOff x="13441362" y="8372058"/>
            <a:chExt cx="2429099" cy="2449498"/>
          </a:xfrm>
        </p:grpSpPr>
        <p:grpSp>
          <p:nvGrpSpPr>
            <p:cNvPr id="121" name="Group 120"/>
            <p:cNvGrpSpPr/>
            <p:nvPr/>
          </p:nvGrpSpPr>
          <p:grpSpPr>
            <a:xfrm>
              <a:off x="13441362" y="8661302"/>
              <a:ext cx="2362200" cy="2160254"/>
              <a:chOff x="2620962" y="13739812"/>
              <a:chExt cx="2362200" cy="2160254"/>
            </a:xfrm>
          </p:grpSpPr>
          <p:grpSp>
            <p:nvGrpSpPr>
              <p:cNvPr id="122" name="Group 534"/>
              <p:cNvGrpSpPr/>
              <p:nvPr/>
            </p:nvGrpSpPr>
            <p:grpSpPr>
              <a:xfrm>
                <a:off x="2931162" y="13739812"/>
                <a:ext cx="2052000" cy="1872000"/>
                <a:chOff x="2763433" y="13937724"/>
                <a:chExt cx="2052000" cy="1872000"/>
              </a:xfrm>
            </p:grpSpPr>
            <p:pic>
              <p:nvPicPr>
                <p:cNvPr id="125" name="Picture 10"/>
                <p:cNvPicPr preferRelativeResize="0">
                  <a:picLocks noChangeArrowheads="1"/>
                </p:cNvPicPr>
                <p:nvPr/>
              </p:nvPicPr>
              <p:blipFill>
                <a:blip r:embed="rId16">
                  <a:lum bright="-20000" contrast="40000"/>
                </a:blip>
                <a:srcRect b="20773"/>
                <a:stretch>
                  <a:fillRect/>
                </a:stretch>
              </p:blipFill>
              <p:spPr bwMode="auto">
                <a:xfrm>
                  <a:off x="2863033" y="13948195"/>
                  <a:ext cx="1800000" cy="18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126" name="Straight Arrow Connector 125"/>
                <p:cNvCxnSpPr/>
                <p:nvPr/>
              </p:nvCxnSpPr>
              <p:spPr>
                <a:xfrm flipV="1">
                  <a:off x="2763433" y="15766524"/>
                  <a:ext cx="2052000" cy="720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Arrow Connector 126"/>
                <p:cNvCxnSpPr/>
                <p:nvPr/>
              </p:nvCxnSpPr>
              <p:spPr>
                <a:xfrm rot="16200000" flipV="1">
                  <a:off x="1843632" y="14873724"/>
                  <a:ext cx="1872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3" name="TextBox 122"/>
              <p:cNvSpPr txBox="1"/>
              <p:nvPr/>
            </p:nvSpPr>
            <p:spPr>
              <a:xfrm rot="16200000">
                <a:off x="1964596" y="14517999"/>
                <a:ext cx="16512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CD44  APC  Cy7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561227" y="15561512"/>
                <a:ext cx="10903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CFSE-H  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13746162" y="8372058"/>
              <a:ext cx="21242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CD44 +CFSC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82" name="TextBox 181"/>
          <p:cNvSpPr txBox="1"/>
          <p:nvPr/>
        </p:nvSpPr>
        <p:spPr>
          <a:xfrm rot="16200000">
            <a:off x="11849260" y="12954375"/>
            <a:ext cx="1651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CD44  APC  Cy7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4" name="Straight Connector 183"/>
          <p:cNvCxnSpPr/>
          <p:nvPr/>
        </p:nvCxnSpPr>
        <p:spPr>
          <a:xfrm>
            <a:off x="14759952" y="12472933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>
            <a:off x="14773206" y="12744601"/>
            <a:ext cx="457200" cy="1588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/>
          <p:cNvSpPr txBox="1"/>
          <p:nvPr/>
        </p:nvSpPr>
        <p:spPr>
          <a:xfrm>
            <a:off x="15193962" y="12340411"/>
            <a:ext cx="12586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CD44 Population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15193962" y="12596812"/>
            <a:ext cx="17508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CD44+ CFSE Population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/>
          <p:nvPr/>
        </p:nvSpPr>
        <p:spPr>
          <a:xfrm>
            <a:off x="-74142" y="408963"/>
            <a:ext cx="584833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0" y="0"/>
            <a:ext cx="4998893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4:)</a:t>
            </a:r>
            <a:endParaRPr lang="en-IN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2638965" y="442474"/>
            <a:ext cx="4163120" cy="730036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(B) Expression of CD73  at different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time  periods  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3078162" y="2385994"/>
            <a:ext cx="914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66"/>
          <p:cNvGrpSpPr/>
          <p:nvPr/>
        </p:nvGrpSpPr>
        <p:grpSpPr>
          <a:xfrm>
            <a:off x="639762" y="1461758"/>
            <a:ext cx="2357660" cy="2194186"/>
            <a:chOff x="693742" y="3648075"/>
            <a:chExt cx="1367612" cy="1262657"/>
          </a:xfrm>
        </p:grpSpPr>
        <p:sp>
          <p:nvSpPr>
            <p:cNvPr id="118" name="TextBox 117"/>
            <p:cNvSpPr txBox="1"/>
            <p:nvPr/>
          </p:nvSpPr>
          <p:spPr>
            <a:xfrm rot="16200000">
              <a:off x="604230" y="4123684"/>
              <a:ext cx="377540" cy="198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22" name="Picture 2"/>
            <p:cNvPicPr preferRelativeResize="0">
              <a:picLocks noChangeArrowheads="1"/>
            </p:cNvPicPr>
            <p:nvPr/>
          </p:nvPicPr>
          <p:blipFill>
            <a:blip r:embed="rId4">
              <a:lum bright="-20000" contrast="40000"/>
            </a:blip>
            <a:srcRect l="12000" b="6175"/>
            <a:stretch>
              <a:fillRect/>
            </a:stretch>
          </p:blipFill>
          <p:spPr bwMode="auto">
            <a:xfrm>
              <a:off x="1014412" y="3648075"/>
              <a:ext cx="1044128" cy="1035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23" name="Straight Arrow Connector 122"/>
            <p:cNvCxnSpPr/>
            <p:nvPr/>
          </p:nvCxnSpPr>
          <p:spPr>
            <a:xfrm rot="5400000" flipH="1" flipV="1">
              <a:off x="397966" y="4212527"/>
              <a:ext cx="1056537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912812" y="4748274"/>
              <a:ext cx="1148542" cy="17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xtBox 124"/>
            <p:cNvSpPr txBox="1"/>
            <p:nvPr/>
          </p:nvSpPr>
          <p:spPr>
            <a:xfrm>
              <a:off x="1224160" y="4749978"/>
              <a:ext cx="473384" cy="160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FSC-H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93" name="Straight Arrow Connector 92"/>
          <p:cNvCxnSpPr>
            <a:stCxn id="111" idx="3"/>
          </p:cNvCxnSpPr>
          <p:nvPr/>
        </p:nvCxnSpPr>
        <p:spPr>
          <a:xfrm>
            <a:off x="6283189" y="2334795"/>
            <a:ext cx="3119573" cy="16514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V="1">
            <a:off x="6278562" y="1787296"/>
            <a:ext cx="2895600" cy="533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47"/>
          <p:cNvGrpSpPr/>
          <p:nvPr/>
        </p:nvGrpSpPr>
        <p:grpSpPr>
          <a:xfrm>
            <a:off x="3992562" y="1425064"/>
            <a:ext cx="2308955" cy="2297204"/>
            <a:chOff x="4495153" y="1192729"/>
            <a:chExt cx="2465326" cy="3167142"/>
          </a:xfrm>
        </p:grpSpPr>
        <p:grpSp>
          <p:nvGrpSpPr>
            <p:cNvPr id="110" name="Group 70"/>
            <p:cNvGrpSpPr/>
            <p:nvPr/>
          </p:nvGrpSpPr>
          <p:grpSpPr>
            <a:xfrm>
              <a:off x="4495153" y="1192729"/>
              <a:ext cx="2465326" cy="3167142"/>
              <a:chOff x="3883364" y="1154251"/>
              <a:chExt cx="1268268" cy="1259161"/>
            </a:xfrm>
          </p:grpSpPr>
          <p:cxnSp>
            <p:nvCxnSpPr>
              <p:cNvPr id="112" name="Straight Arrow Connector 111"/>
              <p:cNvCxnSpPr/>
              <p:nvPr/>
            </p:nvCxnSpPr>
            <p:spPr>
              <a:xfrm>
                <a:off x="4083828" y="2190739"/>
                <a:ext cx="106780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3" name="Group 69"/>
              <p:cNvGrpSpPr/>
              <p:nvPr/>
            </p:nvGrpSpPr>
            <p:grpSpPr>
              <a:xfrm>
                <a:off x="3883364" y="1154251"/>
                <a:ext cx="1243327" cy="1259161"/>
                <a:chOff x="3882019" y="1149049"/>
                <a:chExt cx="1243327" cy="1259161"/>
              </a:xfrm>
            </p:grpSpPr>
            <p:cxnSp>
              <p:nvCxnSpPr>
                <p:cNvPr id="114" name="Straight Arrow Connector 113"/>
                <p:cNvCxnSpPr/>
                <p:nvPr/>
              </p:nvCxnSpPr>
              <p:spPr>
                <a:xfrm rot="16200000" flipV="1">
                  <a:off x="3573418" y="1671962"/>
                  <a:ext cx="1045827" cy="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5" name="TextBox 114"/>
                <p:cNvSpPr txBox="1"/>
                <p:nvPr/>
              </p:nvSpPr>
              <p:spPr>
                <a:xfrm rot="16200000">
                  <a:off x="3812156" y="1574640"/>
                  <a:ext cx="345559" cy="205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Count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4073358" y="2188899"/>
                  <a:ext cx="1051988" cy="2193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CD44-APC cy7 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pic>
          <p:nvPicPr>
            <p:cNvPr id="111" name="Picture 3"/>
            <p:cNvPicPr preferRelativeResize="0">
              <a:picLocks noChangeArrowheads="1"/>
            </p:cNvPicPr>
            <p:nvPr/>
          </p:nvPicPr>
          <p:blipFill>
            <a:blip r:embed="rId5"/>
            <a:srcRect l="5623" r="38142" b="6914"/>
            <a:stretch>
              <a:fillRect/>
            </a:stretch>
          </p:blipFill>
          <p:spPr bwMode="auto">
            <a:xfrm>
              <a:off x="5019008" y="1206147"/>
              <a:ext cx="1921902" cy="2481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96" name="Group 119"/>
          <p:cNvGrpSpPr/>
          <p:nvPr/>
        </p:nvGrpSpPr>
        <p:grpSpPr>
          <a:xfrm>
            <a:off x="9413143" y="3431015"/>
            <a:ext cx="2428019" cy="2079197"/>
            <a:chOff x="5777372" y="5530944"/>
            <a:chExt cx="2586217" cy="2104046"/>
          </a:xfrm>
        </p:grpSpPr>
        <p:grpSp>
          <p:nvGrpSpPr>
            <p:cNvPr id="104" name="Group 74"/>
            <p:cNvGrpSpPr/>
            <p:nvPr/>
          </p:nvGrpSpPr>
          <p:grpSpPr>
            <a:xfrm>
              <a:off x="5777372" y="5576918"/>
              <a:ext cx="2586217" cy="2058072"/>
              <a:chOff x="8253922" y="4280123"/>
              <a:chExt cx="1435483" cy="1264181"/>
            </a:xfrm>
          </p:grpSpPr>
          <p:cxnSp>
            <p:nvCxnSpPr>
              <p:cNvPr id="106" name="Straight Arrow Connector 105"/>
              <p:cNvCxnSpPr/>
              <p:nvPr/>
            </p:nvCxnSpPr>
            <p:spPr>
              <a:xfrm rot="5400000" flipH="1" flipV="1">
                <a:off x="7919998" y="4828369"/>
                <a:ext cx="109649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/>
              <p:cNvCxnSpPr/>
              <p:nvPr/>
            </p:nvCxnSpPr>
            <p:spPr>
              <a:xfrm>
                <a:off x="8459866" y="5375119"/>
                <a:ext cx="1128038" cy="170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/>
            </p:nvSpPr>
            <p:spPr>
              <a:xfrm>
                <a:off x="8674382" y="5380457"/>
                <a:ext cx="1015023" cy="163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CD39-PE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 rot="16200000">
                <a:off x="8180062" y="4785870"/>
                <a:ext cx="355919" cy="2081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Count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105" name="Picture 4"/>
            <p:cNvPicPr preferRelativeResize="0">
              <a:picLocks noChangeArrowheads="1"/>
            </p:cNvPicPr>
            <p:nvPr/>
          </p:nvPicPr>
          <p:blipFill>
            <a:blip r:embed="rId6"/>
            <a:srcRect l="5623" r="38142" b="5565"/>
            <a:stretch>
              <a:fillRect/>
            </a:stretch>
          </p:blipFill>
          <p:spPr bwMode="auto">
            <a:xfrm>
              <a:off x="6271755" y="5530944"/>
              <a:ext cx="1917279" cy="1821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97" name="Group 103"/>
          <p:cNvGrpSpPr/>
          <p:nvPr/>
        </p:nvGrpSpPr>
        <p:grpSpPr>
          <a:xfrm>
            <a:off x="9225648" y="934078"/>
            <a:ext cx="2354084" cy="2169558"/>
            <a:chOff x="9940986" y="3208605"/>
            <a:chExt cx="2426727" cy="2187446"/>
          </a:xfrm>
        </p:grpSpPr>
        <p:grpSp>
          <p:nvGrpSpPr>
            <p:cNvPr id="98" name="Group 75"/>
            <p:cNvGrpSpPr/>
            <p:nvPr/>
          </p:nvGrpSpPr>
          <p:grpSpPr>
            <a:xfrm>
              <a:off x="9940986" y="3495865"/>
              <a:ext cx="2426727" cy="1900186"/>
              <a:chOff x="12526644" y="785386"/>
              <a:chExt cx="1409524" cy="1232888"/>
            </a:xfrm>
          </p:grpSpPr>
          <p:cxnSp>
            <p:nvCxnSpPr>
              <p:cNvPr id="100" name="Straight Arrow Connector 99"/>
              <p:cNvCxnSpPr/>
              <p:nvPr/>
            </p:nvCxnSpPr>
            <p:spPr>
              <a:xfrm rot="5400000" flipH="1" flipV="1">
                <a:off x="12264662" y="1314473"/>
                <a:ext cx="1059762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>
              <a:xfrm>
                <a:off x="12793740" y="1848664"/>
                <a:ext cx="1142428" cy="170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101"/>
              <p:cNvSpPr txBox="1"/>
              <p:nvPr/>
            </p:nvSpPr>
            <p:spPr>
              <a:xfrm rot="16200000">
                <a:off x="12447619" y="1226359"/>
                <a:ext cx="375950" cy="217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Count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12982896" y="1845206"/>
                <a:ext cx="823403" cy="1730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CD73-FITC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99" name="Picture 5"/>
            <p:cNvPicPr preferRelativeResize="0">
              <a:picLocks noChangeArrowheads="1"/>
            </p:cNvPicPr>
            <p:nvPr/>
          </p:nvPicPr>
          <p:blipFill>
            <a:blip r:embed="rId7"/>
            <a:srcRect l="5081" r="37752" b="6133"/>
            <a:stretch>
              <a:fillRect/>
            </a:stretch>
          </p:blipFill>
          <p:spPr bwMode="auto">
            <a:xfrm>
              <a:off x="10507974" y="3208605"/>
              <a:ext cx="1855545" cy="181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45" name="Group 144"/>
          <p:cNvGrpSpPr/>
          <p:nvPr/>
        </p:nvGrpSpPr>
        <p:grpSpPr>
          <a:xfrm>
            <a:off x="721039" y="4710695"/>
            <a:ext cx="3728723" cy="3771317"/>
            <a:chOff x="5447169" y="5684646"/>
            <a:chExt cx="5323269" cy="3311309"/>
          </a:xfrm>
        </p:grpSpPr>
        <p:grpSp>
          <p:nvGrpSpPr>
            <p:cNvPr id="147" name="Group 137"/>
            <p:cNvGrpSpPr/>
            <p:nvPr/>
          </p:nvGrpSpPr>
          <p:grpSpPr>
            <a:xfrm>
              <a:off x="5447169" y="5684646"/>
              <a:ext cx="5323269" cy="3073179"/>
              <a:chOff x="1713369" y="2735735"/>
              <a:chExt cx="5323269" cy="3073179"/>
            </a:xfrm>
          </p:grpSpPr>
          <p:grpSp>
            <p:nvGrpSpPr>
              <p:cNvPr id="149" name="Group 134"/>
              <p:cNvGrpSpPr/>
              <p:nvPr/>
            </p:nvGrpSpPr>
            <p:grpSpPr>
              <a:xfrm>
                <a:off x="2233612" y="2735735"/>
                <a:ext cx="4803026" cy="3073179"/>
                <a:chOff x="2233612" y="2433272"/>
                <a:chExt cx="4803026" cy="2868120"/>
              </a:xfrm>
            </p:grpSpPr>
            <p:pic>
              <p:nvPicPr>
                <p:cNvPr id="155" name="Picture 5" descr="D:\2023\Manuscript\Facs FCS File\CD39 Histogram.png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 l="8112" b="6956"/>
                <a:stretch>
                  <a:fillRect/>
                </a:stretch>
              </p:blipFill>
              <p:spPr bwMode="auto">
                <a:xfrm>
                  <a:off x="2233612" y="2678112"/>
                  <a:ext cx="4343400" cy="262328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3" name="Picture 5" descr="D:\2023\Manuscript\Facs FCS File\CD39 Histogram.png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 l="61259" b="64865"/>
                <a:stretch>
                  <a:fillRect/>
                </a:stretch>
              </p:blipFill>
              <p:spPr bwMode="auto">
                <a:xfrm>
                  <a:off x="4519612" y="2433272"/>
                  <a:ext cx="2517026" cy="1905000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151" name="TextBox 150"/>
              <p:cNvSpPr txBox="1"/>
              <p:nvPr/>
            </p:nvSpPr>
            <p:spPr>
              <a:xfrm rot="16200000">
                <a:off x="1660912" y="4102230"/>
                <a:ext cx="546049" cy="441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Count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48" name="TextBox 147"/>
            <p:cNvSpPr txBox="1"/>
            <p:nvPr/>
          </p:nvSpPr>
          <p:spPr>
            <a:xfrm>
              <a:off x="7148685" y="8744583"/>
              <a:ext cx="1423087" cy="251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CD39 -PE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12603162" y="856817"/>
            <a:ext cx="4114800" cy="3586595"/>
            <a:chOff x="11130730" y="5576255"/>
            <a:chExt cx="4840589" cy="3272960"/>
          </a:xfrm>
        </p:grpSpPr>
        <p:grpSp>
          <p:nvGrpSpPr>
            <p:cNvPr id="184" name="Group 138"/>
            <p:cNvGrpSpPr/>
            <p:nvPr/>
          </p:nvGrpSpPr>
          <p:grpSpPr>
            <a:xfrm>
              <a:off x="11130730" y="5576255"/>
              <a:ext cx="4840589" cy="3096844"/>
              <a:chOff x="7396930" y="2627344"/>
              <a:chExt cx="4840589" cy="3096844"/>
            </a:xfrm>
          </p:grpSpPr>
          <p:grpSp>
            <p:nvGrpSpPr>
              <p:cNvPr id="187" name="Group 136"/>
              <p:cNvGrpSpPr/>
              <p:nvPr/>
            </p:nvGrpSpPr>
            <p:grpSpPr>
              <a:xfrm>
                <a:off x="7756929" y="2627344"/>
                <a:ext cx="4480590" cy="3096844"/>
                <a:chOff x="8900380" y="2420828"/>
                <a:chExt cx="4382152" cy="2890206"/>
              </a:xfrm>
            </p:grpSpPr>
            <p:pic>
              <p:nvPicPr>
                <p:cNvPr id="189" name="Picture 4" descr="D:\2023\Manuscript\Facs FCS File\CD73 Histogrm.png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 l="7086" b="8064"/>
                <a:stretch>
                  <a:fillRect/>
                </a:stretch>
              </p:blipFill>
              <p:spPr bwMode="auto">
                <a:xfrm>
                  <a:off x="8900380" y="2718984"/>
                  <a:ext cx="3908863" cy="259205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90" name="Picture 5" descr="D:\2023\Manuscript\Facs FCS File\CD39 Histogram.png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 l="61259" b="64865"/>
                <a:stretch>
                  <a:fillRect/>
                </a:stretch>
              </p:blipFill>
              <p:spPr bwMode="auto">
                <a:xfrm>
                  <a:off x="10765506" y="2420828"/>
                  <a:ext cx="2517026" cy="1905001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188" name="TextBox 187"/>
              <p:cNvSpPr txBox="1"/>
              <p:nvPr/>
            </p:nvSpPr>
            <p:spPr>
              <a:xfrm rot="16200000">
                <a:off x="7294772" y="4132162"/>
                <a:ext cx="579433" cy="3751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Count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85" name="TextBox 184"/>
            <p:cNvSpPr txBox="1"/>
            <p:nvPr/>
          </p:nvSpPr>
          <p:spPr>
            <a:xfrm>
              <a:off x="12371761" y="8582475"/>
              <a:ext cx="1417507" cy="2667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CD73-FITC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0" name="TextBox 199"/>
          <p:cNvSpPr txBox="1"/>
          <p:nvPr/>
        </p:nvSpPr>
        <p:spPr>
          <a:xfrm>
            <a:off x="1554162" y="1110908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4645704" y="1089137"/>
            <a:ext cx="145526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CD44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36" name="Group 235"/>
          <p:cNvGrpSpPr/>
          <p:nvPr/>
        </p:nvGrpSpPr>
        <p:grpSpPr>
          <a:xfrm>
            <a:off x="334962" y="8863012"/>
            <a:ext cx="3794760" cy="3276600"/>
            <a:chOff x="304711" y="4700588"/>
            <a:chExt cx="3154451" cy="3359150"/>
          </a:xfrm>
        </p:grpSpPr>
        <p:graphicFrame>
          <p:nvGraphicFramePr>
            <p:cNvPr id="237" name="Object 1"/>
            <p:cNvGraphicFramePr>
              <a:graphicFrameLocks noChangeAspect="1"/>
            </p:cNvGraphicFramePr>
            <p:nvPr/>
          </p:nvGraphicFramePr>
          <p:xfrm>
            <a:off x="536574" y="4700588"/>
            <a:ext cx="2922588" cy="3359150"/>
          </p:xfrm>
          <a:graphic>
            <a:graphicData uri="http://schemas.openxmlformats.org/presentationml/2006/ole">
              <p:oleObj spid="_x0000_s38913" name="Prism Project" r:id="rId10" imgW="3060000" imgH="2556000" progId="Prism5.Document">
                <p:embed/>
              </p:oleObj>
            </a:graphicData>
          </a:graphic>
        </p:graphicFrame>
        <p:sp>
          <p:nvSpPr>
            <p:cNvPr id="238" name="TextBox 237"/>
            <p:cNvSpPr txBox="1"/>
            <p:nvPr/>
          </p:nvSpPr>
          <p:spPr>
            <a:xfrm rot="16200000">
              <a:off x="-1076213" y="6194993"/>
              <a:ext cx="31004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600" b="1" dirty="0" smtClean="0">
                  <a:latin typeface="Times New Roman" pitchFamily="18" charset="0"/>
                  <a:cs typeface="Times New Roman" pitchFamily="18" charset="0"/>
                </a:rPr>
                <a:t>2^-Δ</a:t>
              </a:r>
              <a:r>
                <a:rPr lang="el-GR" sz="1600" b="1" dirty="0" smtClean="0">
                  <a:latin typeface="Times New Roman" pitchFamily="18" charset="0"/>
                  <a:cs typeface="Times New Roman" pitchFamily="18" charset="0"/>
                </a:rPr>
                <a:t>Δ</a:t>
              </a:r>
              <a:r>
                <a:rPr lang="en-IN" sz="1600" b="1" dirty="0" smtClean="0">
                  <a:latin typeface="Times New Roman" pitchFamily="18" charset="0"/>
                  <a:cs typeface="Times New Roman" pitchFamily="18" charset="0"/>
                </a:rPr>
                <a:t> CT(C</a:t>
              </a:r>
              <a:r>
                <a:rPr lang="en-IN" sz="1600" b="1" i="1" dirty="0" smtClean="0">
                  <a:latin typeface="Times New Roman" pitchFamily="18" charset="0"/>
                  <a:cs typeface="Times New Roman" pitchFamily="18" charset="0"/>
                </a:rPr>
                <a:t>D39,CD73//GAPDH</a:t>
              </a:r>
              <a:r>
                <a:rPr lang="en-IN" sz="16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50" name="TextBox 149"/>
          <p:cNvSpPr txBox="1"/>
          <p:nvPr/>
        </p:nvSpPr>
        <p:spPr>
          <a:xfrm>
            <a:off x="215752" y="404690"/>
            <a:ext cx="12432179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Representative gating strategy for CD44 positive CD39 &amp; CD73 expression.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4T1 breast cancer cells  were used.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5668962" y="5586412"/>
            <a:ext cx="584833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(D)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7" name="Group 196"/>
          <p:cNvGrpSpPr/>
          <p:nvPr/>
        </p:nvGrpSpPr>
        <p:grpSpPr>
          <a:xfrm>
            <a:off x="6507162" y="5804119"/>
            <a:ext cx="9984964" cy="2830293"/>
            <a:chOff x="487347" y="8998204"/>
            <a:chExt cx="13378399" cy="2830293"/>
          </a:xfrm>
        </p:grpSpPr>
        <p:grpSp>
          <p:nvGrpSpPr>
            <p:cNvPr id="198" name="Group 147"/>
            <p:cNvGrpSpPr/>
            <p:nvPr/>
          </p:nvGrpSpPr>
          <p:grpSpPr>
            <a:xfrm>
              <a:off x="487347" y="8998200"/>
              <a:ext cx="11544709" cy="2830293"/>
              <a:chOff x="160641" y="3457592"/>
              <a:chExt cx="9149308" cy="1344517"/>
            </a:xfrm>
          </p:grpSpPr>
          <p:cxnSp>
            <p:nvCxnSpPr>
              <p:cNvPr id="213" name="Straight Connector 212"/>
              <p:cNvCxnSpPr/>
              <p:nvPr/>
            </p:nvCxnSpPr>
            <p:spPr>
              <a:xfrm rot="16200000" flipH="1">
                <a:off x="6482883" y="4016624"/>
                <a:ext cx="606223" cy="309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14" name="Picture 213" descr="C:\Users\Dell\Desktop\download.jp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60641" y="3669744"/>
                <a:ext cx="1143000" cy="9144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sp>
            <p:nvSpPr>
              <p:cNvPr id="216" name="TextBox 91"/>
              <p:cNvSpPr txBox="1"/>
              <p:nvPr/>
            </p:nvSpPr>
            <p:spPr>
              <a:xfrm>
                <a:off x="308919" y="4621214"/>
                <a:ext cx="907585" cy="1462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2870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4305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7175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08610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0045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480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BALB/C</a:t>
                </a:r>
                <a:endParaRPr lang="en-IN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7" name="TextBox 79"/>
              <p:cNvSpPr txBox="1"/>
              <p:nvPr/>
            </p:nvSpPr>
            <p:spPr>
              <a:xfrm>
                <a:off x="7239000" y="3966306"/>
                <a:ext cx="1181631" cy="45324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2870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4305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7175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08610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0045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4800" algn="l" defTabSz="1028700" rtl="0" eaLnBrk="1" latinLnBrk="0" hangingPunct="1"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Treatment </a:t>
                </a:r>
              </a:p>
              <a:p>
                <a:pPr algn="ctr"/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with </a:t>
                </a:r>
              </a:p>
              <a:p>
                <a:pPr algn="ctr"/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Doxycycline</a:t>
                </a:r>
              </a:p>
              <a:p>
                <a:pPr algn="ctr"/>
                <a:r>
                  <a:rPr lang="el-GR" sz="1400" b="1" dirty="0" smtClean="0">
                    <a:latin typeface="Times New Roman" pitchFamily="18" charset="0"/>
                    <a:cs typeface="Times New Roman" pitchFamily="18" charset="0"/>
                  </a:rPr>
                  <a:t>20μ</a:t>
                </a:r>
                <a:r>
                  <a:rPr lang="en-IN" sz="1400" b="1" dirty="0" smtClean="0">
                    <a:latin typeface="Times New Roman" pitchFamily="18" charset="0"/>
                    <a:cs typeface="Times New Roman" pitchFamily="18" charset="0"/>
                  </a:rPr>
                  <a:t>g/ml</a:t>
                </a:r>
                <a:endParaRPr lang="en-IN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234" name="Picture 233" descr="C:\Users\Dell\Desktop\a08fig02.jp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 l="34462" t="2741" r="48805" b="76703"/>
              <a:stretch>
                <a:fillRect/>
              </a:stretch>
            </p:blipFill>
            <p:spPr bwMode="auto">
              <a:xfrm>
                <a:off x="3854278" y="3457592"/>
                <a:ext cx="1063711" cy="762000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grpSp>
            <p:nvGrpSpPr>
              <p:cNvPr id="260" name="Group 53"/>
              <p:cNvGrpSpPr/>
              <p:nvPr/>
            </p:nvGrpSpPr>
            <p:grpSpPr>
              <a:xfrm>
                <a:off x="1828800" y="3708872"/>
                <a:ext cx="5410200" cy="1093237"/>
                <a:chOff x="2386806" y="1619250"/>
                <a:chExt cx="5410200" cy="1093237"/>
              </a:xfrm>
            </p:grpSpPr>
            <p:pic>
              <p:nvPicPr>
                <p:cNvPr id="264" name="Picture 263" descr="C:\Users\Dell\Desktop\COMPARISON-BETWEEN-CORD-BLOOD-CELL-AND-BONE-MARROW-CELL-TRANSPLANTS_769x263 (1).jpg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 l="21667" t="6141" r="70833" b="11014"/>
                <a:stretch>
                  <a:fillRect/>
                </a:stretch>
              </p:blipFill>
              <p:spPr bwMode="auto">
                <a:xfrm>
                  <a:off x="2386806" y="1619250"/>
                  <a:ext cx="324027" cy="76200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265" name="Picture 264" descr="C:\Users\Dell\Desktop\a08fig02.jpg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 l="9365" t="52055" r="73903" b="21226"/>
                <a:stretch>
                  <a:fillRect/>
                </a:stretch>
              </p:blipFill>
              <p:spPr bwMode="auto">
                <a:xfrm>
                  <a:off x="6044406" y="1924050"/>
                  <a:ext cx="1066800" cy="788437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  <p:cxnSp>
              <p:nvCxnSpPr>
                <p:cNvPr id="266" name="Straight Arrow Connector 265"/>
                <p:cNvCxnSpPr/>
                <p:nvPr/>
              </p:nvCxnSpPr>
              <p:spPr>
                <a:xfrm>
                  <a:off x="2691606" y="1619250"/>
                  <a:ext cx="1666786" cy="1588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Arrow Connector 266"/>
                <p:cNvCxnSpPr/>
                <p:nvPr/>
              </p:nvCxnSpPr>
              <p:spPr>
                <a:xfrm>
                  <a:off x="2691606" y="2366835"/>
                  <a:ext cx="3352800" cy="1588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/>
                <p:cNvCxnSpPr/>
                <p:nvPr/>
              </p:nvCxnSpPr>
              <p:spPr>
                <a:xfrm>
                  <a:off x="5521305" y="1619250"/>
                  <a:ext cx="182880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Straight Arrow Connector 268"/>
                <p:cNvCxnSpPr/>
                <p:nvPr/>
              </p:nvCxnSpPr>
              <p:spPr>
                <a:xfrm flipV="1">
                  <a:off x="7154072" y="2234563"/>
                  <a:ext cx="642934" cy="12194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0" name="TextBox 83"/>
                <p:cNvSpPr txBox="1"/>
                <p:nvPr/>
              </p:nvSpPr>
              <p:spPr>
                <a:xfrm>
                  <a:off x="4672806" y="1619250"/>
                  <a:ext cx="471835" cy="1462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287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30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17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861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004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148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M1</a:t>
                  </a:r>
                  <a:endParaRPr lang="en-IN" sz="14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1" name="TextBox 85"/>
                <p:cNvSpPr txBox="1"/>
                <p:nvPr/>
              </p:nvSpPr>
              <p:spPr>
                <a:xfrm>
                  <a:off x="6454324" y="2113729"/>
                  <a:ext cx="471835" cy="1462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287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30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17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861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004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148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M2</a:t>
                  </a:r>
                  <a:endParaRPr lang="en-IN" sz="14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2" name="Rectangle 271"/>
                <p:cNvSpPr/>
                <p:nvPr/>
              </p:nvSpPr>
              <p:spPr>
                <a:xfrm>
                  <a:off x="2691606" y="1619250"/>
                  <a:ext cx="1535678" cy="14620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marL="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287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30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17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861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004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148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GM-CSF+IFN-</a:t>
                  </a:r>
                  <a:r>
                    <a:rPr lang="el-GR" sz="1400" b="1" dirty="0" smtClean="0">
                      <a:latin typeface="Times New Roman" pitchFamily="18" charset="0"/>
                      <a:cs typeface="Times New Roman" pitchFamily="18" charset="0"/>
                    </a:rPr>
                    <a:t>γ</a:t>
                  </a:r>
                  <a:endParaRPr lang="en-IN" sz="14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3" name="Rectangle 272"/>
                <p:cNvSpPr/>
                <p:nvPr/>
              </p:nvSpPr>
              <p:spPr>
                <a:xfrm>
                  <a:off x="2767806" y="2440976"/>
                  <a:ext cx="2483774" cy="14620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marL="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287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30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17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861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0045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14800" algn="l" defTabSz="1028700" rtl="0" eaLnBrk="1" latinLnBrk="0" hangingPunct="1"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M-CSF+ Conditional Media</a:t>
                  </a:r>
                  <a:endParaRPr lang="en-IN" sz="14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61" name="Straight Arrow Connector 260"/>
              <p:cNvCxnSpPr/>
              <p:nvPr/>
            </p:nvCxnSpPr>
            <p:spPr>
              <a:xfrm>
                <a:off x="8349048" y="4324652"/>
                <a:ext cx="960901" cy="297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Arrow Connector 262"/>
              <p:cNvCxnSpPr/>
              <p:nvPr/>
            </p:nvCxnSpPr>
            <p:spPr>
              <a:xfrm flipV="1">
                <a:off x="1358888" y="4065868"/>
                <a:ext cx="438120" cy="629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9" name="TextBox 79"/>
            <p:cNvSpPr txBox="1"/>
            <p:nvPr/>
          </p:nvSpPr>
          <p:spPr>
            <a:xfrm>
              <a:off x="12069762" y="10630364"/>
              <a:ext cx="1795984" cy="30777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10287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Flowcytometry</a:t>
              </a: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0" y="12684344"/>
            <a:ext cx="2509203" cy="2612231"/>
            <a:chOff x="-158617" y="723549"/>
            <a:chExt cx="2509203" cy="2612231"/>
          </a:xfrm>
        </p:grpSpPr>
        <p:grpSp>
          <p:nvGrpSpPr>
            <p:cNvPr id="275" name="Group 49"/>
            <p:cNvGrpSpPr/>
            <p:nvPr/>
          </p:nvGrpSpPr>
          <p:grpSpPr>
            <a:xfrm>
              <a:off x="-158617" y="998192"/>
              <a:ext cx="2509203" cy="2337588"/>
              <a:chOff x="-29384" y="818555"/>
              <a:chExt cx="1641900" cy="1458175"/>
            </a:xfrm>
          </p:grpSpPr>
          <p:sp>
            <p:nvSpPr>
              <p:cNvPr id="277" name="TextBox 276"/>
              <p:cNvSpPr txBox="1"/>
              <p:nvPr/>
            </p:nvSpPr>
            <p:spPr>
              <a:xfrm rot="16200000">
                <a:off x="-129647" y="1265264"/>
                <a:ext cx="432805" cy="2322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278" name="Picture 15"/>
              <p:cNvPicPr preferRelativeResize="0">
                <a:picLocks noChangeArrowheads="1"/>
              </p:cNvPicPr>
              <p:nvPr/>
            </p:nvPicPr>
            <p:blipFill>
              <a:blip r:embed="rId14">
                <a:lum bright="-20000" contrast="40000"/>
              </a:blip>
              <a:srcRect l="4704" b="6710"/>
              <a:stretch>
                <a:fillRect/>
              </a:stretch>
            </p:blipFill>
            <p:spPr bwMode="auto">
              <a:xfrm>
                <a:off x="396290" y="828675"/>
                <a:ext cx="1177832" cy="1122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279" name="Straight Arrow Connector 278"/>
              <p:cNvCxnSpPr/>
              <p:nvPr/>
            </p:nvCxnSpPr>
            <p:spPr>
              <a:xfrm rot="5400000" flipH="1" flipV="1">
                <a:off x="-348232" y="1446546"/>
                <a:ext cx="125757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Arrow Connector 279"/>
              <p:cNvCxnSpPr/>
              <p:nvPr/>
            </p:nvCxnSpPr>
            <p:spPr>
              <a:xfrm>
                <a:off x="269786" y="2092444"/>
                <a:ext cx="1342730" cy="170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1" name="TextBox 280"/>
              <p:cNvSpPr txBox="1"/>
              <p:nvPr/>
            </p:nvSpPr>
            <p:spPr>
              <a:xfrm>
                <a:off x="668679" y="2092444"/>
                <a:ext cx="553896" cy="1842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76" name="TextBox 275"/>
            <p:cNvSpPr txBox="1"/>
            <p:nvPr/>
          </p:nvSpPr>
          <p:spPr>
            <a:xfrm>
              <a:off x="847224" y="723549"/>
              <a:ext cx="1118634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Unstained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3306762" y="12685283"/>
            <a:ext cx="2461520" cy="2730929"/>
            <a:chOff x="9536535" y="5632132"/>
            <a:chExt cx="2461520" cy="2730929"/>
          </a:xfrm>
        </p:grpSpPr>
        <p:grpSp>
          <p:nvGrpSpPr>
            <p:cNvPr id="285" name="Group 161"/>
            <p:cNvGrpSpPr/>
            <p:nvPr/>
          </p:nvGrpSpPr>
          <p:grpSpPr>
            <a:xfrm>
              <a:off x="9536535" y="5830252"/>
              <a:ext cx="2461520" cy="2532809"/>
              <a:chOff x="8987895" y="5952172"/>
              <a:chExt cx="2461520" cy="2532809"/>
            </a:xfrm>
          </p:grpSpPr>
          <p:grpSp>
            <p:nvGrpSpPr>
              <p:cNvPr id="287" name="Group 56"/>
              <p:cNvGrpSpPr/>
              <p:nvPr/>
            </p:nvGrpSpPr>
            <p:grpSpPr>
              <a:xfrm>
                <a:off x="8987895" y="5952172"/>
                <a:ext cx="2461520" cy="2532809"/>
                <a:chOff x="5138792" y="1720087"/>
                <a:chExt cx="2461520" cy="1430968"/>
              </a:xfrm>
            </p:grpSpPr>
            <p:cxnSp>
              <p:nvCxnSpPr>
                <p:cNvPr id="289" name="Straight Arrow Connector 288"/>
                <p:cNvCxnSpPr/>
                <p:nvPr/>
              </p:nvCxnSpPr>
              <p:spPr>
                <a:xfrm rot="5400000" flipH="1" flipV="1">
                  <a:off x="4919394" y="2350598"/>
                  <a:ext cx="126102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0" name="Straight Arrow Connector 289"/>
                <p:cNvCxnSpPr/>
                <p:nvPr/>
              </p:nvCxnSpPr>
              <p:spPr>
                <a:xfrm flipV="1">
                  <a:off x="5548312" y="2966538"/>
                  <a:ext cx="205200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1" name="TextBox 290"/>
                <p:cNvSpPr txBox="1"/>
                <p:nvPr/>
              </p:nvSpPr>
              <p:spPr>
                <a:xfrm rot="16200000">
                  <a:off x="5070808" y="2209970"/>
                  <a:ext cx="396419" cy="2604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Count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92" name="TextBox 291"/>
                <p:cNvSpPr txBox="1"/>
                <p:nvPr/>
              </p:nvSpPr>
              <p:spPr>
                <a:xfrm>
                  <a:off x="5951963" y="2968564"/>
                  <a:ext cx="1012549" cy="1824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CD11b-APC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288" name="Picture 3"/>
              <p:cNvPicPr preferRelativeResize="0">
                <a:picLocks noChangeArrowheads="1"/>
              </p:cNvPicPr>
              <p:nvPr/>
            </p:nvPicPr>
            <p:blipFill>
              <a:blip r:embed="rId15"/>
              <a:srcRect l="10659" b="29277"/>
              <a:stretch>
                <a:fillRect/>
              </a:stretch>
            </p:blipFill>
            <p:spPr bwMode="auto">
              <a:xfrm>
                <a:off x="9494202" y="6119812"/>
                <a:ext cx="1800000" cy="18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86" name="TextBox 285"/>
            <p:cNvSpPr txBox="1"/>
            <p:nvPr/>
          </p:nvSpPr>
          <p:spPr>
            <a:xfrm>
              <a:off x="10317162" y="5632132"/>
              <a:ext cx="1568949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CD11b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93" name="Straight Arrow Connector 292"/>
          <p:cNvCxnSpPr/>
          <p:nvPr/>
        </p:nvCxnSpPr>
        <p:spPr>
          <a:xfrm>
            <a:off x="2392362" y="13892212"/>
            <a:ext cx="9360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4" name="Group 293"/>
          <p:cNvGrpSpPr/>
          <p:nvPr/>
        </p:nvGrpSpPr>
        <p:grpSpPr>
          <a:xfrm>
            <a:off x="6596803" y="12686458"/>
            <a:ext cx="2411506" cy="2704643"/>
            <a:chOff x="13326182" y="5791113"/>
            <a:chExt cx="2248768" cy="2629929"/>
          </a:xfrm>
        </p:grpSpPr>
        <p:grpSp>
          <p:nvGrpSpPr>
            <p:cNvPr id="295" name="Group 163"/>
            <p:cNvGrpSpPr/>
            <p:nvPr/>
          </p:nvGrpSpPr>
          <p:grpSpPr>
            <a:xfrm>
              <a:off x="13326182" y="6071122"/>
              <a:ext cx="2248768" cy="2349920"/>
              <a:chOff x="9238136" y="1283627"/>
              <a:chExt cx="2254552" cy="3082313"/>
            </a:xfrm>
          </p:grpSpPr>
          <p:grpSp>
            <p:nvGrpSpPr>
              <p:cNvPr id="297" name="Group 167"/>
              <p:cNvGrpSpPr/>
              <p:nvPr/>
            </p:nvGrpSpPr>
            <p:grpSpPr>
              <a:xfrm>
                <a:off x="9238136" y="1283627"/>
                <a:ext cx="2254552" cy="3082313"/>
                <a:chOff x="4461249" y="6220877"/>
                <a:chExt cx="1447727" cy="1377120"/>
              </a:xfrm>
            </p:grpSpPr>
            <p:cxnSp>
              <p:nvCxnSpPr>
                <p:cNvPr id="299" name="Straight Arrow Connector 298"/>
                <p:cNvCxnSpPr/>
                <p:nvPr/>
              </p:nvCxnSpPr>
              <p:spPr>
                <a:xfrm rot="5400000" flipH="1" flipV="1">
                  <a:off x="4137068" y="6810798"/>
                  <a:ext cx="1181430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0" name="Straight Arrow Connector 299"/>
                <p:cNvCxnSpPr/>
                <p:nvPr/>
              </p:nvCxnSpPr>
              <p:spPr>
                <a:xfrm>
                  <a:off x="4726984" y="7407285"/>
                  <a:ext cx="1181992" cy="170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1" name="TextBox 300"/>
                <p:cNvSpPr txBox="1"/>
                <p:nvPr/>
              </p:nvSpPr>
              <p:spPr>
                <a:xfrm>
                  <a:off x="4829533" y="7419236"/>
                  <a:ext cx="998946" cy="17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CD11b-APC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02" name="TextBox 301"/>
                <p:cNvSpPr txBox="1"/>
                <p:nvPr/>
              </p:nvSpPr>
              <p:spPr>
                <a:xfrm rot="16200000">
                  <a:off x="4395566" y="6710971"/>
                  <a:ext cx="388319" cy="2569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Count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298" name="Picture 1"/>
              <p:cNvPicPr preferRelativeResize="0">
                <a:picLocks noChangeArrowheads="1"/>
              </p:cNvPicPr>
              <p:nvPr/>
            </p:nvPicPr>
            <p:blipFill>
              <a:blip r:embed="rId16"/>
              <a:srcRect l="5186" r="37986" b="6577"/>
              <a:stretch>
                <a:fillRect/>
              </a:stretch>
            </p:blipFill>
            <p:spPr bwMode="auto">
              <a:xfrm>
                <a:off x="9616087" y="1357313"/>
                <a:ext cx="1804630" cy="2360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96" name="TextBox 295"/>
            <p:cNvSpPr txBox="1"/>
            <p:nvPr/>
          </p:nvSpPr>
          <p:spPr>
            <a:xfrm>
              <a:off x="13872521" y="5791113"/>
              <a:ext cx="1568949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CD11b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03" name="Straight Arrow Connector 302"/>
          <p:cNvCxnSpPr/>
          <p:nvPr/>
        </p:nvCxnSpPr>
        <p:spPr>
          <a:xfrm>
            <a:off x="5668962" y="13892212"/>
            <a:ext cx="9360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/>
          <p:cNvCxnSpPr/>
          <p:nvPr/>
        </p:nvCxnSpPr>
        <p:spPr>
          <a:xfrm>
            <a:off x="8947150" y="13816012"/>
            <a:ext cx="684212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6" name="Group 305"/>
          <p:cNvGrpSpPr/>
          <p:nvPr/>
        </p:nvGrpSpPr>
        <p:grpSpPr>
          <a:xfrm>
            <a:off x="9734456" y="12681976"/>
            <a:ext cx="2307757" cy="2683655"/>
            <a:chOff x="7223115" y="9465652"/>
            <a:chExt cx="2307757" cy="2683655"/>
          </a:xfrm>
        </p:grpSpPr>
        <p:sp>
          <p:nvSpPr>
            <p:cNvPr id="307" name="TextBox 306"/>
            <p:cNvSpPr txBox="1"/>
            <p:nvPr/>
          </p:nvSpPr>
          <p:spPr>
            <a:xfrm>
              <a:off x="7726362" y="9465652"/>
              <a:ext cx="1568949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CD11b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08" name="Straight Arrow Connector 307"/>
            <p:cNvCxnSpPr/>
            <p:nvPr/>
          </p:nvCxnSpPr>
          <p:spPr>
            <a:xfrm rot="5400000" flipH="1" flipV="1">
              <a:off x="6614257" y="10779199"/>
              <a:ext cx="19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Arrow Connector 308"/>
            <p:cNvCxnSpPr/>
            <p:nvPr/>
          </p:nvCxnSpPr>
          <p:spPr>
            <a:xfrm flipV="1">
              <a:off x="7577221" y="11742688"/>
              <a:ext cx="18942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TextBox 309"/>
            <p:cNvSpPr txBox="1"/>
            <p:nvPr/>
          </p:nvSpPr>
          <p:spPr>
            <a:xfrm rot="16200000">
              <a:off x="7002122" y="10685963"/>
              <a:ext cx="683170" cy="241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Count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" name="TextBox 310"/>
            <p:cNvSpPr txBox="1"/>
            <p:nvPr/>
          </p:nvSpPr>
          <p:spPr>
            <a:xfrm>
              <a:off x="7802562" y="11834812"/>
              <a:ext cx="911391" cy="314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CD73-FITC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12" name="Picture 7"/>
            <p:cNvPicPr preferRelativeResize="0">
              <a:picLocks noChangeArrowheads="1"/>
            </p:cNvPicPr>
            <p:nvPr/>
          </p:nvPicPr>
          <p:blipFill>
            <a:blip r:embed="rId17"/>
            <a:srcRect l="9297" b="28144"/>
            <a:stretch>
              <a:fillRect/>
            </a:stretch>
          </p:blipFill>
          <p:spPr bwMode="auto">
            <a:xfrm>
              <a:off x="7726362" y="9816169"/>
              <a:ext cx="1804510" cy="1799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13" name="Group 312"/>
          <p:cNvGrpSpPr/>
          <p:nvPr/>
        </p:nvGrpSpPr>
        <p:grpSpPr>
          <a:xfrm>
            <a:off x="12782456" y="12805366"/>
            <a:ext cx="2459896" cy="2568228"/>
            <a:chOff x="13685903" y="645490"/>
            <a:chExt cx="2459896" cy="2568228"/>
          </a:xfrm>
        </p:grpSpPr>
        <p:grpSp>
          <p:nvGrpSpPr>
            <p:cNvPr id="314" name="Group 102"/>
            <p:cNvGrpSpPr/>
            <p:nvPr/>
          </p:nvGrpSpPr>
          <p:grpSpPr>
            <a:xfrm>
              <a:off x="13685903" y="924641"/>
              <a:ext cx="2459896" cy="2289077"/>
              <a:chOff x="669535" y="6818864"/>
              <a:chExt cx="2522129" cy="2958787"/>
            </a:xfrm>
          </p:grpSpPr>
          <p:grpSp>
            <p:nvGrpSpPr>
              <p:cNvPr id="316" name="Group 176"/>
              <p:cNvGrpSpPr/>
              <p:nvPr/>
            </p:nvGrpSpPr>
            <p:grpSpPr>
              <a:xfrm>
                <a:off x="669535" y="6962515"/>
                <a:ext cx="2522129" cy="2815136"/>
                <a:chOff x="6691516" y="6180053"/>
                <a:chExt cx="1544002" cy="1294336"/>
              </a:xfrm>
            </p:grpSpPr>
            <p:cxnSp>
              <p:nvCxnSpPr>
                <p:cNvPr id="318" name="Straight Arrow Connector 317"/>
                <p:cNvCxnSpPr/>
                <p:nvPr/>
              </p:nvCxnSpPr>
              <p:spPr>
                <a:xfrm rot="5400000" flipH="1" flipV="1">
                  <a:off x="6415419" y="6714123"/>
                  <a:ext cx="1069727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Straight Arrow Connector 318"/>
                <p:cNvCxnSpPr/>
                <p:nvPr/>
              </p:nvCxnSpPr>
              <p:spPr>
                <a:xfrm>
                  <a:off x="6947538" y="7244522"/>
                  <a:ext cx="1287980" cy="170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0" name="TextBox 319"/>
                <p:cNvSpPr txBox="1"/>
                <p:nvPr/>
              </p:nvSpPr>
              <p:spPr>
                <a:xfrm rot="16200000">
                  <a:off x="6614163" y="6564904"/>
                  <a:ext cx="399617" cy="2449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Count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21" name="TextBox 320"/>
                <p:cNvSpPr txBox="1"/>
                <p:nvPr/>
              </p:nvSpPr>
              <p:spPr>
                <a:xfrm>
                  <a:off x="7183794" y="7290427"/>
                  <a:ext cx="750824" cy="1839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CD39-PE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317" name="Picture 5"/>
              <p:cNvPicPr preferRelativeResize="0">
                <a:picLocks noChangeArrowheads="1"/>
              </p:cNvPicPr>
              <p:nvPr/>
            </p:nvPicPr>
            <p:blipFill>
              <a:blip r:embed="rId18"/>
              <a:srcRect l="11511" b="28251"/>
              <a:stretch>
                <a:fillRect/>
              </a:stretch>
            </p:blipFill>
            <p:spPr bwMode="auto">
              <a:xfrm>
                <a:off x="1202149" y="6818864"/>
                <a:ext cx="1845542" cy="2326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15" name="TextBox 314"/>
            <p:cNvSpPr txBox="1"/>
            <p:nvPr/>
          </p:nvSpPr>
          <p:spPr>
            <a:xfrm>
              <a:off x="14280545" y="645490"/>
              <a:ext cx="1568949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CD11b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2" name="TextBox 321"/>
          <p:cNvSpPr txBox="1"/>
          <p:nvPr/>
        </p:nvSpPr>
        <p:spPr>
          <a:xfrm>
            <a:off x="0" y="8440752"/>
            <a:ext cx="570407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(E)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8" name="Straight Arrow Connector 337"/>
          <p:cNvCxnSpPr/>
          <p:nvPr/>
        </p:nvCxnSpPr>
        <p:spPr>
          <a:xfrm rot="5400000" flipH="1" flipV="1">
            <a:off x="13822362" y="12291218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/>
          <p:cNvCxnSpPr/>
          <p:nvPr/>
        </p:nvCxnSpPr>
        <p:spPr>
          <a:xfrm rot="5400000" flipH="1" flipV="1">
            <a:off x="10698956" y="12215018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3" name="Group 322"/>
          <p:cNvGrpSpPr/>
          <p:nvPr/>
        </p:nvGrpSpPr>
        <p:grpSpPr>
          <a:xfrm>
            <a:off x="9483444" y="9526612"/>
            <a:ext cx="2628000" cy="2232000"/>
            <a:chOff x="6807201" y="6188774"/>
            <a:chExt cx="4224943" cy="4974021"/>
          </a:xfrm>
        </p:grpSpPr>
        <p:grpSp>
          <p:nvGrpSpPr>
            <p:cNvPr id="324" name="Group 240"/>
            <p:cNvGrpSpPr/>
            <p:nvPr/>
          </p:nvGrpSpPr>
          <p:grpSpPr>
            <a:xfrm>
              <a:off x="6807207" y="6188774"/>
              <a:ext cx="4224945" cy="4974021"/>
              <a:chOff x="6740202" y="4954843"/>
              <a:chExt cx="2340967" cy="2022694"/>
            </a:xfrm>
          </p:grpSpPr>
          <p:cxnSp>
            <p:nvCxnSpPr>
              <p:cNvPr id="326" name="Straight Arrow Connector 325"/>
              <p:cNvCxnSpPr/>
              <p:nvPr/>
            </p:nvCxnSpPr>
            <p:spPr>
              <a:xfrm rot="5400000" flipH="1" flipV="1">
                <a:off x="6242589" y="5886168"/>
                <a:ext cx="1864238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Arrow Connector 326"/>
              <p:cNvCxnSpPr/>
              <p:nvPr/>
            </p:nvCxnSpPr>
            <p:spPr>
              <a:xfrm>
                <a:off x="7173908" y="6808781"/>
                <a:ext cx="19072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8" name="TextBox 327"/>
              <p:cNvSpPr txBox="1"/>
              <p:nvPr/>
            </p:nvSpPr>
            <p:spPr>
              <a:xfrm rot="16200000">
                <a:off x="6674311" y="6046292"/>
                <a:ext cx="353441" cy="221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Count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9" name="TextBox 328"/>
              <p:cNvSpPr txBox="1"/>
              <p:nvPr/>
            </p:nvSpPr>
            <p:spPr>
              <a:xfrm>
                <a:off x="7491133" y="6814833"/>
                <a:ext cx="679542" cy="162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CD39-PE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325" name="Picture 6"/>
            <p:cNvPicPr preferRelativeResize="0">
              <a:picLocks noChangeArrowheads="1"/>
            </p:cNvPicPr>
            <p:nvPr/>
          </p:nvPicPr>
          <p:blipFill>
            <a:blip r:embed="rId19"/>
            <a:srcRect l="5662" r="37080" b="5228"/>
            <a:stretch>
              <a:fillRect/>
            </a:stretch>
          </p:blipFill>
          <p:spPr bwMode="auto">
            <a:xfrm>
              <a:off x="7814077" y="6267926"/>
              <a:ext cx="2937213" cy="4184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45" name="TextBox 344"/>
          <p:cNvSpPr txBox="1"/>
          <p:nvPr/>
        </p:nvSpPr>
        <p:spPr>
          <a:xfrm>
            <a:off x="9781065" y="9167812"/>
            <a:ext cx="2288697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CD11b + CD39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49" name="Group 348"/>
          <p:cNvGrpSpPr/>
          <p:nvPr/>
        </p:nvGrpSpPr>
        <p:grpSpPr>
          <a:xfrm>
            <a:off x="12523974" y="9166318"/>
            <a:ext cx="2530132" cy="2543774"/>
            <a:chOff x="12549374" y="9217118"/>
            <a:chExt cx="2530132" cy="2543774"/>
          </a:xfrm>
        </p:grpSpPr>
        <p:grpSp>
          <p:nvGrpSpPr>
            <p:cNvPr id="330" name="Group 329"/>
            <p:cNvGrpSpPr/>
            <p:nvPr/>
          </p:nvGrpSpPr>
          <p:grpSpPr>
            <a:xfrm>
              <a:off x="12549374" y="9651906"/>
              <a:ext cx="2530132" cy="2108986"/>
              <a:chOff x="13369611" y="8074047"/>
              <a:chExt cx="3497110" cy="4272609"/>
            </a:xfrm>
          </p:grpSpPr>
          <p:grpSp>
            <p:nvGrpSpPr>
              <p:cNvPr id="331" name="Group 242"/>
              <p:cNvGrpSpPr/>
              <p:nvPr/>
            </p:nvGrpSpPr>
            <p:grpSpPr>
              <a:xfrm>
                <a:off x="13369615" y="8074047"/>
                <a:ext cx="3497110" cy="4272609"/>
                <a:chOff x="13425451" y="6259741"/>
                <a:chExt cx="1956838" cy="1682406"/>
              </a:xfrm>
            </p:grpSpPr>
            <p:cxnSp>
              <p:nvCxnSpPr>
                <p:cNvPr id="333" name="Straight Arrow Connector 332"/>
                <p:cNvCxnSpPr/>
                <p:nvPr/>
              </p:nvCxnSpPr>
              <p:spPr>
                <a:xfrm rot="16200000" flipV="1">
                  <a:off x="13018511" y="7008611"/>
                  <a:ext cx="1512448" cy="1470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Arrow Connector 333"/>
                <p:cNvCxnSpPr/>
                <p:nvPr/>
              </p:nvCxnSpPr>
              <p:spPr>
                <a:xfrm>
                  <a:off x="13782089" y="7772189"/>
                  <a:ext cx="1600200" cy="170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5" name="TextBox 334"/>
                <p:cNvSpPr txBox="1"/>
                <p:nvPr/>
              </p:nvSpPr>
              <p:spPr>
                <a:xfrm rot="16200000">
                  <a:off x="13366282" y="6994403"/>
                  <a:ext cx="342241" cy="2239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Count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36" name="TextBox 335"/>
                <p:cNvSpPr txBox="1"/>
                <p:nvPr/>
              </p:nvSpPr>
              <p:spPr>
                <a:xfrm>
                  <a:off x="14117682" y="7784598"/>
                  <a:ext cx="846094" cy="1575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CD73-FITC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332" name="Picture 8"/>
              <p:cNvPicPr>
                <a:picLocks noChangeAspect="1" noChangeArrowheads="1"/>
              </p:cNvPicPr>
              <p:nvPr/>
            </p:nvPicPr>
            <p:blipFill>
              <a:blip r:embed="rId20"/>
              <a:srcRect l="5147" r="42287" b="6914"/>
              <a:stretch>
                <a:fillRect/>
              </a:stretch>
            </p:blipFill>
            <p:spPr bwMode="auto">
              <a:xfrm>
                <a:off x="14086322" y="8091077"/>
                <a:ext cx="2682141" cy="3718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46" name="TextBox 345"/>
            <p:cNvSpPr txBox="1"/>
            <p:nvPr/>
          </p:nvSpPr>
          <p:spPr>
            <a:xfrm>
              <a:off x="12755562" y="9217118"/>
              <a:ext cx="2288697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CD11b + CD73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47" name="TextBox 346"/>
          <p:cNvSpPr txBox="1"/>
          <p:nvPr/>
        </p:nvSpPr>
        <p:spPr>
          <a:xfrm>
            <a:off x="-49428" y="4443412"/>
            <a:ext cx="5777345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(C) Expression of  CD39  at different time periods 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" name="TextBox 347"/>
          <p:cNvSpPr txBox="1"/>
          <p:nvPr/>
        </p:nvSpPr>
        <p:spPr>
          <a:xfrm>
            <a:off x="0" y="12139612"/>
            <a:ext cx="8223591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(F) Gating strategy of CD11b CD39 and CD73 . BMDMs cells   were used.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5665" y="939443"/>
            <a:ext cx="2194410" cy="2495654"/>
            <a:chOff x="146181" y="722894"/>
            <a:chExt cx="2194410" cy="2495654"/>
          </a:xfrm>
        </p:grpSpPr>
        <p:grpSp>
          <p:nvGrpSpPr>
            <p:cNvPr id="3" name="Group 49"/>
            <p:cNvGrpSpPr/>
            <p:nvPr/>
          </p:nvGrpSpPr>
          <p:grpSpPr>
            <a:xfrm>
              <a:off x="146181" y="998189"/>
              <a:ext cx="2194410" cy="2220359"/>
              <a:chOff x="170062" y="818554"/>
              <a:chExt cx="1435915" cy="1385046"/>
            </a:xfrm>
          </p:grpSpPr>
          <p:sp>
            <p:nvSpPr>
              <p:cNvPr id="5" name="TextBox 4"/>
              <p:cNvSpPr txBox="1"/>
              <p:nvPr/>
            </p:nvSpPr>
            <p:spPr>
              <a:xfrm rot="16200000">
                <a:off x="69799" y="1301827"/>
                <a:ext cx="432805" cy="2322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6" name="Picture 15"/>
              <p:cNvPicPr preferRelativeResize="0">
                <a:picLocks noChangeArrowheads="1"/>
              </p:cNvPicPr>
              <p:nvPr/>
            </p:nvPicPr>
            <p:blipFill>
              <a:blip r:embed="rId2">
                <a:lum bright="-20000" contrast="40000"/>
              </a:blip>
              <a:srcRect l="4704" b="6710"/>
              <a:stretch>
                <a:fillRect/>
              </a:stretch>
            </p:blipFill>
            <p:spPr bwMode="auto">
              <a:xfrm>
                <a:off x="396290" y="828675"/>
                <a:ext cx="1177832" cy="1122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" name="Straight Arrow Connector 6"/>
              <p:cNvCxnSpPr/>
              <p:nvPr/>
            </p:nvCxnSpPr>
            <p:spPr>
              <a:xfrm rot="5400000" flipH="1" flipV="1">
                <a:off x="-206597" y="1435317"/>
                <a:ext cx="1235114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404587" y="2050257"/>
                <a:ext cx="1201390" cy="170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691692" y="2019315"/>
                <a:ext cx="553896" cy="1842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996710" y="722894"/>
              <a:ext cx="1118634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Unstained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240734" y="1203578"/>
            <a:ext cx="2016000" cy="2263178"/>
            <a:chOff x="3240734" y="486872"/>
            <a:chExt cx="2016000" cy="2263178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/>
            <a:srcRect l="8333" b="27899"/>
            <a:stretch>
              <a:fillRect/>
            </a:stretch>
          </p:blipFill>
          <p:spPr bwMode="auto">
            <a:xfrm>
              <a:off x="3384582" y="500467"/>
              <a:ext cx="1800000" cy="17979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20" name="Straight Arrow Connector 19"/>
            <p:cNvCxnSpPr/>
            <p:nvPr/>
          </p:nvCxnSpPr>
          <p:spPr>
            <a:xfrm rot="5400000" flipH="1" flipV="1">
              <a:off x="2252285" y="1476872"/>
              <a:ext cx="198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3240734" y="2462212"/>
              <a:ext cx="20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552947" y="2427041"/>
              <a:ext cx="986190" cy="3230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CD11b-APC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799131" y="958507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2715306" y="2041220"/>
            <a:ext cx="693827" cy="354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SSC-H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686915" y="1249005"/>
            <a:ext cx="2277276" cy="2194304"/>
            <a:chOff x="5745163" y="538161"/>
            <a:chExt cx="2277276" cy="2194304"/>
          </a:xfrm>
        </p:grpSpPr>
        <p:grpSp>
          <p:nvGrpSpPr>
            <p:cNvPr id="28" name="Group 27"/>
            <p:cNvGrpSpPr/>
            <p:nvPr/>
          </p:nvGrpSpPr>
          <p:grpSpPr>
            <a:xfrm>
              <a:off x="6114439" y="538161"/>
              <a:ext cx="1908000" cy="2194304"/>
              <a:chOff x="6114439" y="538161"/>
              <a:chExt cx="1908000" cy="2194304"/>
            </a:xfrm>
          </p:grpSpPr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4"/>
              <a:srcRect l="9305" b="25966"/>
              <a:stretch>
                <a:fillRect/>
              </a:stretch>
            </p:blipFill>
            <p:spPr bwMode="auto">
              <a:xfrm>
                <a:off x="6167193" y="538161"/>
                <a:ext cx="1800000" cy="18659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24" name="Straight Arrow Connector 23"/>
              <p:cNvCxnSpPr/>
              <p:nvPr/>
            </p:nvCxnSpPr>
            <p:spPr>
              <a:xfrm rot="5400000" flipH="1" flipV="1">
                <a:off x="5197990" y="1504517"/>
                <a:ext cx="1836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V="1">
                <a:off x="6114439" y="2421181"/>
                <a:ext cx="1908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6414929" y="2409456"/>
                <a:ext cx="986190" cy="323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CD11b-APC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 rot="16200000">
              <a:off x="5575737" y="1400713"/>
              <a:ext cx="693827" cy="354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611453" y="1209440"/>
            <a:ext cx="2367692" cy="2310970"/>
            <a:chOff x="8681793" y="510319"/>
            <a:chExt cx="2367692" cy="2310970"/>
          </a:xfrm>
        </p:grpSpPr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5"/>
            <a:srcRect l="9479" b="27899"/>
            <a:stretch>
              <a:fillRect/>
            </a:stretch>
          </p:blipFill>
          <p:spPr bwMode="auto">
            <a:xfrm>
              <a:off x="9138993" y="510319"/>
              <a:ext cx="1800000" cy="185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34" name="Straight Arrow Connector 33"/>
            <p:cNvCxnSpPr/>
            <p:nvPr/>
          </p:nvCxnSpPr>
          <p:spPr>
            <a:xfrm rot="5400000" flipH="1" flipV="1">
              <a:off x="8117036" y="1516240"/>
              <a:ext cx="18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V="1">
              <a:off x="9033485" y="2432904"/>
              <a:ext cx="20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9333975" y="2421179"/>
              <a:ext cx="14911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CD73 FITC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8350203" y="1510123"/>
              <a:ext cx="986190" cy="3230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CD11b-APC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793162" y="4440785"/>
            <a:ext cx="2390552" cy="2305109"/>
            <a:chOff x="11466980" y="539627"/>
            <a:chExt cx="2390552" cy="2305109"/>
          </a:xfrm>
        </p:grpSpPr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6"/>
            <a:srcRect l="10469" b="26449"/>
            <a:stretch>
              <a:fillRect/>
            </a:stretch>
          </p:blipFill>
          <p:spPr bwMode="auto">
            <a:xfrm>
              <a:off x="11981332" y="539627"/>
              <a:ext cx="1800000" cy="1913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43" name="Straight Arrow Connector 42"/>
            <p:cNvCxnSpPr/>
            <p:nvPr/>
          </p:nvCxnSpPr>
          <p:spPr>
            <a:xfrm rot="5400000" flipH="1" flipV="1">
              <a:off x="10925083" y="1539687"/>
              <a:ext cx="18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11841532" y="2456351"/>
              <a:ext cx="20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12142022" y="2444626"/>
              <a:ext cx="14911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CD73 FITC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 rot="16200000">
              <a:off x="11135390" y="1625010"/>
              <a:ext cx="986190" cy="3230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CD11b-APC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53" name="Straight Arrow Connector 52"/>
          <p:cNvCxnSpPr/>
          <p:nvPr/>
        </p:nvCxnSpPr>
        <p:spPr>
          <a:xfrm>
            <a:off x="2316162" y="2188318"/>
            <a:ext cx="5400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5211762" y="2112118"/>
            <a:ext cx="5400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7954962" y="2112118"/>
            <a:ext cx="5400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>
            <a:off x="9630568" y="3850294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0926762" y="2035918"/>
            <a:ext cx="1219200" cy="838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11079162" y="3566506"/>
            <a:ext cx="1219201" cy="1212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319592" y="958508"/>
            <a:ext cx="1568949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CD11b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91747" y="943634"/>
            <a:ext cx="1568949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CD11b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985997" y="4130125"/>
            <a:ext cx="2288697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CD11b  +CD73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2298362" y="2493118"/>
            <a:ext cx="2367692" cy="2223049"/>
            <a:chOff x="12298362" y="1776412"/>
            <a:chExt cx="2367692" cy="2223049"/>
          </a:xfrm>
        </p:grpSpPr>
        <p:grpSp>
          <p:nvGrpSpPr>
            <p:cNvPr id="52" name="Group 51"/>
            <p:cNvGrpSpPr/>
            <p:nvPr/>
          </p:nvGrpSpPr>
          <p:grpSpPr>
            <a:xfrm>
              <a:off x="12298362" y="1776412"/>
              <a:ext cx="2367692" cy="2223049"/>
              <a:chOff x="14436275" y="598243"/>
              <a:chExt cx="2367692" cy="2223049"/>
            </a:xfrm>
          </p:grpSpPr>
          <p:cxnSp>
            <p:nvCxnSpPr>
              <p:cNvPr id="48" name="Straight Arrow Connector 47"/>
              <p:cNvCxnSpPr/>
              <p:nvPr/>
            </p:nvCxnSpPr>
            <p:spPr>
              <a:xfrm rot="5400000" flipH="1" flipV="1">
                <a:off x="13871518" y="1516243"/>
                <a:ext cx="1836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flipV="1">
                <a:off x="14787967" y="2432907"/>
                <a:ext cx="2016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15088457" y="2421182"/>
                <a:ext cx="14911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CD73 FITC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 rot="16200000">
                <a:off x="14104685" y="1510126"/>
                <a:ext cx="986190" cy="323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CD11b-APC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67" name="Picture 7"/>
            <p:cNvPicPr>
              <a:picLocks noChangeAspect="1" noChangeArrowheads="1"/>
            </p:cNvPicPr>
            <p:nvPr/>
          </p:nvPicPr>
          <p:blipFill>
            <a:blip r:embed="rId7"/>
            <a:srcRect l="5424" r="44407" b="6032"/>
            <a:stretch>
              <a:fillRect/>
            </a:stretch>
          </p:blipFill>
          <p:spPr bwMode="auto">
            <a:xfrm>
              <a:off x="12751085" y="1848128"/>
              <a:ext cx="1676400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0" name="Group 79"/>
          <p:cNvGrpSpPr/>
          <p:nvPr/>
        </p:nvGrpSpPr>
        <p:grpSpPr>
          <a:xfrm>
            <a:off x="2590482" y="4062838"/>
            <a:ext cx="2367692" cy="2324100"/>
            <a:chOff x="3367722" y="3300412"/>
            <a:chExt cx="2367692" cy="2324100"/>
          </a:xfrm>
        </p:grpSpPr>
        <p:pic>
          <p:nvPicPr>
            <p:cNvPr id="68" name="Picture 8"/>
            <p:cNvPicPr>
              <a:picLocks noChangeAspect="1" noChangeArrowheads="1"/>
            </p:cNvPicPr>
            <p:nvPr/>
          </p:nvPicPr>
          <p:blipFill>
            <a:blip r:embed="rId8">
              <a:lum bright="-20000" contrast="40000"/>
            </a:blip>
            <a:srcRect l="9010" b="26570"/>
            <a:stretch>
              <a:fillRect/>
            </a:stretch>
          </p:blipFill>
          <p:spPr bwMode="auto">
            <a:xfrm>
              <a:off x="3840162" y="3300412"/>
              <a:ext cx="1824581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72" name="Straight Arrow Connector 71"/>
            <p:cNvCxnSpPr/>
            <p:nvPr/>
          </p:nvCxnSpPr>
          <p:spPr>
            <a:xfrm rot="5400000" flipH="1" flipV="1">
              <a:off x="2802965" y="4319463"/>
              <a:ext cx="18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V="1">
              <a:off x="3719414" y="5236127"/>
              <a:ext cx="20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4019904" y="5224402"/>
              <a:ext cx="12266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CD39-PE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 rot="16200000">
              <a:off x="3036132" y="4313346"/>
              <a:ext cx="986190" cy="3230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CD11b-APC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416330" y="4039978"/>
            <a:ext cx="2367692" cy="2377205"/>
            <a:chOff x="5782090" y="3254692"/>
            <a:chExt cx="2367692" cy="2377205"/>
          </a:xfrm>
        </p:grpSpPr>
        <p:grpSp>
          <p:nvGrpSpPr>
            <p:cNvPr id="81" name="Group 80"/>
            <p:cNvGrpSpPr/>
            <p:nvPr/>
          </p:nvGrpSpPr>
          <p:grpSpPr>
            <a:xfrm>
              <a:off x="6133782" y="3254692"/>
              <a:ext cx="2016000" cy="2377205"/>
              <a:chOff x="6133782" y="3254692"/>
              <a:chExt cx="2016000" cy="2377205"/>
            </a:xfrm>
          </p:grpSpPr>
          <p:pic>
            <p:nvPicPr>
              <p:cNvPr id="69" name="Picture 10"/>
              <p:cNvPicPr>
                <a:picLocks noChangeAspect="1" noChangeArrowheads="1"/>
              </p:cNvPicPr>
              <p:nvPr/>
            </p:nvPicPr>
            <p:blipFill>
              <a:blip r:embed="rId9">
                <a:lum bright="-20000" contrast="40000"/>
              </a:blip>
              <a:srcRect l="10000" b="28502"/>
              <a:stretch>
                <a:fillRect/>
              </a:stretch>
            </p:blipFill>
            <p:spPr bwMode="auto">
              <a:xfrm>
                <a:off x="6217602" y="3254692"/>
                <a:ext cx="1853514" cy="1905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6" name="Straight Arrow Connector 75"/>
              <p:cNvCxnSpPr/>
              <p:nvPr/>
            </p:nvCxnSpPr>
            <p:spPr>
              <a:xfrm rot="5400000" flipH="1" flipV="1">
                <a:off x="5217333" y="4326848"/>
                <a:ext cx="1836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 flipV="1">
                <a:off x="6133782" y="5243512"/>
                <a:ext cx="2016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6434272" y="5231787"/>
                <a:ext cx="12266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CD39-PE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 rot="16200000">
              <a:off x="5450500" y="4320731"/>
              <a:ext cx="986190" cy="3230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CD11b-APC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84" name="Straight Arrow Connector 83"/>
          <p:cNvCxnSpPr/>
          <p:nvPr/>
        </p:nvCxnSpPr>
        <p:spPr>
          <a:xfrm rot="10800000" flipV="1">
            <a:off x="4678362" y="3255118"/>
            <a:ext cx="1143000" cy="609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984750" y="4993294"/>
            <a:ext cx="455612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/>
          <p:cNvGrpSpPr/>
          <p:nvPr/>
        </p:nvGrpSpPr>
        <p:grpSpPr>
          <a:xfrm>
            <a:off x="6354762" y="6593494"/>
            <a:ext cx="2436272" cy="2255285"/>
            <a:chOff x="3877090" y="6310312"/>
            <a:chExt cx="2436272" cy="2255285"/>
          </a:xfrm>
        </p:grpSpPr>
        <p:pic>
          <p:nvPicPr>
            <p:cNvPr id="70" name="Picture 9"/>
            <p:cNvPicPr>
              <a:picLocks noChangeAspect="1" noChangeArrowheads="1"/>
            </p:cNvPicPr>
            <p:nvPr/>
          </p:nvPicPr>
          <p:blipFill>
            <a:blip r:embed="rId10">
              <a:lum bright="-20000" contrast="40000"/>
            </a:blip>
            <a:srcRect l="5141" r="43333" b="5873"/>
            <a:stretch>
              <a:fillRect/>
            </a:stretch>
          </p:blipFill>
          <p:spPr bwMode="auto">
            <a:xfrm>
              <a:off x="4426902" y="6310312"/>
              <a:ext cx="1800000" cy="1755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9" name="Straight Arrow Connector 88"/>
            <p:cNvCxnSpPr/>
            <p:nvPr/>
          </p:nvCxnSpPr>
          <p:spPr>
            <a:xfrm rot="5400000" flipH="1" flipV="1">
              <a:off x="3380913" y="7260548"/>
              <a:ext cx="18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4297362" y="8177212"/>
              <a:ext cx="20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4597852" y="8165487"/>
              <a:ext cx="12266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CD39-PE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 rot="16200000">
              <a:off x="3545500" y="7323011"/>
              <a:ext cx="986190" cy="3230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CD11b-APC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94" name="Straight Arrow Connector 93"/>
          <p:cNvCxnSpPr/>
          <p:nvPr/>
        </p:nvCxnSpPr>
        <p:spPr>
          <a:xfrm>
            <a:off x="3687762" y="6303118"/>
            <a:ext cx="2590800" cy="9761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7269162" y="6288694"/>
            <a:ext cx="762000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3306762" y="3788518"/>
            <a:ext cx="1568949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CD11b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668962" y="3712318"/>
            <a:ext cx="2288697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CD11b  +CD39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403543" y="9916359"/>
            <a:ext cx="2043131" cy="2002531"/>
            <a:chOff x="28866" y="1433826"/>
            <a:chExt cx="3498314" cy="4382785"/>
          </a:xfrm>
        </p:grpSpPr>
        <p:sp>
          <p:nvSpPr>
            <p:cNvPr id="101" name="TextBox 100"/>
            <p:cNvSpPr txBox="1"/>
            <p:nvPr/>
          </p:nvSpPr>
          <p:spPr>
            <a:xfrm>
              <a:off x="1261527" y="5394351"/>
              <a:ext cx="998409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FSC-H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02" name="Group 37"/>
            <p:cNvGrpSpPr/>
            <p:nvPr/>
          </p:nvGrpSpPr>
          <p:grpSpPr>
            <a:xfrm>
              <a:off x="28866" y="1433826"/>
              <a:ext cx="3498314" cy="3921572"/>
              <a:chOff x="28866" y="1471613"/>
              <a:chExt cx="3498314" cy="3921572"/>
            </a:xfrm>
          </p:grpSpPr>
          <p:sp>
            <p:nvSpPr>
              <p:cNvPr id="103" name="TextBox 102"/>
              <p:cNvSpPr txBox="1"/>
              <p:nvPr/>
            </p:nvSpPr>
            <p:spPr>
              <a:xfrm rot="16200000">
                <a:off x="-251994" y="3575883"/>
                <a:ext cx="983980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04" name="Group 99"/>
              <p:cNvGrpSpPr/>
              <p:nvPr/>
            </p:nvGrpSpPr>
            <p:grpSpPr>
              <a:xfrm>
                <a:off x="675617" y="1531201"/>
                <a:ext cx="2851563" cy="3861984"/>
                <a:chOff x="144032" y="7211009"/>
                <a:chExt cx="2033156" cy="2458048"/>
              </a:xfrm>
            </p:grpSpPr>
            <p:cxnSp>
              <p:nvCxnSpPr>
                <p:cNvPr id="106" name="Straight Arrow Connector 105"/>
                <p:cNvCxnSpPr/>
                <p:nvPr/>
              </p:nvCxnSpPr>
              <p:spPr>
                <a:xfrm>
                  <a:off x="155517" y="9667469"/>
                  <a:ext cx="2021671" cy="158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Arrow Connector 106"/>
                <p:cNvCxnSpPr/>
                <p:nvPr/>
              </p:nvCxnSpPr>
              <p:spPr>
                <a:xfrm rot="16200000" flipV="1">
                  <a:off x="-1084593" y="8439634"/>
                  <a:ext cx="245725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05" name="Picture 5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751215" y="1471613"/>
                <a:ext cx="2769095" cy="3762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114" name="Group 113"/>
          <p:cNvGrpSpPr/>
          <p:nvPr/>
        </p:nvGrpSpPr>
        <p:grpSpPr>
          <a:xfrm>
            <a:off x="4939944" y="9763006"/>
            <a:ext cx="2355968" cy="2426695"/>
            <a:chOff x="4984914" y="3633451"/>
            <a:chExt cx="3887578" cy="3873855"/>
          </a:xfrm>
        </p:grpSpPr>
        <p:grpSp>
          <p:nvGrpSpPr>
            <p:cNvPr id="115" name="Group 96"/>
            <p:cNvGrpSpPr/>
            <p:nvPr/>
          </p:nvGrpSpPr>
          <p:grpSpPr>
            <a:xfrm>
              <a:off x="4984914" y="4120665"/>
              <a:ext cx="3864717" cy="3386641"/>
              <a:chOff x="4015171" y="321376"/>
              <a:chExt cx="4411226" cy="3828344"/>
            </a:xfrm>
          </p:grpSpPr>
          <p:sp>
            <p:nvSpPr>
              <p:cNvPr id="117" name="TextBox 116"/>
              <p:cNvSpPr txBox="1"/>
              <p:nvPr/>
            </p:nvSpPr>
            <p:spPr>
              <a:xfrm rot="16200000">
                <a:off x="2615550" y="1720997"/>
                <a:ext cx="3552823" cy="753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CD44 –APC cy7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5517050" y="3882980"/>
                <a:ext cx="1130460" cy="266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 PE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19" name="Group 81"/>
              <p:cNvGrpSpPr/>
              <p:nvPr/>
            </p:nvGrpSpPr>
            <p:grpSpPr>
              <a:xfrm>
                <a:off x="4856534" y="333652"/>
                <a:ext cx="3569863" cy="3443086"/>
                <a:chOff x="4551734" y="333652"/>
                <a:chExt cx="3569863" cy="3443086"/>
              </a:xfrm>
            </p:grpSpPr>
            <p:cxnSp>
              <p:nvCxnSpPr>
                <p:cNvPr id="120" name="Straight Arrow Connector 119"/>
                <p:cNvCxnSpPr/>
                <p:nvPr/>
              </p:nvCxnSpPr>
              <p:spPr>
                <a:xfrm>
                  <a:off x="4595821" y="3724280"/>
                  <a:ext cx="3525776" cy="158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Arrow Connector 120"/>
                <p:cNvCxnSpPr/>
                <p:nvPr/>
              </p:nvCxnSpPr>
              <p:spPr>
                <a:xfrm rot="5400000" flipH="1" flipV="1">
                  <a:off x="2830707" y="2054679"/>
                  <a:ext cx="3443086" cy="103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22" name="Picture 3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 r="38230"/>
                <a:stretch>
                  <a:fillRect/>
                </a:stretch>
              </p:blipFill>
              <p:spPr bwMode="auto">
                <a:xfrm>
                  <a:off x="4672012" y="600075"/>
                  <a:ext cx="3124200" cy="30003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116" name="TextBox 115"/>
            <p:cNvSpPr txBox="1"/>
            <p:nvPr/>
          </p:nvSpPr>
          <p:spPr>
            <a:xfrm>
              <a:off x="5892526" y="3633451"/>
              <a:ext cx="2979966" cy="674074"/>
            </a:xfrm>
            <a:prstGeom prst="rect">
              <a:avLst/>
            </a:prstGeom>
            <a:noFill/>
          </p:spPr>
          <p:txBody>
            <a:bodyPr wrap="squar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CD39 Positive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400949" y="13887175"/>
            <a:ext cx="2324544" cy="2167362"/>
            <a:chOff x="132258" y="4397997"/>
            <a:chExt cx="4274266" cy="3555418"/>
          </a:xfrm>
        </p:grpSpPr>
        <p:sp>
          <p:nvSpPr>
            <p:cNvPr id="124" name="TextBox 123"/>
            <p:cNvSpPr txBox="1"/>
            <p:nvPr/>
          </p:nvSpPr>
          <p:spPr>
            <a:xfrm rot="16200000">
              <a:off x="-1114743" y="5644998"/>
              <a:ext cx="3229705" cy="735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CD44 –APC cy7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750755" y="7686675"/>
              <a:ext cx="1397971" cy="2667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CD73 FITC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26" name="Group 92"/>
            <p:cNvGrpSpPr/>
            <p:nvPr/>
          </p:nvGrpSpPr>
          <p:grpSpPr>
            <a:xfrm>
              <a:off x="938212" y="4410075"/>
              <a:ext cx="3468312" cy="3221866"/>
              <a:chOff x="938212" y="4390197"/>
              <a:chExt cx="3468312" cy="3221866"/>
            </a:xfrm>
          </p:grpSpPr>
          <p:pic>
            <p:nvPicPr>
              <p:cNvPr id="127" name="Picture 6"/>
              <p:cNvPicPr>
                <a:picLocks noChangeAspect="1" noChangeArrowheads="1"/>
              </p:cNvPicPr>
              <p:nvPr/>
            </p:nvPicPr>
            <p:blipFill>
              <a:blip r:embed="rId13"/>
              <a:srcRect r="16832"/>
              <a:stretch>
                <a:fillRect/>
              </a:stretch>
            </p:blipFill>
            <p:spPr bwMode="auto">
              <a:xfrm>
                <a:off x="1001158" y="4390197"/>
                <a:ext cx="3405366" cy="31925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28" name="Straight Arrow Connector 127"/>
              <p:cNvCxnSpPr/>
              <p:nvPr/>
            </p:nvCxnSpPr>
            <p:spPr>
              <a:xfrm>
                <a:off x="938212" y="7610475"/>
                <a:ext cx="34290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Arrow Connector 128"/>
              <p:cNvCxnSpPr/>
              <p:nvPr/>
            </p:nvCxnSpPr>
            <p:spPr>
              <a:xfrm rot="5400000" flipH="1" flipV="1">
                <a:off x="-582477" y="6066598"/>
                <a:ext cx="3048002" cy="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30" name="Straight Arrow Connector 129"/>
          <p:cNvCxnSpPr/>
          <p:nvPr/>
        </p:nvCxnSpPr>
        <p:spPr>
          <a:xfrm>
            <a:off x="2623020" y="10695946"/>
            <a:ext cx="2057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>
            <a:off x="2672448" y="11812174"/>
            <a:ext cx="1143000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rot="5400000">
            <a:off x="957762" y="12793690"/>
            <a:ext cx="1219200" cy="26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3733804" y="12714300"/>
            <a:ext cx="2620958" cy="2504664"/>
            <a:chOff x="3581404" y="11784936"/>
            <a:chExt cx="2620958" cy="2504664"/>
          </a:xfrm>
        </p:grpSpPr>
        <p:grpSp>
          <p:nvGrpSpPr>
            <p:cNvPr id="108" name="Group 107"/>
            <p:cNvGrpSpPr/>
            <p:nvPr/>
          </p:nvGrpSpPr>
          <p:grpSpPr>
            <a:xfrm>
              <a:off x="3581404" y="12112680"/>
              <a:ext cx="2350188" cy="2176920"/>
              <a:chOff x="5585240" y="5069878"/>
              <a:chExt cx="4046396" cy="3440248"/>
            </a:xfrm>
          </p:grpSpPr>
          <p:pic>
            <p:nvPicPr>
              <p:cNvPr id="109" name="Picture 4"/>
              <p:cNvPicPr>
                <a:picLocks noChangeAspect="1" noChangeArrowheads="1"/>
              </p:cNvPicPr>
              <p:nvPr/>
            </p:nvPicPr>
            <p:blipFill>
              <a:blip r:embed="rId14"/>
              <a:srcRect r="36484"/>
              <a:stretch>
                <a:fillRect/>
              </a:stretch>
            </p:blipFill>
            <p:spPr bwMode="auto">
              <a:xfrm>
                <a:off x="6431236" y="5112441"/>
                <a:ext cx="3200400" cy="3000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10" name="Straight Arrow Connector 109"/>
              <p:cNvCxnSpPr/>
              <p:nvPr/>
            </p:nvCxnSpPr>
            <p:spPr>
              <a:xfrm>
                <a:off x="6348412" y="8160441"/>
                <a:ext cx="32004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/>
              <p:cNvCxnSpPr/>
              <p:nvPr/>
            </p:nvCxnSpPr>
            <p:spPr>
              <a:xfrm rot="5400000" flipH="1" flipV="1">
                <a:off x="4843359" y="6676099"/>
                <a:ext cx="3009077" cy="103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TextBox 111"/>
              <p:cNvSpPr txBox="1"/>
              <p:nvPr/>
            </p:nvSpPr>
            <p:spPr>
              <a:xfrm rot="16200000">
                <a:off x="4374000" y="6281118"/>
                <a:ext cx="3111364" cy="6888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CD44 –APC cy7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6949139" y="8243386"/>
                <a:ext cx="1130460" cy="266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 PE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37" name="TextBox 136"/>
            <p:cNvSpPr txBox="1"/>
            <p:nvPr/>
          </p:nvSpPr>
          <p:spPr>
            <a:xfrm>
              <a:off x="4194837" y="11784936"/>
              <a:ext cx="2007525" cy="422260"/>
            </a:xfrm>
            <a:prstGeom prst="rect">
              <a:avLst/>
            </a:prstGeom>
            <a:noFill/>
          </p:spPr>
          <p:txBody>
            <a:bodyPr wrap="squar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CD44 Positive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946620" y="13540060"/>
            <a:ext cx="2590800" cy="422260"/>
          </a:xfrm>
          <a:prstGeom prst="rect">
            <a:avLst/>
          </a:prstGeom>
          <a:noFill/>
        </p:spPr>
        <p:txBody>
          <a:bodyPr wrap="squar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CD73  Positive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0" y="285393"/>
            <a:ext cx="13243106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Representative gating strategy for CD39 &amp; CD73 expression on  M1 and M2 macrophages .BMDMs cells were used.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0" y="8818776"/>
            <a:ext cx="7603165" cy="730036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(B)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Representative gating strategy for CD44 positive CD39 &amp; CD73</a:t>
            </a: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expression .Tumor  tissue (Mixed population cells) were used.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3" name="Group 172"/>
          <p:cNvGrpSpPr/>
          <p:nvPr/>
        </p:nvGrpSpPr>
        <p:grpSpPr>
          <a:xfrm>
            <a:off x="8488362" y="8710612"/>
            <a:ext cx="8894031" cy="6913972"/>
            <a:chOff x="8062050" y="6060076"/>
            <a:chExt cx="8894031" cy="6913972"/>
          </a:xfrm>
        </p:grpSpPr>
        <p:grpSp>
          <p:nvGrpSpPr>
            <p:cNvPr id="141" name="Group 140"/>
            <p:cNvGrpSpPr/>
            <p:nvPr/>
          </p:nvGrpSpPr>
          <p:grpSpPr>
            <a:xfrm>
              <a:off x="8729462" y="7046362"/>
              <a:ext cx="2337806" cy="2184931"/>
              <a:chOff x="-338523" y="1323071"/>
              <a:chExt cx="3982243" cy="3418330"/>
            </a:xfrm>
          </p:grpSpPr>
          <p:pic>
            <p:nvPicPr>
              <p:cNvPr id="142" name="Picture 5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481012" y="1362075"/>
                <a:ext cx="3105150" cy="3000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43" name="TextBox 142"/>
              <p:cNvSpPr txBox="1"/>
              <p:nvPr/>
            </p:nvSpPr>
            <p:spPr>
              <a:xfrm rot="16200000">
                <a:off x="-464191" y="3037541"/>
                <a:ext cx="626454" cy="3751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1357936" y="4474661"/>
                <a:ext cx="894508" cy="266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45" name="Group 99"/>
              <p:cNvGrpSpPr/>
              <p:nvPr/>
            </p:nvGrpSpPr>
            <p:grpSpPr>
              <a:xfrm>
                <a:off x="378509" y="1323071"/>
                <a:ext cx="3265211" cy="3154870"/>
                <a:chOff x="144031" y="6658283"/>
                <a:chExt cx="2483199" cy="3010779"/>
              </a:xfrm>
            </p:grpSpPr>
            <p:cxnSp>
              <p:nvCxnSpPr>
                <p:cNvPr id="146" name="Straight Arrow Connector 5"/>
                <p:cNvCxnSpPr/>
                <p:nvPr/>
              </p:nvCxnSpPr>
              <p:spPr>
                <a:xfrm>
                  <a:off x="155518" y="9667473"/>
                  <a:ext cx="2471712" cy="1589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Arrow Connector 146"/>
                <p:cNvCxnSpPr/>
                <p:nvPr/>
              </p:nvCxnSpPr>
              <p:spPr>
                <a:xfrm rot="16200000" flipV="1">
                  <a:off x="-1360961" y="8163275"/>
                  <a:ext cx="3009983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67" name="Straight Arrow Connector 166"/>
            <p:cNvCxnSpPr/>
            <p:nvPr/>
          </p:nvCxnSpPr>
          <p:spPr>
            <a:xfrm>
              <a:off x="11229504" y="7897126"/>
              <a:ext cx="22098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/>
            <p:cNvCxnSpPr/>
            <p:nvPr/>
          </p:nvCxnSpPr>
          <p:spPr>
            <a:xfrm>
              <a:off x="11130648" y="8356384"/>
              <a:ext cx="2514600" cy="1524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/>
            <p:cNvCxnSpPr/>
            <p:nvPr/>
          </p:nvCxnSpPr>
          <p:spPr>
            <a:xfrm rot="5400000">
              <a:off x="9606649" y="9956585"/>
              <a:ext cx="762001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5" name="Group 174"/>
            <p:cNvGrpSpPr/>
            <p:nvPr/>
          </p:nvGrpSpPr>
          <p:grpSpPr>
            <a:xfrm>
              <a:off x="13888645" y="6653212"/>
              <a:ext cx="2728403" cy="2445001"/>
              <a:chOff x="13893721" y="8142932"/>
              <a:chExt cx="2728403" cy="2445001"/>
            </a:xfrm>
          </p:grpSpPr>
          <p:grpSp>
            <p:nvGrpSpPr>
              <p:cNvPr id="148" name="Group 147"/>
              <p:cNvGrpSpPr/>
              <p:nvPr/>
            </p:nvGrpSpPr>
            <p:grpSpPr>
              <a:xfrm>
                <a:off x="13893721" y="8452647"/>
                <a:ext cx="2357712" cy="2135286"/>
                <a:chOff x="5645420" y="844335"/>
                <a:chExt cx="4214524" cy="5056254"/>
              </a:xfrm>
            </p:grpSpPr>
            <p:pic>
              <p:nvPicPr>
                <p:cNvPr id="149" name="Picture 3"/>
                <p:cNvPicPr>
                  <a:picLocks noChangeAspect="1" noChangeArrowheads="1"/>
                </p:cNvPicPr>
                <p:nvPr/>
              </p:nvPicPr>
              <p:blipFill>
                <a:blip r:embed="rId16">
                  <a:lum bright="-20000" contrast="40000"/>
                </a:blip>
                <a:srcRect b="18841"/>
                <a:stretch>
                  <a:fillRect/>
                </a:stretch>
              </p:blipFill>
              <p:spPr bwMode="auto">
                <a:xfrm>
                  <a:off x="6608857" y="844335"/>
                  <a:ext cx="3251087" cy="4800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50" name="TextBox 149"/>
                <p:cNvSpPr txBox="1"/>
                <p:nvPr/>
              </p:nvSpPr>
              <p:spPr>
                <a:xfrm>
                  <a:off x="7152850" y="5478329"/>
                  <a:ext cx="1270920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CD39-PE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51" name="Straight Arrow Connector 150"/>
                <p:cNvCxnSpPr/>
                <p:nvPr/>
              </p:nvCxnSpPr>
              <p:spPr>
                <a:xfrm>
                  <a:off x="6527560" y="5477081"/>
                  <a:ext cx="3166029" cy="2496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Arrow Connector 151"/>
                <p:cNvCxnSpPr/>
                <p:nvPr/>
              </p:nvCxnSpPr>
              <p:spPr>
                <a:xfrm rot="16200000" flipV="1">
                  <a:off x="4386136" y="3338004"/>
                  <a:ext cx="4265639" cy="1501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3" name="TextBox 152"/>
                <p:cNvSpPr txBox="1"/>
                <p:nvPr/>
              </p:nvSpPr>
              <p:spPr>
                <a:xfrm rot="16200000">
                  <a:off x="5056653" y="3868349"/>
                  <a:ext cx="1599793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CD11b-APC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70" name="TextBox 169"/>
              <p:cNvSpPr txBox="1"/>
              <p:nvPr/>
            </p:nvSpPr>
            <p:spPr>
              <a:xfrm>
                <a:off x="14462124" y="8142932"/>
                <a:ext cx="2160000" cy="2160000"/>
              </a:xfrm>
              <a:prstGeom prst="rect">
                <a:avLst/>
              </a:prstGeom>
              <a:noFill/>
            </p:spPr>
            <p:txBody>
              <a:bodyPr wrap="squar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CD11b  Positive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7" name="Group 176"/>
            <p:cNvGrpSpPr/>
            <p:nvPr/>
          </p:nvGrpSpPr>
          <p:grpSpPr>
            <a:xfrm>
              <a:off x="13524801" y="9423184"/>
              <a:ext cx="2711247" cy="2533624"/>
              <a:chOff x="13160691" y="12016709"/>
              <a:chExt cx="2711247" cy="2533624"/>
            </a:xfrm>
          </p:grpSpPr>
          <p:grpSp>
            <p:nvGrpSpPr>
              <p:cNvPr id="154" name="Group 153"/>
              <p:cNvGrpSpPr/>
              <p:nvPr/>
            </p:nvGrpSpPr>
            <p:grpSpPr>
              <a:xfrm>
                <a:off x="13160691" y="12307146"/>
                <a:ext cx="2317766" cy="2243187"/>
                <a:chOff x="4774969" y="4965376"/>
                <a:chExt cx="4295119" cy="3519007"/>
              </a:xfrm>
            </p:grpSpPr>
            <p:grpSp>
              <p:nvGrpSpPr>
                <p:cNvPr id="155" name="Group 30"/>
                <p:cNvGrpSpPr/>
                <p:nvPr/>
              </p:nvGrpSpPr>
              <p:grpSpPr>
                <a:xfrm>
                  <a:off x="5656571" y="4965376"/>
                  <a:ext cx="3413517" cy="3519007"/>
                  <a:chOff x="5681223" y="4965376"/>
                  <a:chExt cx="3413517" cy="3519007"/>
                </a:xfrm>
              </p:grpSpPr>
              <p:pic>
                <p:nvPicPr>
                  <p:cNvPr id="157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17">
                    <a:lum bright="-20000" contrast="40000"/>
                  </a:blip>
                  <a:srcRect b="18841"/>
                  <a:stretch>
                    <a:fillRect/>
                  </a:stretch>
                </p:blipFill>
                <p:spPr bwMode="auto">
                  <a:xfrm>
                    <a:off x="5778568" y="5095875"/>
                    <a:ext cx="3048000" cy="32004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158" name="TextBox 157"/>
                  <p:cNvSpPr txBox="1"/>
                  <p:nvPr/>
                </p:nvSpPr>
                <p:spPr>
                  <a:xfrm>
                    <a:off x="6404124" y="8184463"/>
                    <a:ext cx="1214202" cy="299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CD39 PE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159" name="Straight Arrow Connector 158"/>
                  <p:cNvCxnSpPr/>
                  <p:nvPr/>
                </p:nvCxnSpPr>
                <p:spPr>
                  <a:xfrm flipV="1">
                    <a:off x="5681223" y="8138385"/>
                    <a:ext cx="3413517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Straight Arrow Connector 159"/>
                  <p:cNvCxnSpPr/>
                  <p:nvPr/>
                </p:nvCxnSpPr>
                <p:spPr>
                  <a:xfrm rot="16200000" flipV="1">
                    <a:off x="4084762" y="6567879"/>
                    <a:ext cx="3219081" cy="14075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6" name="TextBox 155"/>
                <p:cNvSpPr txBox="1"/>
                <p:nvPr/>
              </p:nvSpPr>
              <p:spPr>
                <a:xfrm rot="16200000">
                  <a:off x="3709257" y="6157773"/>
                  <a:ext cx="2872880" cy="7414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CD11b-APC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71" name="TextBox 170"/>
              <p:cNvSpPr txBox="1"/>
              <p:nvPr/>
            </p:nvSpPr>
            <p:spPr>
              <a:xfrm>
                <a:off x="13711938" y="12016709"/>
                <a:ext cx="2160000" cy="2160000"/>
              </a:xfrm>
              <a:prstGeom prst="rect">
                <a:avLst/>
              </a:prstGeom>
              <a:noFill/>
            </p:spPr>
            <p:txBody>
              <a:bodyPr wrap="squar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  Positive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8640284" y="10462545"/>
              <a:ext cx="2663827" cy="2511503"/>
              <a:chOff x="8986280" y="12110115"/>
              <a:chExt cx="2663827" cy="2511503"/>
            </a:xfrm>
          </p:grpSpPr>
          <p:grpSp>
            <p:nvGrpSpPr>
              <p:cNvPr id="161" name="Group 160"/>
              <p:cNvGrpSpPr/>
              <p:nvPr/>
            </p:nvGrpSpPr>
            <p:grpSpPr>
              <a:xfrm>
                <a:off x="8986280" y="12431148"/>
                <a:ext cx="2357712" cy="2190470"/>
                <a:chOff x="-133242" y="6116091"/>
                <a:chExt cx="3890854" cy="3348902"/>
              </a:xfrm>
            </p:grpSpPr>
            <p:pic>
              <p:nvPicPr>
                <p:cNvPr id="162" name="Picture 6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 b="22705"/>
                <a:stretch>
                  <a:fillRect/>
                </a:stretch>
              </p:blipFill>
              <p:spPr bwMode="auto">
                <a:xfrm>
                  <a:off x="709612" y="6162675"/>
                  <a:ext cx="3048000" cy="3048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63" name="TextBox 162"/>
                <p:cNvSpPr txBox="1"/>
                <p:nvPr/>
              </p:nvSpPr>
              <p:spPr>
                <a:xfrm>
                  <a:off x="1535905" y="9198253"/>
                  <a:ext cx="1397971" cy="2667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CD73 FITC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64" name="Straight Arrow Connector 163"/>
                <p:cNvCxnSpPr/>
                <p:nvPr/>
              </p:nvCxnSpPr>
              <p:spPr>
                <a:xfrm>
                  <a:off x="649978" y="9197421"/>
                  <a:ext cx="2968261" cy="166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Arrow Connector 164"/>
                <p:cNvCxnSpPr/>
                <p:nvPr/>
              </p:nvCxnSpPr>
              <p:spPr>
                <a:xfrm rot="16200000" flipV="1">
                  <a:off x="-899174" y="7650136"/>
                  <a:ext cx="3082163" cy="14073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6" name="TextBox 165"/>
                <p:cNvSpPr txBox="1"/>
                <p:nvPr/>
              </p:nvSpPr>
              <p:spPr>
                <a:xfrm rot="16200000">
                  <a:off x="-464180" y="7934780"/>
                  <a:ext cx="1036994" cy="3751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CD11b-APC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72" name="TextBox 171"/>
              <p:cNvSpPr txBox="1"/>
              <p:nvPr/>
            </p:nvSpPr>
            <p:spPr>
              <a:xfrm>
                <a:off x="9490107" y="12110115"/>
                <a:ext cx="2160000" cy="2160000"/>
              </a:xfrm>
              <a:prstGeom prst="rect">
                <a:avLst/>
              </a:prstGeom>
              <a:noFill/>
            </p:spPr>
            <p:txBody>
              <a:bodyPr wrap="squar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CD73  Positive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83" name="TextBox 182"/>
            <p:cNvSpPr txBox="1"/>
            <p:nvPr/>
          </p:nvSpPr>
          <p:spPr>
            <a:xfrm>
              <a:off x="8062050" y="6060076"/>
              <a:ext cx="8894031" cy="1037813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r>
                <a:rPr lang="en-IN" sz="2000" b="1" dirty="0" smtClean="0">
                  <a:latin typeface="Times New Roman" pitchFamily="18" charset="0"/>
                  <a:cs typeface="Times New Roman" pitchFamily="18" charset="0"/>
                </a:rPr>
                <a:t> Representative gating strategy for CD11b positive CD39 &amp; CD73 expression</a:t>
              </a:r>
            </a:p>
            <a:p>
              <a:r>
                <a:rPr lang="en-IN" sz="2000" b="1" dirty="0" smtClean="0">
                  <a:latin typeface="Times New Roman" pitchFamily="18" charset="0"/>
                  <a:cs typeface="Times New Roman" pitchFamily="18" charset="0"/>
                </a:rPr>
                <a:t> Tumor  tissue (Mixed population cells) were used.</a:t>
              </a:r>
            </a:p>
            <a:p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9" name="TextBox 178"/>
          <p:cNvSpPr txBox="1"/>
          <p:nvPr/>
        </p:nvSpPr>
        <p:spPr>
          <a:xfrm>
            <a:off x="24714" y="-24714"/>
            <a:ext cx="4998893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5:)</a:t>
            </a:r>
            <a:endParaRPr lang="en-IN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195818" y="9575584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0164762" y="9396412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123568" y="995860"/>
            <a:ext cx="2903248" cy="2609352"/>
            <a:chOff x="-300976" y="1973900"/>
            <a:chExt cx="3802036" cy="4090696"/>
          </a:xfrm>
        </p:grpSpPr>
        <p:pic>
          <p:nvPicPr>
            <p:cNvPr id="2" name="Picture 6"/>
            <p:cNvPicPr preferRelativeResize="0"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0052" y="2008624"/>
              <a:ext cx="2828693" cy="3386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" name="TextBox 2"/>
            <p:cNvSpPr txBox="1"/>
            <p:nvPr/>
          </p:nvSpPr>
          <p:spPr>
            <a:xfrm rot="16200000">
              <a:off x="-581837" y="3603532"/>
              <a:ext cx="98398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72623" y="5642336"/>
              <a:ext cx="998408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FSC-H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335031" y="5641088"/>
              <a:ext cx="3166029" cy="249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6200000" flipV="1">
              <a:off x="-1507790" y="3800610"/>
              <a:ext cx="3668432" cy="150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Arrow Connector 6"/>
          <p:cNvCxnSpPr/>
          <p:nvPr/>
        </p:nvCxnSpPr>
        <p:spPr>
          <a:xfrm>
            <a:off x="2886853" y="2046272"/>
            <a:ext cx="7620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354762" y="2081212"/>
            <a:ext cx="1300432" cy="23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507162" y="5815012"/>
            <a:ext cx="7620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Group 106"/>
          <p:cNvGrpSpPr/>
          <p:nvPr/>
        </p:nvGrpSpPr>
        <p:grpSpPr>
          <a:xfrm>
            <a:off x="7801690" y="709612"/>
            <a:ext cx="2667872" cy="2843454"/>
            <a:chOff x="8412167" y="1049352"/>
            <a:chExt cx="2667872" cy="2843454"/>
          </a:xfrm>
        </p:grpSpPr>
        <p:sp>
          <p:nvSpPr>
            <p:cNvPr id="31" name="TextBox 30"/>
            <p:cNvSpPr txBox="1"/>
            <p:nvPr/>
          </p:nvSpPr>
          <p:spPr>
            <a:xfrm>
              <a:off x="9174162" y="1049352"/>
              <a:ext cx="171014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  Positive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8412167" y="1361437"/>
              <a:ext cx="2667872" cy="2531369"/>
              <a:chOff x="4159258" y="1253442"/>
              <a:chExt cx="2694891" cy="2767575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4619371" y="1253442"/>
                <a:ext cx="2234778" cy="2767575"/>
                <a:chOff x="5596195" y="1181095"/>
                <a:chExt cx="2771063" cy="4058543"/>
              </a:xfrm>
            </p:grpSpPr>
            <p:pic>
              <p:nvPicPr>
                <p:cNvPr id="9" name="Picture 3"/>
                <p:cNvPicPr preferRelativeResize="0">
                  <a:picLocks noChangeArrowheads="1"/>
                </p:cNvPicPr>
                <p:nvPr/>
              </p:nvPicPr>
              <p:blipFill>
                <a:blip r:embed="rId4"/>
                <a:srcRect l="5676" r="36243" b="5811"/>
                <a:stretch>
                  <a:fillRect/>
                </a:stretch>
              </p:blipFill>
              <p:spPr bwMode="auto">
                <a:xfrm>
                  <a:off x="5661789" y="1315418"/>
                  <a:ext cx="2705469" cy="34631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6" name="TextBox 15"/>
                <p:cNvSpPr txBox="1"/>
                <p:nvPr/>
              </p:nvSpPr>
              <p:spPr>
                <a:xfrm>
                  <a:off x="6170975" y="4817377"/>
                  <a:ext cx="1556251" cy="422261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CD73-FITC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7" name="Straight Arrow Connector 16"/>
                <p:cNvCxnSpPr/>
                <p:nvPr/>
              </p:nvCxnSpPr>
              <p:spPr>
                <a:xfrm flipV="1">
                  <a:off x="5612293" y="4786311"/>
                  <a:ext cx="2705465" cy="29817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Arrow Connector 17"/>
                <p:cNvCxnSpPr/>
                <p:nvPr/>
              </p:nvCxnSpPr>
              <p:spPr>
                <a:xfrm rot="16200000" flipV="1">
                  <a:off x="3785559" y="2991731"/>
                  <a:ext cx="3636283" cy="1501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TextBox 33"/>
              <p:cNvSpPr txBox="1"/>
              <p:nvPr/>
            </p:nvSpPr>
            <p:spPr>
              <a:xfrm rot="16200000">
                <a:off x="3320246" y="2274416"/>
                <a:ext cx="2104562" cy="426537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CD4-eFlour450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cxnSp>
        <p:nvCxnSpPr>
          <p:cNvPr id="43" name="Straight Arrow Connector 42"/>
          <p:cNvCxnSpPr/>
          <p:nvPr/>
        </p:nvCxnSpPr>
        <p:spPr>
          <a:xfrm>
            <a:off x="3003550" y="7186612"/>
            <a:ext cx="608012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6200000" flipH="1">
            <a:off x="3040062" y="3643312"/>
            <a:ext cx="1295400" cy="1219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5400000">
            <a:off x="1212109" y="4328265"/>
            <a:ext cx="990600" cy="1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0" y="1"/>
            <a:ext cx="37641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6:</a:t>
            </a:r>
            <a:endParaRPr lang="en-IN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182562" y="4843994"/>
            <a:ext cx="2676581" cy="2799818"/>
            <a:chOff x="182562" y="5129212"/>
            <a:chExt cx="2676581" cy="2799818"/>
          </a:xfrm>
        </p:grpSpPr>
        <p:grpSp>
          <p:nvGrpSpPr>
            <p:cNvPr id="73" name="Group 72"/>
            <p:cNvGrpSpPr/>
            <p:nvPr/>
          </p:nvGrpSpPr>
          <p:grpSpPr>
            <a:xfrm>
              <a:off x="182562" y="5510213"/>
              <a:ext cx="2667000" cy="2418817"/>
              <a:chOff x="570938" y="6481231"/>
              <a:chExt cx="2667000" cy="2418817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570938" y="6481231"/>
                <a:ext cx="2667000" cy="2418817"/>
                <a:chOff x="5183886" y="11159595"/>
                <a:chExt cx="3256248" cy="3581026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5183886" y="11159595"/>
                  <a:ext cx="3256248" cy="3197851"/>
                  <a:chOff x="5183886" y="11159595"/>
                  <a:chExt cx="3256248" cy="3197851"/>
                </a:xfrm>
              </p:grpSpPr>
              <p:pic>
                <p:nvPicPr>
                  <p:cNvPr id="13" name="Picture 9"/>
                  <p:cNvPicPr preferRelativeResize="0">
                    <a:picLocks noChangeArrowheads="1"/>
                  </p:cNvPicPr>
                  <p:nvPr/>
                </p:nvPicPr>
                <p:blipFill>
                  <a:blip r:embed="rId5"/>
                  <a:srcRect l="6072" r="36243" b="6032"/>
                  <a:stretch>
                    <a:fillRect/>
                  </a:stretch>
                </p:blipFill>
                <p:spPr bwMode="auto">
                  <a:xfrm>
                    <a:off x="5802903" y="11159595"/>
                    <a:ext cx="2637231" cy="319785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45" name="TextBox 44"/>
                  <p:cNvSpPr txBox="1"/>
                  <p:nvPr/>
                </p:nvSpPr>
                <p:spPr>
                  <a:xfrm rot="16200000">
                    <a:off x="4938292" y="12646132"/>
                    <a:ext cx="913448" cy="422260"/>
                  </a:xfrm>
                  <a:prstGeom prst="rect">
                    <a:avLst/>
                  </a:prstGeom>
                  <a:noFill/>
                </p:spPr>
                <p:txBody>
                  <a:bodyPr wrap="none" lIns="113376" tIns="56688" rIns="113376" bIns="56688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Count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46" name="TextBox 45"/>
                <p:cNvSpPr txBox="1"/>
                <p:nvPr/>
              </p:nvSpPr>
              <p:spPr>
                <a:xfrm>
                  <a:off x="6207278" y="14318361"/>
                  <a:ext cx="1556253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CD73-FITC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47" name="Straight Arrow Connector 46"/>
              <p:cNvCxnSpPr/>
              <p:nvPr/>
            </p:nvCxnSpPr>
            <p:spPr>
              <a:xfrm>
                <a:off x="951938" y="8691030"/>
                <a:ext cx="22320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 rot="16200000" flipV="1">
                <a:off x="-135438" y="7637430"/>
                <a:ext cx="2160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TextBox 77"/>
            <p:cNvSpPr txBox="1"/>
            <p:nvPr/>
          </p:nvSpPr>
          <p:spPr>
            <a:xfrm>
              <a:off x="1020762" y="5129212"/>
              <a:ext cx="183838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CD73  Positive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135381" y="4443412"/>
            <a:ext cx="2447981" cy="2541000"/>
            <a:chOff x="3992562" y="4367212"/>
            <a:chExt cx="2447981" cy="2541000"/>
          </a:xfrm>
        </p:grpSpPr>
        <p:grpSp>
          <p:nvGrpSpPr>
            <p:cNvPr id="65" name="Group 64"/>
            <p:cNvGrpSpPr/>
            <p:nvPr/>
          </p:nvGrpSpPr>
          <p:grpSpPr>
            <a:xfrm>
              <a:off x="3992562" y="4709667"/>
              <a:ext cx="2362195" cy="2198545"/>
              <a:chOff x="10116355" y="5868524"/>
              <a:chExt cx="3982327" cy="4885150"/>
            </a:xfrm>
          </p:grpSpPr>
          <p:pic>
            <p:nvPicPr>
              <p:cNvPr id="14" name="Picture 10"/>
              <p:cNvPicPr preferRelativeResize="0">
                <a:picLocks noChangeArrowheads="1"/>
              </p:cNvPicPr>
              <p:nvPr/>
            </p:nvPicPr>
            <p:blipFill>
              <a:blip r:embed="rId6"/>
              <a:srcRect l="4290" r="38025" b="4044"/>
              <a:stretch>
                <a:fillRect/>
              </a:stretch>
            </p:blipFill>
            <p:spPr bwMode="auto">
              <a:xfrm>
                <a:off x="11010156" y="5868524"/>
                <a:ext cx="3088526" cy="43185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9" name="TextBox 38"/>
              <p:cNvSpPr txBox="1"/>
              <p:nvPr/>
            </p:nvSpPr>
            <p:spPr>
              <a:xfrm rot="16200000">
                <a:off x="9870760" y="8400872"/>
                <a:ext cx="913450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Count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1621031" y="10331415"/>
                <a:ext cx="1270917" cy="42225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CD39-PE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41" name="Straight Arrow Connector 40"/>
              <p:cNvCxnSpPr/>
              <p:nvPr/>
            </p:nvCxnSpPr>
            <p:spPr>
              <a:xfrm>
                <a:off x="10848697" y="10330166"/>
                <a:ext cx="3166029" cy="249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 rot="16200000" flipV="1">
                <a:off x="8707273" y="8191089"/>
                <a:ext cx="4265639" cy="1501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TextBox 79"/>
            <p:cNvSpPr txBox="1"/>
            <p:nvPr/>
          </p:nvSpPr>
          <p:spPr>
            <a:xfrm>
              <a:off x="4602162" y="4367212"/>
              <a:ext cx="183838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CD39  Positive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-46038" y="328612"/>
            <a:ext cx="13287093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Representative gating strategy for CD39 and CD73 on CD4+ T cells .Tumor infiltrating lymph nodes cells were used.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0" y="10723776"/>
            <a:ext cx="8107362" cy="730036"/>
          </a:xfrm>
          <a:prstGeom prst="rect">
            <a:avLst/>
          </a:prstGeom>
          <a:noFill/>
        </p:spPr>
        <p:txBody>
          <a:bodyPr wrap="squar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(B)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Representative gating strategy for M1 and M2 macrophage</a:t>
            </a: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differentiation .Tumor cells(mixed population cells) were used.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325562" y="11709184"/>
            <a:ext cx="1229240" cy="391482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3729973" y="785812"/>
            <a:ext cx="2700989" cy="3067110"/>
            <a:chOff x="3729973" y="785812"/>
            <a:chExt cx="2700989" cy="3067110"/>
          </a:xfrm>
        </p:grpSpPr>
        <p:grpSp>
          <p:nvGrpSpPr>
            <p:cNvPr id="106" name="Group 105"/>
            <p:cNvGrpSpPr/>
            <p:nvPr/>
          </p:nvGrpSpPr>
          <p:grpSpPr>
            <a:xfrm>
              <a:off x="3729973" y="785812"/>
              <a:ext cx="2700989" cy="2679287"/>
              <a:chOff x="4149882" y="1049352"/>
              <a:chExt cx="2700989" cy="2679287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4149882" y="1387862"/>
                <a:ext cx="2700989" cy="2340777"/>
                <a:chOff x="10287481" y="954145"/>
                <a:chExt cx="3405228" cy="3765094"/>
              </a:xfrm>
            </p:grpSpPr>
            <p:pic>
              <p:nvPicPr>
                <p:cNvPr id="12" name="Picture 8"/>
                <p:cNvPicPr preferRelativeResize="0">
                  <a:picLocks noChangeArrowheads="1"/>
                </p:cNvPicPr>
                <p:nvPr/>
              </p:nvPicPr>
              <p:blipFill>
                <a:blip r:embed="rId7"/>
                <a:srcRect l="3437" r="49857" b="6032"/>
                <a:stretch>
                  <a:fillRect/>
                </a:stretch>
              </p:blipFill>
              <p:spPr bwMode="auto">
                <a:xfrm>
                  <a:off x="10969522" y="1145056"/>
                  <a:ext cx="2723187" cy="34743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30" name="TextBox 29"/>
                <p:cNvSpPr txBox="1"/>
                <p:nvPr/>
              </p:nvSpPr>
              <p:spPr>
                <a:xfrm rot="16200000">
                  <a:off x="10041886" y="2429742"/>
                  <a:ext cx="913449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Count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32" name="Straight Arrow Connector 31"/>
                <p:cNvCxnSpPr/>
                <p:nvPr/>
              </p:nvCxnSpPr>
              <p:spPr>
                <a:xfrm>
                  <a:off x="10839010" y="4716743"/>
                  <a:ext cx="2813958" cy="2496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/>
                <p:cNvCxnSpPr/>
                <p:nvPr/>
              </p:nvCxnSpPr>
              <p:spPr>
                <a:xfrm rot="16200000" flipV="1">
                  <a:off x="8940986" y="2836067"/>
                  <a:ext cx="3763844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2" name="TextBox 61"/>
              <p:cNvSpPr txBox="1"/>
              <p:nvPr/>
            </p:nvSpPr>
            <p:spPr>
              <a:xfrm>
                <a:off x="4912130" y="1049352"/>
                <a:ext cx="171014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 Positive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4297362" y="3452812"/>
              <a:ext cx="188064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CD4-eFlour450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497763" y="4106438"/>
            <a:ext cx="2819399" cy="3003974"/>
            <a:chOff x="7645166" y="4672012"/>
            <a:chExt cx="2819399" cy="3003974"/>
          </a:xfrm>
        </p:grpSpPr>
        <p:grpSp>
          <p:nvGrpSpPr>
            <p:cNvPr id="122" name="Group 121"/>
            <p:cNvGrpSpPr/>
            <p:nvPr/>
          </p:nvGrpSpPr>
          <p:grpSpPr>
            <a:xfrm>
              <a:off x="8107361" y="4672012"/>
              <a:ext cx="2357204" cy="3003974"/>
              <a:chOff x="8107361" y="4672012"/>
              <a:chExt cx="2357204" cy="3003974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8107361" y="5098323"/>
                <a:ext cx="2357204" cy="2577663"/>
                <a:chOff x="5599045" y="6644468"/>
                <a:chExt cx="3182146" cy="4173858"/>
              </a:xfrm>
            </p:grpSpPr>
            <p:pic>
              <p:nvPicPr>
                <p:cNvPr id="10" name="Picture 4"/>
                <p:cNvPicPr preferRelativeResize="0">
                  <a:picLocks noChangeArrowheads="1"/>
                </p:cNvPicPr>
                <p:nvPr/>
              </p:nvPicPr>
              <p:blipFill>
                <a:blip r:embed="rId8"/>
                <a:srcRect l="5452" r="37304" b="5155"/>
                <a:stretch>
                  <a:fillRect/>
                </a:stretch>
              </p:blipFill>
              <p:spPr bwMode="auto">
                <a:xfrm>
                  <a:off x="5860896" y="6705700"/>
                  <a:ext cx="2915929" cy="34975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21" name="Straight Arrow Connector 20"/>
                <p:cNvCxnSpPr/>
                <p:nvPr/>
              </p:nvCxnSpPr>
              <p:spPr>
                <a:xfrm>
                  <a:off x="5615162" y="10432239"/>
                  <a:ext cx="3166029" cy="2496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 rot="16200000" flipV="1">
                  <a:off x="3704533" y="8538980"/>
                  <a:ext cx="3789024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TextBox 36"/>
                <p:cNvSpPr txBox="1"/>
                <p:nvPr/>
              </p:nvSpPr>
              <p:spPr>
                <a:xfrm>
                  <a:off x="6481598" y="10396065"/>
                  <a:ext cx="1270919" cy="422261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CD39-PE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>
                <a:off x="8488362" y="4672012"/>
                <a:ext cx="183838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  Positive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43" name="TextBox 142"/>
            <p:cNvSpPr txBox="1"/>
            <p:nvPr/>
          </p:nvSpPr>
          <p:spPr>
            <a:xfrm rot="16200000">
              <a:off x="6893824" y="6121384"/>
              <a:ext cx="1924943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CD4-eFlour450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3306762" y="7415212"/>
            <a:ext cx="2707670" cy="2756371"/>
            <a:chOff x="4210275" y="7806042"/>
            <a:chExt cx="2707670" cy="2756371"/>
          </a:xfrm>
        </p:grpSpPr>
        <p:grpSp>
          <p:nvGrpSpPr>
            <p:cNvPr id="75" name="Group 74"/>
            <p:cNvGrpSpPr/>
            <p:nvPr/>
          </p:nvGrpSpPr>
          <p:grpSpPr>
            <a:xfrm>
              <a:off x="4603851" y="7806042"/>
              <a:ext cx="2314094" cy="2756371"/>
              <a:chOff x="601941" y="9924897"/>
              <a:chExt cx="2314094" cy="2756371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601941" y="10175451"/>
                <a:ext cx="2314094" cy="2505817"/>
                <a:chOff x="318920" y="7951206"/>
                <a:chExt cx="2819734" cy="4376481"/>
              </a:xfrm>
            </p:grpSpPr>
            <p:pic>
              <p:nvPicPr>
                <p:cNvPr id="11" name="Picture 4"/>
                <p:cNvPicPr preferRelativeResize="0">
                  <a:picLocks noChangeArrowheads="1"/>
                </p:cNvPicPr>
                <p:nvPr/>
              </p:nvPicPr>
              <p:blipFill>
                <a:blip r:embed="rId9"/>
                <a:srcRect l="6194" r="37761" b="7307"/>
                <a:stretch>
                  <a:fillRect/>
                </a:stretch>
              </p:blipFill>
              <p:spPr bwMode="auto">
                <a:xfrm>
                  <a:off x="414120" y="8054531"/>
                  <a:ext cx="2631968" cy="3772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25" name="Straight Arrow Connector 24"/>
                <p:cNvCxnSpPr/>
                <p:nvPr/>
              </p:nvCxnSpPr>
              <p:spPr>
                <a:xfrm>
                  <a:off x="331220" y="11905427"/>
                  <a:ext cx="2807434" cy="2496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rot="16200000" flipV="1">
                  <a:off x="-1654137" y="9924263"/>
                  <a:ext cx="3961126" cy="1501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xtBox 48"/>
                <p:cNvSpPr txBox="1"/>
                <p:nvPr/>
              </p:nvSpPr>
              <p:spPr>
                <a:xfrm>
                  <a:off x="1012496" y="11905427"/>
                  <a:ext cx="1556253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CD73-FITC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57" name="TextBox 56"/>
              <p:cNvSpPr txBox="1"/>
              <p:nvPr/>
            </p:nvSpPr>
            <p:spPr>
              <a:xfrm>
                <a:off x="924327" y="9924897"/>
                <a:ext cx="183838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CD73  Positive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44" name="TextBox 143"/>
            <p:cNvSpPr txBox="1"/>
            <p:nvPr/>
          </p:nvSpPr>
          <p:spPr>
            <a:xfrm rot="16200000">
              <a:off x="3458933" y="8918440"/>
              <a:ext cx="1924943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CD4-eFlour450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207820" y="12001068"/>
            <a:ext cx="2713457" cy="2393349"/>
            <a:chOff x="11917362" y="1508383"/>
            <a:chExt cx="2713457" cy="2393349"/>
          </a:xfrm>
        </p:grpSpPr>
        <p:pic>
          <p:nvPicPr>
            <p:cNvPr id="97" name="Picture 6"/>
            <p:cNvPicPr preferRelativeResize="0">
              <a:picLocks noChangeArrowheads="1"/>
            </p:cNvPicPr>
            <p:nvPr/>
          </p:nvPicPr>
          <p:blipFill>
            <a:blip r:embed="rId10">
              <a:lum bright="-20000" contrast="40000"/>
            </a:blip>
            <a:srcRect b="20773"/>
            <a:stretch>
              <a:fillRect/>
            </a:stretch>
          </p:blipFill>
          <p:spPr bwMode="auto">
            <a:xfrm>
              <a:off x="12372131" y="1547812"/>
              <a:ext cx="2160000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8" name="TextBox 97"/>
            <p:cNvSpPr txBox="1"/>
            <p:nvPr/>
          </p:nvSpPr>
          <p:spPr>
            <a:xfrm rot="16200000">
              <a:off x="11764753" y="2462421"/>
              <a:ext cx="627657" cy="322439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3112239" y="3632383"/>
              <a:ext cx="762388" cy="269349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FSC-H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0" name="Straight Arrow Connector 109"/>
            <p:cNvCxnSpPr/>
            <p:nvPr/>
          </p:nvCxnSpPr>
          <p:spPr>
            <a:xfrm>
              <a:off x="12326819" y="3631587"/>
              <a:ext cx="230400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/>
            <p:nvPr/>
          </p:nvCxnSpPr>
          <p:spPr>
            <a:xfrm rot="16200000" flipV="1">
              <a:off x="11258248" y="2564651"/>
              <a:ext cx="2124000" cy="1146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/>
          <p:cNvGrpSpPr/>
          <p:nvPr/>
        </p:nvGrpSpPr>
        <p:grpSpPr>
          <a:xfrm>
            <a:off x="9174162" y="8024812"/>
            <a:ext cx="3080172" cy="3118090"/>
            <a:chOff x="5745162" y="9015412"/>
            <a:chExt cx="3080172" cy="3118090"/>
          </a:xfrm>
        </p:grpSpPr>
        <p:grpSp>
          <p:nvGrpSpPr>
            <p:cNvPr id="138" name="Group 137"/>
            <p:cNvGrpSpPr/>
            <p:nvPr/>
          </p:nvGrpSpPr>
          <p:grpSpPr>
            <a:xfrm>
              <a:off x="5745162" y="9320212"/>
              <a:ext cx="3080172" cy="2813290"/>
              <a:chOff x="8335962" y="9443782"/>
              <a:chExt cx="3080172" cy="2813290"/>
            </a:xfrm>
          </p:grpSpPr>
          <p:pic>
            <p:nvPicPr>
              <p:cNvPr id="117" name="Picture 5"/>
              <p:cNvPicPr preferRelativeResize="0">
                <a:picLocks noChangeArrowheads="1"/>
              </p:cNvPicPr>
              <p:nvPr/>
            </p:nvPicPr>
            <p:blipFill>
              <a:blip r:embed="rId11">
                <a:lum bright="-20000" contrast="40000"/>
              </a:blip>
              <a:srcRect b="16908"/>
              <a:stretch>
                <a:fillRect/>
              </a:stretch>
            </p:blipFill>
            <p:spPr bwMode="auto">
              <a:xfrm>
                <a:off x="8896134" y="9443782"/>
                <a:ext cx="2520000" cy="252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32" name="TextBox 131"/>
              <p:cNvSpPr txBox="1"/>
              <p:nvPr/>
            </p:nvSpPr>
            <p:spPr>
              <a:xfrm>
                <a:off x="9137082" y="11834812"/>
                <a:ext cx="1912376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CD206 APC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33" name="Straight Arrow Connector 132"/>
              <p:cNvCxnSpPr/>
              <p:nvPr/>
            </p:nvCxnSpPr>
            <p:spPr>
              <a:xfrm>
                <a:off x="8845942" y="11834016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Arrow Connector 133"/>
              <p:cNvCxnSpPr/>
              <p:nvPr/>
            </p:nvCxnSpPr>
            <p:spPr>
              <a:xfrm rot="16200000" flipV="1">
                <a:off x="7645640" y="10646811"/>
                <a:ext cx="2376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TextBox 134"/>
              <p:cNvSpPr txBox="1"/>
              <p:nvPr/>
            </p:nvSpPr>
            <p:spPr>
              <a:xfrm rot="16200000">
                <a:off x="7605459" y="10322700"/>
                <a:ext cx="1883265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CD86 FITC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4" name="TextBox 153"/>
            <p:cNvSpPr txBox="1"/>
            <p:nvPr/>
          </p:nvSpPr>
          <p:spPr>
            <a:xfrm>
              <a:off x="7573962" y="9015412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Times New Roman" pitchFamily="18" charset="0"/>
                  <a:cs typeface="Times New Roman" pitchFamily="18" charset="0"/>
                </a:rPr>
                <a:t>M0</a:t>
              </a:r>
              <a:endParaRPr lang="en-IN" sz="1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13593762" y="10463212"/>
            <a:ext cx="3090462" cy="3241660"/>
            <a:chOff x="9684906" y="8939212"/>
            <a:chExt cx="3090462" cy="3241660"/>
          </a:xfrm>
        </p:grpSpPr>
        <p:grpSp>
          <p:nvGrpSpPr>
            <p:cNvPr id="149" name="Group 148"/>
            <p:cNvGrpSpPr/>
            <p:nvPr/>
          </p:nvGrpSpPr>
          <p:grpSpPr>
            <a:xfrm>
              <a:off x="9684906" y="9272842"/>
              <a:ext cx="3090462" cy="2908030"/>
              <a:chOff x="11268642" y="9272842"/>
              <a:chExt cx="3090462" cy="2908030"/>
            </a:xfrm>
          </p:grpSpPr>
          <p:pic>
            <p:nvPicPr>
              <p:cNvPr id="115" name="Picture 3"/>
              <p:cNvPicPr preferRelativeResize="0">
                <a:picLocks noChangeArrowheads="1"/>
              </p:cNvPicPr>
              <p:nvPr/>
            </p:nvPicPr>
            <p:blipFill>
              <a:blip r:embed="rId12">
                <a:lum bright="-20000" contrast="40000"/>
              </a:blip>
              <a:srcRect b="20773"/>
              <a:stretch>
                <a:fillRect/>
              </a:stretch>
            </p:blipFill>
            <p:spPr bwMode="auto">
              <a:xfrm>
                <a:off x="11839104" y="9272842"/>
                <a:ext cx="2520000" cy="252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40" name="TextBox 139"/>
              <p:cNvSpPr txBox="1"/>
              <p:nvPr/>
            </p:nvSpPr>
            <p:spPr>
              <a:xfrm>
                <a:off x="12069762" y="11758612"/>
                <a:ext cx="1912376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CD206 APC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42" name="Straight Arrow Connector 141"/>
              <p:cNvCxnSpPr/>
              <p:nvPr/>
            </p:nvCxnSpPr>
            <p:spPr>
              <a:xfrm>
                <a:off x="11778622" y="11757816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/>
              <p:cNvCxnSpPr/>
              <p:nvPr/>
            </p:nvCxnSpPr>
            <p:spPr>
              <a:xfrm rot="16200000" flipV="1">
                <a:off x="10578320" y="10570611"/>
                <a:ext cx="2376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TextBox 145"/>
              <p:cNvSpPr txBox="1"/>
              <p:nvPr/>
            </p:nvSpPr>
            <p:spPr>
              <a:xfrm rot="16200000">
                <a:off x="10538139" y="10246500"/>
                <a:ext cx="1883265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CD86 FITC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5" name="TextBox 154"/>
            <p:cNvSpPr txBox="1"/>
            <p:nvPr/>
          </p:nvSpPr>
          <p:spPr>
            <a:xfrm>
              <a:off x="11437506" y="8939212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Times New Roman" pitchFamily="18" charset="0"/>
                  <a:cs typeface="Times New Roman" pitchFamily="18" charset="0"/>
                </a:rPr>
                <a:t>M1</a:t>
              </a:r>
              <a:endParaRPr lang="en-IN" sz="1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8982157" y="12562400"/>
            <a:ext cx="3092520" cy="3243718"/>
            <a:chOff x="13249842" y="9013354"/>
            <a:chExt cx="3092520" cy="3243718"/>
          </a:xfrm>
        </p:grpSpPr>
        <p:pic>
          <p:nvPicPr>
            <p:cNvPr id="116" name="Picture 4"/>
            <p:cNvPicPr preferRelativeResize="0">
              <a:picLocks noChangeArrowheads="1"/>
            </p:cNvPicPr>
            <p:nvPr/>
          </p:nvPicPr>
          <p:blipFill>
            <a:blip r:embed="rId13">
              <a:lum bright="-20000" contrast="40000"/>
            </a:blip>
            <a:srcRect b="18841"/>
            <a:stretch>
              <a:fillRect/>
            </a:stretch>
          </p:blipFill>
          <p:spPr bwMode="auto">
            <a:xfrm>
              <a:off x="13822362" y="9396412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0" name="TextBox 149"/>
            <p:cNvSpPr txBox="1"/>
            <p:nvPr/>
          </p:nvSpPr>
          <p:spPr>
            <a:xfrm>
              <a:off x="14050962" y="11834812"/>
              <a:ext cx="1912376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CD206 APC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51" name="Straight Arrow Connector 150"/>
            <p:cNvCxnSpPr/>
            <p:nvPr/>
          </p:nvCxnSpPr>
          <p:spPr>
            <a:xfrm>
              <a:off x="13759822" y="11831162"/>
              <a:ext cx="241759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/>
            <p:nvPr/>
          </p:nvCxnSpPr>
          <p:spPr>
            <a:xfrm rot="16200000" flipV="1">
              <a:off x="12563562" y="10646811"/>
              <a:ext cx="2376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/>
            <p:cNvSpPr txBox="1"/>
            <p:nvPr/>
          </p:nvSpPr>
          <p:spPr>
            <a:xfrm rot="16200000">
              <a:off x="12519339" y="10322700"/>
              <a:ext cx="1883265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CD86 FITC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14970762" y="9013354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Times New Roman" pitchFamily="18" charset="0"/>
                  <a:cs typeface="Times New Roman" pitchFamily="18" charset="0"/>
                </a:rPr>
                <a:t>M2</a:t>
              </a:r>
              <a:endParaRPr lang="en-IN" sz="1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60" name="Straight Arrow Connector 159"/>
          <p:cNvCxnSpPr/>
          <p:nvPr/>
        </p:nvCxnSpPr>
        <p:spPr>
          <a:xfrm flipV="1">
            <a:off x="6583362" y="10463212"/>
            <a:ext cx="2514600" cy="2133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>
            <a:off x="6659562" y="13206412"/>
            <a:ext cx="2209800" cy="838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flipV="1">
            <a:off x="6659562" y="11758612"/>
            <a:ext cx="6705600" cy="1066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/>
          <p:cNvGrpSpPr/>
          <p:nvPr/>
        </p:nvGrpSpPr>
        <p:grpSpPr>
          <a:xfrm>
            <a:off x="3807163" y="11682412"/>
            <a:ext cx="2700000" cy="2808000"/>
            <a:chOff x="11841162" y="4367212"/>
            <a:chExt cx="3365657" cy="3505711"/>
          </a:xfrm>
        </p:grpSpPr>
        <p:pic>
          <p:nvPicPr>
            <p:cNvPr id="113" name="Picture 7"/>
            <p:cNvPicPr>
              <a:picLocks noChangeAspect="1" noChangeArrowheads="1"/>
            </p:cNvPicPr>
            <p:nvPr/>
          </p:nvPicPr>
          <p:blipFill>
            <a:blip r:embed="rId14">
              <a:lum bright="-20000" contrast="40000"/>
            </a:blip>
            <a:srcRect b="20773"/>
            <a:stretch>
              <a:fillRect/>
            </a:stretch>
          </p:blipFill>
          <p:spPr bwMode="auto">
            <a:xfrm>
              <a:off x="12397218" y="4748212"/>
              <a:ext cx="2719317" cy="27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8" name="TextBox 117"/>
            <p:cNvSpPr txBox="1"/>
            <p:nvPr/>
          </p:nvSpPr>
          <p:spPr>
            <a:xfrm rot="16200000">
              <a:off x="11688553" y="6105906"/>
              <a:ext cx="627657" cy="322439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2832160" y="7450663"/>
              <a:ext cx="1726427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CD11b PE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6" name="Straight Arrow Connector 125"/>
            <p:cNvCxnSpPr/>
            <p:nvPr/>
          </p:nvCxnSpPr>
          <p:spPr>
            <a:xfrm>
              <a:off x="12326819" y="7449867"/>
              <a:ext cx="288000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 rot="16200000" flipV="1">
              <a:off x="10959777" y="6084460"/>
              <a:ext cx="2720943" cy="1146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TextBox 165"/>
            <p:cNvSpPr txBox="1"/>
            <p:nvPr/>
          </p:nvSpPr>
          <p:spPr>
            <a:xfrm>
              <a:off x="12948021" y="4367212"/>
              <a:ext cx="2163811" cy="488755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800" b="1" dirty="0" smtClean="0">
                  <a:latin typeface="Times New Roman" pitchFamily="18" charset="0"/>
                  <a:cs typeface="Times New Roman" pitchFamily="18" charset="0"/>
                </a:rPr>
                <a:t>CD11b Positive</a:t>
              </a:r>
              <a:endParaRPr lang="en-IN" sz="1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61" name="TextBox 160"/>
          <p:cNvSpPr txBox="1"/>
          <p:nvPr/>
        </p:nvSpPr>
        <p:spPr>
          <a:xfrm>
            <a:off x="1401762" y="709612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roup 188"/>
          <p:cNvGrpSpPr/>
          <p:nvPr/>
        </p:nvGrpSpPr>
        <p:grpSpPr>
          <a:xfrm>
            <a:off x="0" y="7899636"/>
            <a:ext cx="2831629" cy="2501350"/>
            <a:chOff x="0" y="7638121"/>
            <a:chExt cx="2831629" cy="2501350"/>
          </a:xfrm>
        </p:grpSpPr>
        <p:sp>
          <p:nvSpPr>
            <p:cNvPr id="98" name="TextBox 97"/>
            <p:cNvSpPr txBox="1"/>
            <p:nvPr/>
          </p:nvSpPr>
          <p:spPr>
            <a:xfrm rot="16200000">
              <a:off x="-152609" y="8558421"/>
              <a:ext cx="627657" cy="322439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27" name="Group 126"/>
            <p:cNvGrpSpPr/>
            <p:nvPr/>
          </p:nvGrpSpPr>
          <p:grpSpPr>
            <a:xfrm>
              <a:off x="401737" y="7638121"/>
              <a:ext cx="2429892" cy="2501350"/>
              <a:chOff x="401737" y="9228361"/>
              <a:chExt cx="2429892" cy="2501350"/>
            </a:xfrm>
          </p:grpSpPr>
          <p:pic>
            <p:nvPicPr>
              <p:cNvPr id="89" name="Picture 2"/>
              <p:cNvPicPr preferRelativeResize="0">
                <a:picLocks noChangeArrowheads="1"/>
              </p:cNvPicPr>
              <p:nvPr/>
            </p:nvPicPr>
            <p:blipFill>
              <a:blip r:embed="rId2">
                <a:lum bright="-20000" contrast="40000"/>
              </a:blip>
              <a:srcRect b="19328"/>
              <a:stretch>
                <a:fillRect/>
              </a:stretch>
            </p:blipFill>
            <p:spPr bwMode="auto">
              <a:xfrm>
                <a:off x="477297" y="9292894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9" name="TextBox 98"/>
              <p:cNvSpPr txBox="1"/>
              <p:nvPr/>
            </p:nvSpPr>
            <p:spPr>
              <a:xfrm>
                <a:off x="1199459" y="11460362"/>
                <a:ext cx="762388" cy="26934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0" name="Straight Arrow Connector 99"/>
              <p:cNvCxnSpPr/>
              <p:nvPr/>
            </p:nvCxnSpPr>
            <p:spPr>
              <a:xfrm>
                <a:off x="414039" y="11459566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>
              <a:xfrm rot="16200000" flipV="1">
                <a:off x="-714263" y="10344361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2" name="Group 131"/>
          <p:cNvGrpSpPr/>
          <p:nvPr/>
        </p:nvGrpSpPr>
        <p:grpSpPr>
          <a:xfrm>
            <a:off x="2997651" y="7905996"/>
            <a:ext cx="2865654" cy="2664485"/>
            <a:chOff x="2997651" y="9244012"/>
            <a:chExt cx="2865654" cy="2664485"/>
          </a:xfrm>
        </p:grpSpPr>
        <p:cxnSp>
          <p:nvCxnSpPr>
            <p:cNvPr id="104" name="Straight Arrow Connector 103"/>
            <p:cNvCxnSpPr/>
            <p:nvPr/>
          </p:nvCxnSpPr>
          <p:spPr>
            <a:xfrm>
              <a:off x="3445715" y="11464382"/>
              <a:ext cx="241759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6" name="Group 105"/>
            <p:cNvGrpSpPr/>
            <p:nvPr/>
          </p:nvGrpSpPr>
          <p:grpSpPr>
            <a:xfrm>
              <a:off x="2997651" y="9244012"/>
              <a:ext cx="2726177" cy="2664485"/>
              <a:chOff x="2845546" y="9244012"/>
              <a:chExt cx="2726177" cy="2664485"/>
            </a:xfrm>
          </p:grpSpPr>
          <p:pic>
            <p:nvPicPr>
              <p:cNvPr id="91" name="Picture 3"/>
              <p:cNvPicPr preferRelativeResize="0">
                <a:picLocks noChangeArrowheads="1"/>
              </p:cNvPicPr>
              <p:nvPr/>
            </p:nvPicPr>
            <p:blipFill>
              <a:blip r:embed="rId3">
                <a:lum bright="-20000" contrast="40000"/>
              </a:blip>
              <a:srcRect b="21622"/>
              <a:stretch>
                <a:fillRect/>
              </a:stretch>
            </p:blipFill>
            <p:spPr bwMode="auto">
              <a:xfrm>
                <a:off x="3411723" y="9244012"/>
                <a:ext cx="2160000" cy="2209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02" name="TextBox 101"/>
              <p:cNvSpPr txBox="1"/>
              <p:nvPr/>
            </p:nvSpPr>
            <p:spPr>
              <a:xfrm rot="16200000">
                <a:off x="2692937" y="10136883"/>
                <a:ext cx="627657" cy="32243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3780448" y="11486237"/>
                <a:ext cx="1740599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 PC5.5-H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5" name="Straight Arrow Connector 104"/>
              <p:cNvCxnSpPr/>
              <p:nvPr/>
            </p:nvCxnSpPr>
            <p:spPr>
              <a:xfrm rot="16200000" flipV="1">
                <a:off x="2191057" y="10370236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Group 139"/>
          <p:cNvGrpSpPr/>
          <p:nvPr/>
        </p:nvGrpSpPr>
        <p:grpSpPr>
          <a:xfrm>
            <a:off x="6131586" y="7936098"/>
            <a:ext cx="2916600" cy="2659151"/>
            <a:chOff x="6250854" y="9333462"/>
            <a:chExt cx="2916600" cy="2659151"/>
          </a:xfrm>
        </p:grpSpPr>
        <p:grpSp>
          <p:nvGrpSpPr>
            <p:cNvPr id="126" name="Group 125"/>
            <p:cNvGrpSpPr/>
            <p:nvPr/>
          </p:nvGrpSpPr>
          <p:grpSpPr>
            <a:xfrm>
              <a:off x="6250854" y="9333462"/>
              <a:ext cx="2903247" cy="2232797"/>
              <a:chOff x="5633317" y="9298807"/>
              <a:chExt cx="2903247" cy="2232797"/>
            </a:xfrm>
          </p:grpSpPr>
          <p:pic>
            <p:nvPicPr>
              <p:cNvPr id="92" name="Picture 4"/>
              <p:cNvPicPr preferRelativeResize="0">
                <a:picLocks noChangeArrowheads="1"/>
              </p:cNvPicPr>
              <p:nvPr/>
            </p:nvPicPr>
            <p:blipFill>
              <a:blip r:embed="rId4">
                <a:lum bright="-20000" contrast="40000"/>
              </a:blip>
              <a:srcRect r="50148"/>
              <a:stretch>
                <a:fillRect/>
              </a:stretch>
            </p:blipFill>
            <p:spPr bwMode="auto">
              <a:xfrm>
                <a:off x="6193215" y="9308188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11" name="TextBox 110"/>
              <p:cNvSpPr txBox="1"/>
              <p:nvPr/>
            </p:nvSpPr>
            <p:spPr>
              <a:xfrm rot="16200000">
                <a:off x="5480708" y="10164201"/>
                <a:ext cx="627657" cy="32243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3" name="Straight Arrow Connector 112"/>
              <p:cNvCxnSpPr/>
              <p:nvPr/>
            </p:nvCxnSpPr>
            <p:spPr>
              <a:xfrm>
                <a:off x="6118974" y="11530012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/>
              <p:cNvCxnSpPr/>
              <p:nvPr/>
            </p:nvCxnSpPr>
            <p:spPr>
              <a:xfrm rot="16200000" flipV="1">
                <a:off x="4990672" y="10414807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" name="TextBox 132"/>
            <p:cNvSpPr txBox="1"/>
            <p:nvPr/>
          </p:nvSpPr>
          <p:spPr>
            <a:xfrm>
              <a:off x="7062974" y="11570353"/>
              <a:ext cx="2104480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PE Cy5.5-H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9315527" y="7730064"/>
            <a:ext cx="2901306" cy="2708260"/>
            <a:chOff x="9613697" y="9320212"/>
            <a:chExt cx="2901306" cy="2708260"/>
          </a:xfrm>
        </p:grpSpPr>
        <p:grpSp>
          <p:nvGrpSpPr>
            <p:cNvPr id="124" name="Group 123"/>
            <p:cNvGrpSpPr/>
            <p:nvPr/>
          </p:nvGrpSpPr>
          <p:grpSpPr>
            <a:xfrm>
              <a:off x="10085111" y="9320212"/>
              <a:ext cx="2429892" cy="2268797"/>
              <a:chOff x="8933260" y="9262807"/>
              <a:chExt cx="2429892" cy="2268797"/>
            </a:xfrm>
          </p:grpSpPr>
          <p:pic>
            <p:nvPicPr>
              <p:cNvPr id="93" name="Picture 5"/>
              <p:cNvPicPr preferRelativeResize="0">
                <a:picLocks noChangeArrowheads="1"/>
              </p:cNvPicPr>
              <p:nvPr/>
            </p:nvPicPr>
            <p:blipFill>
              <a:blip r:embed="rId5">
                <a:lum bright="-20000" contrast="40000"/>
              </a:blip>
              <a:srcRect b="20373"/>
              <a:stretch>
                <a:fillRect/>
              </a:stretch>
            </p:blipFill>
            <p:spPr bwMode="auto">
              <a:xfrm>
                <a:off x="9029352" y="9339817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17" name="Straight Arrow Connector 116"/>
              <p:cNvCxnSpPr/>
              <p:nvPr/>
            </p:nvCxnSpPr>
            <p:spPr>
              <a:xfrm>
                <a:off x="8945562" y="11530012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Arrow Connector 117"/>
              <p:cNvCxnSpPr/>
              <p:nvPr/>
            </p:nvCxnSpPr>
            <p:spPr>
              <a:xfrm rot="16200000" flipV="1">
                <a:off x="7799260" y="10396807"/>
                <a:ext cx="2268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TextBox 133"/>
            <p:cNvSpPr txBox="1"/>
            <p:nvPr/>
          </p:nvSpPr>
          <p:spPr>
            <a:xfrm>
              <a:off x="10393362" y="11606212"/>
              <a:ext cx="185441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 PB 450-H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 rot="16200000">
              <a:off x="8740527" y="10225647"/>
              <a:ext cx="2168600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PE Cy 5.5-H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13103437" y="7755695"/>
            <a:ext cx="2840445" cy="2725721"/>
            <a:chOff x="13441363" y="9302751"/>
            <a:chExt cx="2840445" cy="2725721"/>
          </a:xfrm>
        </p:grpSpPr>
        <p:grpSp>
          <p:nvGrpSpPr>
            <p:cNvPr id="125" name="Group 124"/>
            <p:cNvGrpSpPr/>
            <p:nvPr/>
          </p:nvGrpSpPr>
          <p:grpSpPr>
            <a:xfrm>
              <a:off x="13851916" y="9318244"/>
              <a:ext cx="2429892" cy="2268797"/>
              <a:chOff x="12743260" y="9339007"/>
              <a:chExt cx="2429892" cy="2268797"/>
            </a:xfrm>
          </p:grpSpPr>
          <p:pic>
            <p:nvPicPr>
              <p:cNvPr id="96" name="Picture 9"/>
              <p:cNvPicPr preferRelativeResize="0">
                <a:picLocks noChangeArrowheads="1"/>
              </p:cNvPicPr>
              <p:nvPr/>
            </p:nvPicPr>
            <p:blipFill>
              <a:blip r:embed="rId6">
                <a:lum bright="-20000" contrast="40000"/>
              </a:blip>
              <a:srcRect b="20773"/>
              <a:stretch>
                <a:fillRect/>
              </a:stretch>
            </p:blipFill>
            <p:spPr bwMode="auto">
              <a:xfrm>
                <a:off x="12907962" y="9396412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22" name="Straight Arrow Connector 121"/>
              <p:cNvCxnSpPr/>
              <p:nvPr/>
            </p:nvCxnSpPr>
            <p:spPr>
              <a:xfrm>
                <a:off x="12755562" y="11606212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/>
              <p:cNvCxnSpPr/>
              <p:nvPr/>
            </p:nvCxnSpPr>
            <p:spPr>
              <a:xfrm rot="16200000" flipV="1">
                <a:off x="11609260" y="10473007"/>
                <a:ext cx="2268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" name="TextBox 135"/>
            <p:cNvSpPr txBox="1"/>
            <p:nvPr/>
          </p:nvSpPr>
          <p:spPr>
            <a:xfrm rot="16200000">
              <a:off x="12536133" y="10207981"/>
              <a:ext cx="2232720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PE Cy 5..5-H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14203362" y="11606212"/>
              <a:ext cx="185441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 PB 450-H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5268084" y="10751446"/>
            <a:ext cx="2887227" cy="2654261"/>
            <a:chOff x="13441363" y="12803211"/>
            <a:chExt cx="2887227" cy="2654261"/>
          </a:xfrm>
        </p:grpSpPr>
        <p:grpSp>
          <p:nvGrpSpPr>
            <p:cNvPr id="143" name="Group 142"/>
            <p:cNvGrpSpPr/>
            <p:nvPr/>
          </p:nvGrpSpPr>
          <p:grpSpPr>
            <a:xfrm>
              <a:off x="13898698" y="12803211"/>
              <a:ext cx="2429892" cy="2654261"/>
              <a:chOff x="13710440" y="12803211"/>
              <a:chExt cx="2429892" cy="2654261"/>
            </a:xfrm>
          </p:grpSpPr>
          <p:pic>
            <p:nvPicPr>
              <p:cNvPr id="119" name="Picture 6"/>
              <p:cNvPicPr preferRelativeResize="0">
                <a:picLocks noChangeArrowheads="1"/>
              </p:cNvPicPr>
              <p:nvPr/>
            </p:nvPicPr>
            <p:blipFill>
              <a:blip r:embed="rId7">
                <a:lum bright="-20000" contrast="40000"/>
              </a:blip>
              <a:srcRect b="22389"/>
              <a:stretch>
                <a:fillRect/>
              </a:stretch>
            </p:blipFill>
            <p:spPr bwMode="auto">
              <a:xfrm>
                <a:off x="13822362" y="12825412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0" name="Straight Arrow Connector 129"/>
              <p:cNvCxnSpPr/>
              <p:nvPr/>
            </p:nvCxnSpPr>
            <p:spPr>
              <a:xfrm>
                <a:off x="13722742" y="15034416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Arrow Connector 130"/>
              <p:cNvCxnSpPr/>
              <p:nvPr/>
            </p:nvCxnSpPr>
            <p:spPr>
              <a:xfrm rot="16200000" flipV="1">
                <a:off x="12594440" y="13919211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14119542" y="15035212"/>
                <a:ext cx="1606138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T bet PE 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4" name="TextBox 153"/>
            <p:cNvSpPr txBox="1"/>
            <p:nvPr/>
          </p:nvSpPr>
          <p:spPr>
            <a:xfrm rot="16200000">
              <a:off x="12725287" y="13693887"/>
              <a:ext cx="185441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 PB 450-H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792162" y="10784578"/>
            <a:ext cx="2888234" cy="2654261"/>
            <a:chOff x="10030292" y="12804008"/>
            <a:chExt cx="2888234" cy="2654261"/>
          </a:xfrm>
        </p:grpSpPr>
        <p:grpSp>
          <p:nvGrpSpPr>
            <p:cNvPr id="148" name="Group 147"/>
            <p:cNvGrpSpPr/>
            <p:nvPr/>
          </p:nvGrpSpPr>
          <p:grpSpPr>
            <a:xfrm>
              <a:off x="10488634" y="12804008"/>
              <a:ext cx="2429892" cy="2654261"/>
              <a:chOff x="10058330" y="12925031"/>
              <a:chExt cx="2429892" cy="2654261"/>
            </a:xfrm>
          </p:grpSpPr>
          <p:pic>
            <p:nvPicPr>
              <p:cNvPr id="95" name="Picture 8"/>
              <p:cNvPicPr preferRelativeResize="0">
                <a:picLocks noChangeArrowheads="1"/>
              </p:cNvPicPr>
              <p:nvPr/>
            </p:nvPicPr>
            <p:blipFill>
              <a:blip r:embed="rId8">
                <a:lum bright="-20000" contrast="40000"/>
              </a:blip>
              <a:srcRect b="20373"/>
              <a:stretch>
                <a:fillRect/>
              </a:stretch>
            </p:blipFill>
            <p:spPr bwMode="auto">
              <a:xfrm>
                <a:off x="10088562" y="12977812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44" name="Straight Arrow Connector 143"/>
              <p:cNvCxnSpPr/>
              <p:nvPr/>
            </p:nvCxnSpPr>
            <p:spPr>
              <a:xfrm>
                <a:off x="10070632" y="15156236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/>
              <p:cNvCxnSpPr/>
              <p:nvPr/>
            </p:nvCxnSpPr>
            <p:spPr>
              <a:xfrm rot="16200000" flipV="1">
                <a:off x="8942330" y="14041031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TextBox 146"/>
              <p:cNvSpPr txBox="1"/>
              <p:nvPr/>
            </p:nvSpPr>
            <p:spPr>
              <a:xfrm>
                <a:off x="10627452" y="15157032"/>
                <a:ext cx="1542018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T bet PE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5" name="TextBox 154"/>
            <p:cNvSpPr txBox="1"/>
            <p:nvPr/>
          </p:nvSpPr>
          <p:spPr>
            <a:xfrm rot="16200000">
              <a:off x="9314216" y="13693887"/>
              <a:ext cx="185441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 PB 450-H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3084792" y="13492969"/>
            <a:ext cx="2853296" cy="2709056"/>
            <a:chOff x="6770702" y="12771625"/>
            <a:chExt cx="2853296" cy="2709056"/>
          </a:xfrm>
        </p:grpSpPr>
        <p:grpSp>
          <p:nvGrpSpPr>
            <p:cNvPr id="153" name="Group 152"/>
            <p:cNvGrpSpPr/>
            <p:nvPr/>
          </p:nvGrpSpPr>
          <p:grpSpPr>
            <a:xfrm>
              <a:off x="7194106" y="12771625"/>
              <a:ext cx="2429892" cy="2709056"/>
              <a:chOff x="6952060" y="13054012"/>
              <a:chExt cx="2429892" cy="2709056"/>
            </a:xfrm>
          </p:grpSpPr>
          <p:pic>
            <p:nvPicPr>
              <p:cNvPr id="97" name="Picture 10"/>
              <p:cNvPicPr preferRelativeResize="0">
                <a:picLocks noChangeArrowheads="1"/>
              </p:cNvPicPr>
              <p:nvPr/>
            </p:nvPicPr>
            <p:blipFill>
              <a:blip r:embed="rId9"/>
              <a:srcRect r="46753"/>
              <a:stretch>
                <a:fillRect/>
              </a:stretch>
            </p:blipFill>
            <p:spPr bwMode="auto">
              <a:xfrm>
                <a:off x="7013667" y="13054012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49" name="Straight Arrow Connector 148"/>
              <p:cNvCxnSpPr/>
              <p:nvPr/>
            </p:nvCxnSpPr>
            <p:spPr>
              <a:xfrm>
                <a:off x="6964362" y="15326565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/>
              <p:cNvCxnSpPr/>
              <p:nvPr/>
            </p:nvCxnSpPr>
            <p:spPr>
              <a:xfrm rot="16200000" flipV="1">
                <a:off x="5836060" y="14224807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TextBox 151"/>
              <p:cNvSpPr txBox="1"/>
              <p:nvPr/>
            </p:nvSpPr>
            <p:spPr>
              <a:xfrm>
                <a:off x="7425038" y="15340808"/>
                <a:ext cx="1542018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T bet PE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6" name="TextBox 155"/>
            <p:cNvSpPr txBox="1"/>
            <p:nvPr/>
          </p:nvSpPr>
          <p:spPr>
            <a:xfrm rot="16200000">
              <a:off x="6054626" y="13770088"/>
              <a:ext cx="185441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 PB 450-H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62" name="Straight Arrow Connector 161"/>
          <p:cNvCxnSpPr/>
          <p:nvPr/>
        </p:nvCxnSpPr>
        <p:spPr>
          <a:xfrm>
            <a:off x="2657406" y="8741170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>
            <a:off x="5821362" y="8817370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/>
          <p:nvPr/>
        </p:nvCxnSpPr>
        <p:spPr>
          <a:xfrm>
            <a:off x="9021762" y="8817370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/>
          <p:nvPr/>
        </p:nvCxnSpPr>
        <p:spPr>
          <a:xfrm flipV="1">
            <a:off x="12222162" y="8634412"/>
            <a:ext cx="609600" cy="99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/>
          <p:nvPr/>
        </p:nvCxnSpPr>
        <p:spPr>
          <a:xfrm rot="10800000" flipV="1">
            <a:off x="8107362" y="10082212"/>
            <a:ext cx="5791200" cy="838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rot="10800000">
            <a:off x="4144962" y="11833224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 rot="10800000" flipV="1">
            <a:off x="11612562" y="10082212"/>
            <a:ext cx="2209800" cy="91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9" name="Group 208"/>
          <p:cNvGrpSpPr/>
          <p:nvPr/>
        </p:nvGrpSpPr>
        <p:grpSpPr>
          <a:xfrm>
            <a:off x="10077287" y="10854944"/>
            <a:ext cx="3504383" cy="2654261"/>
            <a:chOff x="8717779" y="11210431"/>
            <a:chExt cx="3504383" cy="2654261"/>
          </a:xfrm>
        </p:grpSpPr>
        <p:cxnSp>
          <p:nvCxnSpPr>
            <p:cNvPr id="196" name="Straight Arrow Connector 195"/>
            <p:cNvCxnSpPr/>
            <p:nvPr/>
          </p:nvCxnSpPr>
          <p:spPr>
            <a:xfrm rot="16200000" flipV="1">
              <a:off x="8158504" y="12326431"/>
              <a:ext cx="2232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9" name="Group 198"/>
            <p:cNvGrpSpPr/>
            <p:nvPr/>
          </p:nvGrpSpPr>
          <p:grpSpPr>
            <a:xfrm>
              <a:off x="8717779" y="11308036"/>
              <a:ext cx="2966739" cy="2556656"/>
              <a:chOff x="8777413" y="11149012"/>
              <a:chExt cx="2966739" cy="2556656"/>
            </a:xfrm>
          </p:grpSpPr>
          <p:pic>
            <p:nvPicPr>
              <p:cNvPr id="183" name="Picture 14"/>
              <p:cNvPicPr preferRelativeResize="0">
                <a:picLocks noChangeArrowheads="1"/>
              </p:cNvPicPr>
              <p:nvPr/>
            </p:nvPicPr>
            <p:blipFill>
              <a:blip r:embed="rId10"/>
              <a:srcRect b="21951"/>
              <a:stretch>
                <a:fillRect/>
              </a:stretch>
            </p:blipFill>
            <p:spPr bwMode="auto">
              <a:xfrm>
                <a:off x="9402762" y="11149012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95" name="Straight Arrow Connector 194"/>
              <p:cNvCxnSpPr/>
              <p:nvPr/>
            </p:nvCxnSpPr>
            <p:spPr>
              <a:xfrm>
                <a:off x="9326562" y="13282612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TextBox 196"/>
              <p:cNvSpPr txBox="1"/>
              <p:nvPr/>
            </p:nvSpPr>
            <p:spPr>
              <a:xfrm>
                <a:off x="9592670" y="13283408"/>
                <a:ext cx="1867492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IFN-</a:t>
                </a:r>
                <a:r>
                  <a:rPr lang="el-GR" sz="2000" b="1" dirty="0" smtClean="0">
                    <a:latin typeface="Times New Roman"/>
                    <a:cs typeface="Times New Roman"/>
                  </a:rPr>
                  <a:t>γ</a:t>
                </a:r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  APC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 rot="16200000">
                <a:off x="8061337" y="12001717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 450-H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02" name="Straight Arrow Connector 201"/>
            <p:cNvCxnSpPr/>
            <p:nvPr/>
          </p:nvCxnSpPr>
          <p:spPr>
            <a:xfrm flipV="1">
              <a:off x="11612562" y="12063412"/>
              <a:ext cx="609600" cy="996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07"/>
          <p:cNvGrpSpPr/>
          <p:nvPr/>
        </p:nvGrpSpPr>
        <p:grpSpPr>
          <a:xfrm>
            <a:off x="13754535" y="10844212"/>
            <a:ext cx="2887227" cy="2236200"/>
            <a:chOff x="12414905" y="11279211"/>
            <a:chExt cx="2887227" cy="2236200"/>
          </a:xfrm>
        </p:grpSpPr>
        <p:pic>
          <p:nvPicPr>
            <p:cNvPr id="182" name="Picture 12"/>
            <p:cNvPicPr>
              <a:picLocks noChangeAspect="1" noChangeArrowheads="1"/>
            </p:cNvPicPr>
            <p:nvPr/>
          </p:nvPicPr>
          <p:blipFill>
            <a:blip r:embed="rId11"/>
            <a:srcRect b="20773"/>
            <a:stretch>
              <a:fillRect/>
            </a:stretch>
          </p:blipFill>
          <p:spPr bwMode="auto">
            <a:xfrm>
              <a:off x="12984162" y="11301412"/>
              <a:ext cx="2160000" cy="2213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204" name="Straight Arrow Connector 203"/>
            <p:cNvCxnSpPr/>
            <p:nvPr/>
          </p:nvCxnSpPr>
          <p:spPr>
            <a:xfrm>
              <a:off x="12884542" y="13510416"/>
              <a:ext cx="241759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Arrow Connector 204"/>
            <p:cNvCxnSpPr/>
            <p:nvPr/>
          </p:nvCxnSpPr>
          <p:spPr>
            <a:xfrm rot="16200000" flipV="1">
              <a:off x="11756240" y="12395211"/>
              <a:ext cx="2232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/>
            <p:cNvSpPr txBox="1"/>
            <p:nvPr/>
          </p:nvSpPr>
          <p:spPr>
            <a:xfrm rot="16200000">
              <a:off x="11698829" y="12169887"/>
              <a:ext cx="1854411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CD4 PB 450-H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12112066" y="13527886"/>
            <a:ext cx="2853296" cy="2634383"/>
            <a:chOff x="8263074" y="13527886"/>
            <a:chExt cx="2853296" cy="2634383"/>
          </a:xfrm>
        </p:grpSpPr>
        <p:grpSp>
          <p:nvGrpSpPr>
            <p:cNvPr id="219" name="Group 218"/>
            <p:cNvGrpSpPr/>
            <p:nvPr/>
          </p:nvGrpSpPr>
          <p:grpSpPr>
            <a:xfrm>
              <a:off x="8263074" y="13527886"/>
              <a:ext cx="2853296" cy="2232000"/>
              <a:chOff x="10845548" y="13468252"/>
              <a:chExt cx="2853296" cy="2232000"/>
            </a:xfrm>
          </p:grpSpPr>
          <p:cxnSp>
            <p:nvCxnSpPr>
              <p:cNvPr id="215" name="Straight Arrow Connector 214"/>
              <p:cNvCxnSpPr/>
              <p:nvPr/>
            </p:nvCxnSpPr>
            <p:spPr>
              <a:xfrm rot="16200000" flipV="1">
                <a:off x="10152952" y="14584252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8" name="Group 217"/>
              <p:cNvGrpSpPr/>
              <p:nvPr/>
            </p:nvGrpSpPr>
            <p:grpSpPr>
              <a:xfrm>
                <a:off x="10845548" y="13491334"/>
                <a:ext cx="2853296" cy="2196268"/>
                <a:chOff x="10845548" y="13491334"/>
                <a:chExt cx="2853296" cy="2196268"/>
              </a:xfrm>
            </p:grpSpPr>
            <p:pic>
              <p:nvPicPr>
                <p:cNvPr id="213" name="Picture 13"/>
                <p:cNvPicPr preferRelativeResize="0">
                  <a:picLocks noChangeArrowheads="1"/>
                </p:cNvPicPr>
                <p:nvPr/>
              </p:nvPicPr>
              <p:blipFill>
                <a:blip r:embed="rId12"/>
                <a:srcRect r="44898"/>
                <a:stretch>
                  <a:fillRect/>
                </a:stretch>
              </p:blipFill>
              <p:spPr bwMode="auto">
                <a:xfrm>
                  <a:off x="11307762" y="13491334"/>
                  <a:ext cx="2160000" cy="216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214" name="Straight Arrow Connector 213"/>
                <p:cNvCxnSpPr/>
                <p:nvPr/>
              </p:nvCxnSpPr>
              <p:spPr>
                <a:xfrm>
                  <a:off x="11281254" y="15686010"/>
                  <a:ext cx="241759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7" name="TextBox 216"/>
                <p:cNvSpPr txBox="1"/>
                <p:nvPr/>
              </p:nvSpPr>
              <p:spPr>
                <a:xfrm rot="16200000">
                  <a:off x="10129472" y="14411920"/>
                  <a:ext cx="1854411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CD4 PB 450-H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220" name="TextBox 219"/>
            <p:cNvSpPr txBox="1"/>
            <p:nvPr/>
          </p:nvSpPr>
          <p:spPr>
            <a:xfrm>
              <a:off x="8809728" y="15740009"/>
              <a:ext cx="1867492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IFN-</a:t>
              </a:r>
              <a:r>
                <a:rPr lang="el-GR" sz="2000" b="1" dirty="0" smtClean="0">
                  <a:latin typeface="Times New Roman"/>
                  <a:cs typeface="Times New Roman"/>
                </a:rPr>
                <a:t>γ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  APC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21" name="Straight Arrow Connector 220"/>
          <p:cNvCxnSpPr>
            <a:stCxn id="147" idx="2"/>
          </p:cNvCxnSpPr>
          <p:nvPr/>
        </p:nvCxnSpPr>
        <p:spPr>
          <a:xfrm rot="16200000" flipH="1">
            <a:off x="2455312" y="13574161"/>
            <a:ext cx="529573" cy="2589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 rot="5400000">
            <a:off x="5745162" y="13206412"/>
            <a:ext cx="457200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/>
          <p:nvPr/>
        </p:nvCxnSpPr>
        <p:spPr>
          <a:xfrm rot="16200000" flipH="1">
            <a:off x="11705839" y="13646535"/>
            <a:ext cx="529573" cy="2589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/>
          <p:cNvCxnSpPr/>
          <p:nvPr/>
        </p:nvCxnSpPr>
        <p:spPr>
          <a:xfrm rot="5400000">
            <a:off x="14965362" y="13511212"/>
            <a:ext cx="457200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/>
          <p:cNvSpPr txBox="1"/>
          <p:nvPr/>
        </p:nvSpPr>
        <p:spPr>
          <a:xfrm>
            <a:off x="14465094" y="13034134"/>
            <a:ext cx="1867492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IFN-</a:t>
            </a:r>
            <a:r>
              <a:rPr lang="el-GR" sz="2000" b="1" dirty="0" smtClean="0">
                <a:latin typeface="Times New Roman"/>
                <a:cs typeface="Times New Roman"/>
              </a:rPr>
              <a:t>γ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APC -H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1173162" y="7639696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4297362" y="7563496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7229406" y="7639696"/>
            <a:ext cx="1415189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 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10438031" y="7617536"/>
            <a:ext cx="1415189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 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14007894" y="7491412"/>
            <a:ext cx="1929753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CD3+ CD4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6089718" y="10526158"/>
            <a:ext cx="1929753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CD3+ CD4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1255525" y="10559708"/>
            <a:ext cx="2508437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CD3+ CD4+Tbet 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3" name="Straight Connector 242"/>
          <p:cNvCxnSpPr/>
          <p:nvPr/>
        </p:nvCxnSpPr>
        <p:spPr>
          <a:xfrm>
            <a:off x="5973762" y="13892212"/>
            <a:ext cx="457200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/>
          <p:cNvCxnSpPr/>
          <p:nvPr/>
        </p:nvCxnSpPr>
        <p:spPr>
          <a:xfrm>
            <a:off x="5987016" y="14163880"/>
            <a:ext cx="457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/>
          <p:cNvSpPr txBox="1"/>
          <p:nvPr/>
        </p:nvSpPr>
        <p:spPr>
          <a:xfrm>
            <a:off x="6507162" y="13739812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CD3+CD4 Population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7" name="TextBox 246"/>
          <p:cNvSpPr txBox="1"/>
          <p:nvPr/>
        </p:nvSpPr>
        <p:spPr>
          <a:xfrm>
            <a:off x="6507162" y="14044612"/>
            <a:ext cx="20056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CD3+CD4 +Tbet  Population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8" name="Straight Connector 247"/>
          <p:cNvCxnSpPr/>
          <p:nvPr/>
        </p:nvCxnSpPr>
        <p:spPr>
          <a:xfrm>
            <a:off x="14682814" y="14044612"/>
            <a:ext cx="457200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/>
          <p:cNvCxnSpPr/>
          <p:nvPr/>
        </p:nvCxnSpPr>
        <p:spPr>
          <a:xfrm>
            <a:off x="14696068" y="14316280"/>
            <a:ext cx="457200" cy="1588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/>
          <p:cNvSpPr txBox="1"/>
          <p:nvPr/>
        </p:nvSpPr>
        <p:spPr>
          <a:xfrm>
            <a:off x="15116824" y="13912090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CD3+CD4 Population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TextBox 250"/>
          <p:cNvSpPr txBox="1"/>
          <p:nvPr/>
        </p:nvSpPr>
        <p:spPr>
          <a:xfrm>
            <a:off x="15116824" y="14216890"/>
            <a:ext cx="2048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CD3+CD4 +IFN-</a:t>
            </a:r>
            <a:r>
              <a:rPr lang="el-GR" sz="1200" dirty="0" smtClean="0">
                <a:latin typeface="Times New Roman"/>
                <a:cs typeface="Times New Roman"/>
              </a:rPr>
              <a:t>γ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Population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2" name="Group 301"/>
          <p:cNvGrpSpPr/>
          <p:nvPr/>
        </p:nvGrpSpPr>
        <p:grpSpPr>
          <a:xfrm>
            <a:off x="275968" y="607136"/>
            <a:ext cx="16693983" cy="6749492"/>
            <a:chOff x="275968" y="481012"/>
            <a:chExt cx="16693983" cy="6749492"/>
          </a:xfrm>
        </p:grpSpPr>
        <p:grpSp>
          <p:nvGrpSpPr>
            <p:cNvPr id="19" name="Group 18"/>
            <p:cNvGrpSpPr/>
            <p:nvPr/>
          </p:nvGrpSpPr>
          <p:grpSpPr>
            <a:xfrm>
              <a:off x="275968" y="1090612"/>
              <a:ext cx="2903247" cy="2645350"/>
              <a:chOff x="275968" y="1565864"/>
              <a:chExt cx="2903247" cy="2645350"/>
            </a:xfrm>
          </p:grpSpPr>
          <p:pic>
            <p:nvPicPr>
              <p:cNvPr id="2" name="Picture 9"/>
              <p:cNvPicPr preferRelativeResize="0">
                <a:picLocks noChangeArrowheads="1"/>
              </p:cNvPicPr>
              <p:nvPr/>
            </p:nvPicPr>
            <p:blipFill>
              <a:blip r:embed="rId13">
                <a:lum bright="-20000" contrast="40000"/>
              </a:blip>
              <a:srcRect b="22705"/>
              <a:stretch>
                <a:fillRect/>
              </a:stretch>
            </p:blipFill>
            <p:spPr bwMode="auto">
              <a:xfrm>
                <a:off x="792162" y="1687864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0" name="TextBox 9"/>
              <p:cNvSpPr txBox="1"/>
              <p:nvPr/>
            </p:nvSpPr>
            <p:spPr>
              <a:xfrm rot="16200000">
                <a:off x="123359" y="2575258"/>
                <a:ext cx="627657" cy="32243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547045" y="3941865"/>
                <a:ext cx="762388" cy="26934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>
              <a:xfrm>
                <a:off x="761625" y="3941069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rot="16200000" flipV="1">
                <a:off x="-438677" y="2753864"/>
                <a:ext cx="2376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1" name="Group 300"/>
            <p:cNvGrpSpPr/>
            <p:nvPr/>
          </p:nvGrpSpPr>
          <p:grpSpPr>
            <a:xfrm>
              <a:off x="359403" y="481012"/>
              <a:ext cx="16610548" cy="6749492"/>
              <a:chOff x="359403" y="494280"/>
              <a:chExt cx="16610548" cy="6749492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3687762" y="1103351"/>
                <a:ext cx="2903247" cy="2654261"/>
                <a:chOff x="3300961" y="1680865"/>
                <a:chExt cx="2903247" cy="2654261"/>
              </a:xfrm>
            </p:grpSpPr>
            <p:pic>
              <p:nvPicPr>
                <p:cNvPr id="3" name="Picture 10"/>
                <p:cNvPicPr preferRelativeResize="0">
                  <a:picLocks noChangeArrowheads="1"/>
                </p:cNvPicPr>
                <p:nvPr/>
              </p:nvPicPr>
              <p:blipFill>
                <a:blip r:embed="rId14">
                  <a:lum bright="-20000" contrast="40000"/>
                </a:blip>
                <a:srcRect b="20773"/>
                <a:stretch>
                  <a:fillRect/>
                </a:stretch>
              </p:blipFill>
              <p:spPr bwMode="auto">
                <a:xfrm>
                  <a:off x="3846336" y="1753756"/>
                  <a:ext cx="2160000" cy="216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4" name="TextBox 13"/>
                <p:cNvSpPr txBox="1"/>
                <p:nvPr/>
              </p:nvSpPr>
              <p:spPr>
                <a:xfrm rot="16200000">
                  <a:off x="3148352" y="2620401"/>
                  <a:ext cx="627657" cy="322439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SSC-H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211098" y="3912866"/>
                  <a:ext cx="1803115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F4/80 FITC-H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6" name="Straight Arrow Connector 15"/>
                <p:cNvCxnSpPr/>
                <p:nvPr/>
              </p:nvCxnSpPr>
              <p:spPr>
                <a:xfrm>
                  <a:off x="3786618" y="3912070"/>
                  <a:ext cx="241759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/>
                <p:nvPr/>
              </p:nvCxnSpPr>
              <p:spPr>
                <a:xfrm rot="16200000" flipV="1">
                  <a:off x="2658316" y="2796865"/>
                  <a:ext cx="2232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2" name="Straight Arrow Connector 51"/>
              <p:cNvCxnSpPr/>
              <p:nvPr/>
            </p:nvCxnSpPr>
            <p:spPr>
              <a:xfrm>
                <a:off x="9854707" y="2054936"/>
                <a:ext cx="6096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/>
              <p:nvPr/>
            </p:nvCxnSpPr>
            <p:spPr>
              <a:xfrm rot="10800000" flipV="1">
                <a:off x="3078164" y="3376612"/>
                <a:ext cx="4267198" cy="1143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xtBox 63"/>
              <p:cNvSpPr txBox="1"/>
              <p:nvPr/>
            </p:nvSpPr>
            <p:spPr>
              <a:xfrm>
                <a:off x="1578528" y="938212"/>
                <a:ext cx="1118634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Unstained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5034648" y="862012"/>
                <a:ext cx="1118634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Unstained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96" name="Group 295"/>
              <p:cNvGrpSpPr/>
              <p:nvPr/>
            </p:nvGrpSpPr>
            <p:grpSpPr>
              <a:xfrm>
                <a:off x="6981217" y="1134517"/>
                <a:ext cx="2903247" cy="2662639"/>
                <a:chOff x="6981217" y="1023377"/>
                <a:chExt cx="2903247" cy="2662639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6981217" y="1023377"/>
                  <a:ext cx="2903247" cy="2237007"/>
                  <a:chOff x="6783505" y="1755007"/>
                  <a:chExt cx="2903247" cy="2237007"/>
                </a:xfrm>
              </p:grpSpPr>
              <p:pic>
                <p:nvPicPr>
                  <p:cNvPr id="5" name="Picture 11"/>
                  <p:cNvPicPr preferRelativeResize="0">
                    <a:picLocks noChangeArrowheads="1"/>
                  </p:cNvPicPr>
                  <p:nvPr/>
                </p:nvPicPr>
                <p:blipFill>
                  <a:blip r:embed="rId15">
                    <a:lum bright="-20000" contrast="40000"/>
                  </a:blip>
                  <a:srcRect b="20773"/>
                  <a:stretch>
                    <a:fillRect/>
                  </a:stretch>
                </p:blipFill>
                <p:spPr bwMode="auto">
                  <a:xfrm>
                    <a:off x="7411272" y="1832014"/>
                    <a:ext cx="2160000" cy="2160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20" name="TextBox 19"/>
                  <p:cNvSpPr txBox="1"/>
                  <p:nvPr/>
                </p:nvSpPr>
                <p:spPr>
                  <a:xfrm rot="16200000">
                    <a:off x="6630896" y="2694543"/>
                    <a:ext cx="627657" cy="322439"/>
                  </a:xfrm>
                  <a:prstGeom prst="rect">
                    <a:avLst/>
                  </a:prstGeom>
                  <a:noFill/>
                </p:spPr>
                <p:txBody>
                  <a:bodyPr wrap="none" lIns="113376" tIns="56688" rIns="113376" bIns="56688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SSC-H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22" name="Straight Arrow Connector 21"/>
                  <p:cNvCxnSpPr/>
                  <p:nvPr/>
                </p:nvCxnSpPr>
                <p:spPr>
                  <a:xfrm>
                    <a:off x="7269162" y="3986212"/>
                    <a:ext cx="2417590" cy="1592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Arrow Connector 22"/>
                  <p:cNvCxnSpPr/>
                  <p:nvPr/>
                </p:nvCxnSpPr>
                <p:spPr>
                  <a:xfrm rot="16200000" flipV="1">
                    <a:off x="6140860" y="2871007"/>
                    <a:ext cx="2232000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6" name="TextBox 65"/>
                <p:cNvSpPr txBox="1"/>
                <p:nvPr/>
              </p:nvSpPr>
              <p:spPr>
                <a:xfrm>
                  <a:off x="7726362" y="3263756"/>
                  <a:ext cx="1803115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F4/80 FITC-H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7" name="TextBox 66"/>
              <p:cNvSpPr txBox="1"/>
              <p:nvPr/>
            </p:nvSpPr>
            <p:spPr>
              <a:xfrm>
                <a:off x="8107362" y="958508"/>
                <a:ext cx="1456867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F4/80 Positive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82" name="Group 81"/>
              <p:cNvGrpSpPr/>
              <p:nvPr/>
            </p:nvGrpSpPr>
            <p:grpSpPr>
              <a:xfrm>
                <a:off x="359403" y="4298200"/>
                <a:ext cx="2813599" cy="2896519"/>
                <a:chOff x="4830763" y="6007753"/>
                <a:chExt cx="2813599" cy="2896519"/>
              </a:xfrm>
            </p:grpSpPr>
            <p:grpSp>
              <p:nvGrpSpPr>
                <p:cNvPr id="50" name="Group 49"/>
                <p:cNvGrpSpPr/>
                <p:nvPr/>
              </p:nvGrpSpPr>
              <p:grpSpPr>
                <a:xfrm>
                  <a:off x="5226772" y="6250807"/>
                  <a:ext cx="2417590" cy="2232000"/>
                  <a:chOff x="3293315" y="5946007"/>
                  <a:chExt cx="2417590" cy="2232000"/>
                </a:xfrm>
              </p:grpSpPr>
              <p:pic>
                <p:nvPicPr>
                  <p:cNvPr id="8" name="Picture 2"/>
                  <p:cNvPicPr preferRelativeResize="0">
                    <a:picLocks noChangeArrowheads="1"/>
                  </p:cNvPicPr>
                  <p:nvPr/>
                </p:nvPicPr>
                <p:blipFill>
                  <a:blip r:embed="rId16">
                    <a:lum bright="-20000" contrast="40000"/>
                  </a:blip>
                  <a:srcRect b="22705"/>
                  <a:stretch>
                    <a:fillRect/>
                  </a:stretch>
                </p:blipFill>
                <p:spPr bwMode="auto">
                  <a:xfrm>
                    <a:off x="3354505" y="6017212"/>
                    <a:ext cx="2160000" cy="2160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48" name="Straight Arrow Connector 47"/>
                  <p:cNvCxnSpPr/>
                  <p:nvPr/>
                </p:nvCxnSpPr>
                <p:spPr>
                  <a:xfrm>
                    <a:off x="3293315" y="8169451"/>
                    <a:ext cx="2417590" cy="1592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Arrow Connector 48"/>
                  <p:cNvCxnSpPr/>
                  <p:nvPr/>
                </p:nvCxnSpPr>
                <p:spPr>
                  <a:xfrm rot="16200000" flipV="1">
                    <a:off x="2178460" y="7062007"/>
                    <a:ext cx="2232000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5" name="TextBox 74"/>
                <p:cNvSpPr txBox="1"/>
                <p:nvPr/>
              </p:nvSpPr>
              <p:spPr>
                <a:xfrm>
                  <a:off x="5458292" y="8482012"/>
                  <a:ext cx="1852809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iNOS -APC- 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 rot="16200000">
                  <a:off x="4140335" y="7168827"/>
                  <a:ext cx="1803115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F4/80 FITC-H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5848256" y="6007753"/>
                  <a:ext cx="1456867" cy="360704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F4/80 Positive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83" name="Group 82"/>
              <p:cNvGrpSpPr/>
              <p:nvPr/>
            </p:nvGrpSpPr>
            <p:grpSpPr>
              <a:xfrm>
                <a:off x="3868914" y="4342771"/>
                <a:ext cx="2864120" cy="2901001"/>
                <a:chOff x="8398716" y="5927071"/>
                <a:chExt cx="2864120" cy="2901001"/>
              </a:xfrm>
            </p:grpSpPr>
            <p:grpSp>
              <p:nvGrpSpPr>
                <p:cNvPr id="45" name="Group 44"/>
                <p:cNvGrpSpPr/>
                <p:nvPr/>
              </p:nvGrpSpPr>
              <p:grpSpPr>
                <a:xfrm>
                  <a:off x="8801670" y="6229405"/>
                  <a:ext cx="2429892" cy="2160000"/>
                  <a:chOff x="7309640" y="5736754"/>
                  <a:chExt cx="2429892" cy="2160000"/>
                </a:xfrm>
              </p:grpSpPr>
              <p:pic>
                <p:nvPicPr>
                  <p:cNvPr id="9" name="Picture 5"/>
                  <p:cNvPicPr preferRelativeResize="0">
                    <a:picLocks noChangeArrowheads="1"/>
                  </p:cNvPicPr>
                  <p:nvPr/>
                </p:nvPicPr>
                <p:blipFill>
                  <a:blip r:embed="rId17">
                    <a:lum bright="-20000" contrast="40000"/>
                  </a:blip>
                  <a:srcRect b="20773"/>
                  <a:stretch>
                    <a:fillRect/>
                  </a:stretch>
                </p:blipFill>
                <p:spPr bwMode="auto">
                  <a:xfrm>
                    <a:off x="7448334" y="5736754"/>
                    <a:ext cx="2160000" cy="2160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43" name="Straight Arrow Connector 42"/>
                  <p:cNvCxnSpPr/>
                  <p:nvPr/>
                </p:nvCxnSpPr>
                <p:spPr>
                  <a:xfrm>
                    <a:off x="7321942" y="7871616"/>
                    <a:ext cx="2417590" cy="1592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Arrow Connector 43"/>
                  <p:cNvCxnSpPr/>
                  <p:nvPr/>
                </p:nvCxnSpPr>
                <p:spPr>
                  <a:xfrm rot="16200000" flipV="1">
                    <a:off x="6247640" y="6810411"/>
                    <a:ext cx="2124000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7" name="TextBox 76"/>
                <p:cNvSpPr txBox="1"/>
                <p:nvPr/>
              </p:nvSpPr>
              <p:spPr>
                <a:xfrm rot="16200000">
                  <a:off x="7708288" y="7115040"/>
                  <a:ext cx="1803115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F4/80 FITC-H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9097962" y="8405812"/>
                  <a:ext cx="1852809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iNOS -APC- 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9055764" y="5927071"/>
                  <a:ext cx="2207072" cy="360704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1600" b="1" dirty="0" smtClean="0">
                      <a:latin typeface="Times New Roman" pitchFamily="18" charset="0"/>
                      <a:cs typeface="Times New Roman" pitchFamily="18" charset="0"/>
                    </a:rPr>
                    <a:t>F4/80 + iNOS Positive</a:t>
                  </a:r>
                  <a:endParaRPr lang="en-IN" sz="16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159" name="Straight Arrow Connector 158"/>
              <p:cNvCxnSpPr/>
              <p:nvPr/>
            </p:nvCxnSpPr>
            <p:spPr>
              <a:xfrm>
                <a:off x="3001962" y="1928812"/>
                <a:ext cx="762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Arrow Connector 159"/>
              <p:cNvCxnSpPr/>
              <p:nvPr/>
            </p:nvCxnSpPr>
            <p:spPr>
              <a:xfrm>
                <a:off x="6430962" y="1852612"/>
                <a:ext cx="5334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8" name="Group 297"/>
              <p:cNvGrpSpPr/>
              <p:nvPr/>
            </p:nvGrpSpPr>
            <p:grpSpPr>
              <a:xfrm>
                <a:off x="10545763" y="494280"/>
                <a:ext cx="6424188" cy="6348412"/>
                <a:chOff x="10545763" y="494280"/>
                <a:chExt cx="6424188" cy="6348412"/>
              </a:xfrm>
            </p:grpSpPr>
            <p:cxnSp>
              <p:nvCxnSpPr>
                <p:cNvPr id="53" name="Straight Arrow Connector 52"/>
                <p:cNvCxnSpPr/>
                <p:nvPr/>
              </p:nvCxnSpPr>
              <p:spPr>
                <a:xfrm rot="5400000">
                  <a:off x="12061194" y="3650860"/>
                  <a:ext cx="475129" cy="79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57" name="Group 256"/>
                <p:cNvGrpSpPr/>
                <p:nvPr/>
              </p:nvGrpSpPr>
              <p:grpSpPr>
                <a:xfrm>
                  <a:off x="11044204" y="494280"/>
                  <a:ext cx="2429892" cy="2953236"/>
                  <a:chOff x="12160432" y="0"/>
                  <a:chExt cx="2429892" cy="2953236"/>
                </a:xfrm>
              </p:grpSpPr>
              <p:grpSp>
                <p:nvGrpSpPr>
                  <p:cNvPr id="62" name="Group 61"/>
                  <p:cNvGrpSpPr/>
                  <p:nvPr/>
                </p:nvGrpSpPr>
                <p:grpSpPr>
                  <a:xfrm>
                    <a:off x="12160432" y="298975"/>
                    <a:ext cx="2429892" cy="2654261"/>
                    <a:chOff x="12111004" y="-22307"/>
                    <a:chExt cx="2429892" cy="2654261"/>
                  </a:xfrm>
                </p:grpSpPr>
                <p:pic>
                  <p:nvPicPr>
                    <p:cNvPr id="6" name="Picture 1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8">
                      <a:lum bright="-20000" contrast="40000"/>
                    </a:blip>
                    <a:srcRect b="20773"/>
                    <a:stretch>
                      <a:fillRect/>
                    </a:stretch>
                  </p:blipFill>
                  <p:spPr bwMode="auto">
                    <a:xfrm>
                      <a:off x="12222162" y="0"/>
                      <a:ext cx="2160000" cy="22140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26" name="TextBox 25"/>
                    <p:cNvSpPr txBox="1"/>
                    <p:nvPr/>
                  </p:nvSpPr>
                  <p:spPr>
                    <a:xfrm>
                      <a:off x="12585998" y="2209694"/>
                      <a:ext cx="1689303" cy="42226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113376" tIns="56688" rIns="113376" bIns="56688" rtlCol="0">
                      <a:spAutoFit/>
                    </a:bodyPr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ARG-1 PE-H</a:t>
                      </a:r>
                      <a:endParaRPr lang="en-IN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cxnSp>
                  <p:nvCxnSpPr>
                    <p:cNvPr id="27" name="Straight Arrow Connector 26"/>
                    <p:cNvCxnSpPr/>
                    <p:nvPr/>
                  </p:nvCxnSpPr>
                  <p:spPr>
                    <a:xfrm>
                      <a:off x="12123306" y="2181271"/>
                      <a:ext cx="2417590" cy="1592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Straight Arrow Connector 27"/>
                    <p:cNvCxnSpPr/>
                    <p:nvPr/>
                  </p:nvCxnSpPr>
                  <p:spPr>
                    <a:xfrm rot="16200000" flipV="1">
                      <a:off x="10995004" y="1093693"/>
                      <a:ext cx="2232000" cy="0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8" name="TextBox 67"/>
                  <p:cNvSpPr txBox="1"/>
                  <p:nvPr/>
                </p:nvSpPr>
                <p:spPr>
                  <a:xfrm>
                    <a:off x="12831762" y="0"/>
                    <a:ext cx="1456867" cy="360704"/>
                  </a:xfrm>
                  <a:prstGeom prst="rect">
                    <a:avLst/>
                  </a:prstGeom>
                  <a:noFill/>
                </p:spPr>
                <p:txBody>
                  <a:bodyPr wrap="none" lIns="113376" tIns="56688" rIns="113376" bIns="56688" rtlCol="0">
                    <a:spAutoFit/>
                  </a:bodyPr>
                  <a:lstStyle/>
                  <a:p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F4/80 Positive</a:t>
                    </a:r>
                    <a:endParaRPr lang="en-IN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258" name="Group 257"/>
                <p:cNvGrpSpPr/>
                <p:nvPr/>
              </p:nvGrpSpPr>
              <p:grpSpPr>
                <a:xfrm>
                  <a:off x="11041529" y="3870892"/>
                  <a:ext cx="2429892" cy="2533224"/>
                  <a:chOff x="12106888" y="3300412"/>
                  <a:chExt cx="2429892" cy="2533224"/>
                </a:xfrm>
              </p:grpSpPr>
              <p:grpSp>
                <p:nvGrpSpPr>
                  <p:cNvPr id="63" name="Group 62"/>
                  <p:cNvGrpSpPr/>
                  <p:nvPr/>
                </p:nvGrpSpPr>
                <p:grpSpPr>
                  <a:xfrm>
                    <a:off x="12106888" y="3598231"/>
                    <a:ext cx="2429892" cy="2235405"/>
                    <a:chOff x="12082174" y="3202807"/>
                    <a:chExt cx="2429892" cy="2235405"/>
                  </a:xfrm>
                </p:grpSpPr>
                <p:pic>
                  <p:nvPicPr>
                    <p:cNvPr id="7" name="Picture 1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9">
                      <a:lum bright="-20000" contrast="40000"/>
                    </a:blip>
                    <a:srcRect b="20773"/>
                    <a:stretch>
                      <a:fillRect/>
                    </a:stretch>
                  </p:blipFill>
                  <p:spPr bwMode="auto">
                    <a:xfrm>
                      <a:off x="12201564" y="3224212"/>
                      <a:ext cx="2160000" cy="22140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cxnSp>
                  <p:nvCxnSpPr>
                    <p:cNvPr id="31" name="Straight Arrow Connector 30"/>
                    <p:cNvCxnSpPr/>
                    <p:nvPr/>
                  </p:nvCxnSpPr>
                  <p:spPr>
                    <a:xfrm>
                      <a:off x="12094476" y="5434012"/>
                      <a:ext cx="2417590" cy="1592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Straight Arrow Connector 31"/>
                    <p:cNvCxnSpPr/>
                    <p:nvPr/>
                  </p:nvCxnSpPr>
                  <p:spPr>
                    <a:xfrm rot="16200000" flipV="1">
                      <a:off x="10966174" y="4318807"/>
                      <a:ext cx="2232000" cy="0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12186305" y="3300412"/>
                    <a:ext cx="2251956" cy="360704"/>
                  </a:xfrm>
                  <a:prstGeom prst="rect">
                    <a:avLst/>
                  </a:prstGeom>
                  <a:noFill/>
                </p:spPr>
                <p:txBody>
                  <a:bodyPr wrap="none" lIns="113376" tIns="56688" rIns="113376" bIns="56688" rtlCol="0">
                    <a:spAutoFit/>
                  </a:bodyPr>
                  <a:lstStyle/>
                  <a:p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F4/80 +ARG-1 Positive</a:t>
                    </a:r>
                    <a:endParaRPr lang="en-IN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252" name="TextBox 251"/>
                <p:cNvSpPr txBox="1"/>
                <p:nvPr/>
              </p:nvSpPr>
              <p:spPr>
                <a:xfrm>
                  <a:off x="11460162" y="6420432"/>
                  <a:ext cx="1689303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ARG-1 PE-H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3" name="TextBox 262"/>
                <p:cNvSpPr txBox="1"/>
                <p:nvPr/>
              </p:nvSpPr>
              <p:spPr>
                <a:xfrm rot="16200000">
                  <a:off x="9855335" y="1665719"/>
                  <a:ext cx="1803115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F4/80 FITC-H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4" name="TextBox 263"/>
                <p:cNvSpPr txBox="1"/>
                <p:nvPr/>
              </p:nvSpPr>
              <p:spPr>
                <a:xfrm rot="16200000">
                  <a:off x="9931535" y="5094719"/>
                  <a:ext cx="1803115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F4/80 FITC-H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272" name="Group 271"/>
                <p:cNvGrpSpPr/>
                <p:nvPr/>
              </p:nvGrpSpPr>
              <p:grpSpPr>
                <a:xfrm>
                  <a:off x="13938904" y="1986188"/>
                  <a:ext cx="2597096" cy="2714859"/>
                  <a:chOff x="13898563" y="1653272"/>
                  <a:chExt cx="2597096" cy="2714859"/>
                </a:xfrm>
              </p:grpSpPr>
              <p:pic>
                <p:nvPicPr>
                  <p:cNvPr id="254" name="Picture 15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 r="45146"/>
                  <a:stretch>
                    <a:fillRect/>
                  </a:stretch>
                </p:blipFill>
                <p:spPr bwMode="auto">
                  <a:xfrm>
                    <a:off x="14431962" y="2005012"/>
                    <a:ext cx="1905000" cy="18416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259" name="TextBox 258"/>
                  <p:cNvSpPr txBox="1"/>
                  <p:nvPr/>
                </p:nvSpPr>
                <p:spPr>
                  <a:xfrm>
                    <a:off x="14642633" y="3945871"/>
                    <a:ext cx="1689303" cy="422260"/>
                  </a:xfrm>
                  <a:prstGeom prst="rect">
                    <a:avLst/>
                  </a:prstGeom>
                  <a:noFill/>
                </p:spPr>
                <p:txBody>
                  <a:bodyPr wrap="none" lIns="113376" tIns="56688" rIns="113376" bIns="56688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ARG-1 PE-H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260" name="Straight Arrow Connector 259"/>
                  <p:cNvCxnSpPr/>
                  <p:nvPr/>
                </p:nvCxnSpPr>
                <p:spPr>
                  <a:xfrm>
                    <a:off x="14368199" y="3957789"/>
                    <a:ext cx="2124000" cy="1592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" name="Straight Arrow Connector 260"/>
                  <p:cNvCxnSpPr/>
                  <p:nvPr/>
                </p:nvCxnSpPr>
                <p:spPr>
                  <a:xfrm rot="16200000" flipV="1">
                    <a:off x="13365897" y="2996211"/>
                    <a:ext cx="1980000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5" name="TextBox 264"/>
                  <p:cNvSpPr txBox="1"/>
                  <p:nvPr/>
                </p:nvSpPr>
                <p:spPr>
                  <a:xfrm rot="16200000">
                    <a:off x="13208135" y="2619239"/>
                    <a:ext cx="1803115" cy="422260"/>
                  </a:xfrm>
                  <a:prstGeom prst="rect">
                    <a:avLst/>
                  </a:prstGeom>
                  <a:noFill/>
                </p:spPr>
                <p:txBody>
                  <a:bodyPr wrap="none" lIns="113376" tIns="56688" rIns="113376" bIns="56688" rtlCol="0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F4/80 FITC-H</a:t>
                    </a:r>
                    <a:endParaRPr lang="en-IN" sz="2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66" name="TextBox 265"/>
                  <p:cNvSpPr txBox="1"/>
                  <p:nvPr/>
                </p:nvSpPr>
                <p:spPr>
                  <a:xfrm>
                    <a:off x="14243703" y="1653272"/>
                    <a:ext cx="2251956" cy="360704"/>
                  </a:xfrm>
                  <a:prstGeom prst="rect">
                    <a:avLst/>
                  </a:prstGeom>
                  <a:noFill/>
                </p:spPr>
                <p:txBody>
                  <a:bodyPr wrap="none" lIns="113376" tIns="56688" rIns="113376" bIns="56688" rtlCol="0">
                    <a:spAutoFit/>
                  </a:bodyPr>
                  <a:lstStyle/>
                  <a:p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F4/80 +ARG-1 Positive</a:t>
                    </a:r>
                    <a:endParaRPr lang="en-IN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267" name="Straight Arrow Connector 266"/>
                <p:cNvCxnSpPr/>
                <p:nvPr/>
              </p:nvCxnSpPr>
              <p:spPr>
                <a:xfrm>
                  <a:off x="13387574" y="1665575"/>
                  <a:ext cx="685800" cy="30480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Straight Arrow Connector 269"/>
                <p:cNvCxnSpPr/>
                <p:nvPr/>
              </p:nvCxnSpPr>
              <p:spPr>
                <a:xfrm flipV="1">
                  <a:off x="13441362" y="4632892"/>
                  <a:ext cx="762000" cy="5334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/>
                <p:cNvCxnSpPr/>
                <p:nvPr/>
              </p:nvCxnSpPr>
              <p:spPr>
                <a:xfrm>
                  <a:off x="14150352" y="1245838"/>
                  <a:ext cx="45720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Straight Connector 273"/>
                <p:cNvCxnSpPr/>
                <p:nvPr/>
              </p:nvCxnSpPr>
              <p:spPr>
                <a:xfrm>
                  <a:off x="14163606" y="1517506"/>
                  <a:ext cx="457200" cy="1588"/>
                </a:xfrm>
                <a:prstGeom prst="line">
                  <a:avLst/>
                </a:prstGeom>
                <a:ln w="3810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5" name="TextBox 274"/>
                <p:cNvSpPr txBox="1"/>
                <p:nvPr/>
              </p:nvSpPr>
              <p:spPr>
                <a:xfrm>
                  <a:off x="14584362" y="1113316"/>
                  <a:ext cx="177805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>
                      <a:latin typeface="Times New Roman" pitchFamily="18" charset="0"/>
                      <a:cs typeface="Times New Roman" pitchFamily="18" charset="0"/>
                    </a:rPr>
                    <a:t>F4/80 positive Population</a:t>
                  </a:r>
                  <a:endParaRPr lang="en-IN" sz="12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6" name="TextBox 275"/>
                <p:cNvSpPr txBox="1"/>
                <p:nvPr/>
              </p:nvSpPr>
              <p:spPr>
                <a:xfrm>
                  <a:off x="14584362" y="1418116"/>
                  <a:ext cx="238558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>
                      <a:latin typeface="Times New Roman" pitchFamily="18" charset="0"/>
                      <a:cs typeface="Times New Roman" pitchFamily="18" charset="0"/>
                    </a:rPr>
                    <a:t>F4/80 +ARG-1  positive population</a:t>
                  </a:r>
                  <a:endParaRPr lang="en-IN" sz="12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81" name="Straight Arrow Connector 280"/>
              <p:cNvCxnSpPr/>
              <p:nvPr/>
            </p:nvCxnSpPr>
            <p:spPr>
              <a:xfrm>
                <a:off x="3154362" y="5510212"/>
                <a:ext cx="575094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3" name="TextBox 292"/>
          <p:cNvSpPr txBox="1"/>
          <p:nvPr/>
        </p:nvSpPr>
        <p:spPr>
          <a:xfrm>
            <a:off x="-46038" y="252412"/>
            <a:ext cx="15392400" cy="422260"/>
          </a:xfrm>
          <a:prstGeom prst="rect">
            <a:avLst/>
          </a:prstGeom>
          <a:noFill/>
        </p:spPr>
        <p:txBody>
          <a:bodyPr wrap="square" lIns="113376" tIns="56688" rIns="113376" bIns="56688" rtlCol="0">
            <a:spAutoFit/>
          </a:bodyPr>
          <a:lstStyle/>
          <a:p>
            <a:pPr marL="457200" indent="-457200">
              <a:buAutoNum type="alphaUcParenBoth"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Representative gating strategy for F4/80 positive ARG-1 &amp; iNOS expression . Tumor tissue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mixed population  cells were used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-49428" y="7262812"/>
            <a:ext cx="11999689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(B)  Gating strategy of  Intracellular Tbet and INF-</a:t>
            </a:r>
            <a:r>
              <a:rPr lang="el-GR" sz="2000" b="1" dirty="0" smtClean="0">
                <a:latin typeface="Times New Roman"/>
                <a:cs typeface="Times New Roman"/>
              </a:rPr>
              <a:t>γ</a:t>
            </a:r>
            <a:r>
              <a:rPr lang="en-US" sz="2000" b="1" dirty="0" smtClean="0">
                <a:latin typeface="Times New Roman"/>
                <a:cs typeface="Times New Roman"/>
              </a:rPr>
              <a:t> sating .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Tumor tissue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mixed population  cells were used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0" y="1"/>
            <a:ext cx="37641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7:</a:t>
            </a:r>
            <a:endParaRPr lang="en-IN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 145"/>
          <p:cNvGrpSpPr/>
          <p:nvPr/>
        </p:nvGrpSpPr>
        <p:grpSpPr>
          <a:xfrm>
            <a:off x="61260" y="1456530"/>
            <a:ext cx="17025923" cy="6926032"/>
            <a:chOff x="61260" y="592274"/>
            <a:chExt cx="17025923" cy="6926032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520023" y="3146420"/>
              <a:ext cx="241759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Group 139"/>
            <p:cNvGrpSpPr/>
            <p:nvPr/>
          </p:nvGrpSpPr>
          <p:grpSpPr>
            <a:xfrm>
              <a:off x="61260" y="592274"/>
              <a:ext cx="17025923" cy="6926032"/>
              <a:chOff x="34366" y="301840"/>
              <a:chExt cx="17025923" cy="6926032"/>
            </a:xfrm>
          </p:grpSpPr>
          <p:sp>
            <p:nvSpPr>
              <p:cNvPr id="8" name="TextBox 7"/>
              <p:cNvSpPr txBox="1"/>
              <p:nvPr/>
            </p:nvSpPr>
            <p:spPr>
              <a:xfrm rot="16200000">
                <a:off x="-118243" y="1624221"/>
                <a:ext cx="627657" cy="32243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305443" y="2876666"/>
                <a:ext cx="762388" cy="26934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 rot="16200000" flipV="1">
                <a:off x="-626279" y="1742665"/>
                <a:ext cx="2268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2853678" y="1547812"/>
                <a:ext cx="762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Group 28"/>
              <p:cNvGrpSpPr/>
              <p:nvPr/>
            </p:nvGrpSpPr>
            <p:grpSpPr>
              <a:xfrm>
                <a:off x="3687762" y="646662"/>
                <a:ext cx="2903247" cy="2654261"/>
                <a:chOff x="3887905" y="688207"/>
                <a:chExt cx="2903247" cy="2654261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 rot="16200000">
                  <a:off x="3735296" y="1667763"/>
                  <a:ext cx="627657" cy="322439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SSC-H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802305" y="2920208"/>
                  <a:ext cx="1854411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CD4 PB450 -H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4373562" y="2919412"/>
                  <a:ext cx="241759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 rot="16200000" flipV="1">
                  <a:off x="3245260" y="1804207"/>
                  <a:ext cx="2232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/>
              <p:cNvGrpSpPr/>
              <p:nvPr/>
            </p:nvGrpSpPr>
            <p:grpSpPr>
              <a:xfrm>
                <a:off x="7040562" y="709978"/>
                <a:ext cx="2971800" cy="2232000"/>
                <a:chOff x="7088305" y="764407"/>
                <a:chExt cx="2971800" cy="2232000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 rot="16200000">
                  <a:off x="6935696" y="1743963"/>
                  <a:ext cx="627657" cy="322439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SSC-H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9" name="Straight Arrow Connector 18"/>
                <p:cNvCxnSpPr/>
                <p:nvPr/>
              </p:nvCxnSpPr>
              <p:spPr>
                <a:xfrm>
                  <a:off x="7642515" y="2994020"/>
                  <a:ext cx="241759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/>
                <p:cNvCxnSpPr/>
                <p:nvPr/>
              </p:nvCxnSpPr>
              <p:spPr>
                <a:xfrm rot="16200000" flipV="1">
                  <a:off x="6534161" y="1880407"/>
                  <a:ext cx="2232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/>
              <p:cNvGrpSpPr/>
              <p:nvPr/>
            </p:nvGrpSpPr>
            <p:grpSpPr>
              <a:xfrm>
                <a:off x="10887952" y="735867"/>
                <a:ext cx="2324810" cy="2232000"/>
                <a:chOff x="11079162" y="701212"/>
                <a:chExt cx="2324810" cy="2232000"/>
              </a:xfrm>
            </p:grpSpPr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11099972" y="2919412"/>
                  <a:ext cx="230400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 rot="16200000" flipV="1">
                  <a:off x="9963162" y="1817212"/>
                  <a:ext cx="2232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/>
              <p:cNvGrpSpPr/>
              <p:nvPr/>
            </p:nvGrpSpPr>
            <p:grpSpPr>
              <a:xfrm>
                <a:off x="14132860" y="799062"/>
                <a:ext cx="2280302" cy="2232797"/>
                <a:chOff x="14343460" y="840607"/>
                <a:chExt cx="2280302" cy="2232797"/>
              </a:xfrm>
            </p:grpSpPr>
            <p:cxnSp>
              <p:nvCxnSpPr>
                <p:cNvPr id="27" name="Straight Arrow Connector 26"/>
                <p:cNvCxnSpPr/>
                <p:nvPr/>
              </p:nvCxnSpPr>
              <p:spPr>
                <a:xfrm>
                  <a:off x="14355762" y="3071812"/>
                  <a:ext cx="226800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/>
                <p:cNvCxnSpPr/>
                <p:nvPr/>
              </p:nvCxnSpPr>
              <p:spPr>
                <a:xfrm rot="16200000" flipV="1">
                  <a:off x="13227460" y="1956607"/>
                  <a:ext cx="2232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Arrow Connector 32"/>
              <p:cNvCxnSpPr/>
              <p:nvPr/>
            </p:nvCxnSpPr>
            <p:spPr>
              <a:xfrm>
                <a:off x="6430962" y="1547812"/>
                <a:ext cx="5334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>
                <a:off x="9783762" y="1547812"/>
                <a:ext cx="5334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>
                <a:off x="13060362" y="1624012"/>
                <a:ext cx="5334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Group 40"/>
              <p:cNvGrpSpPr/>
              <p:nvPr/>
            </p:nvGrpSpPr>
            <p:grpSpPr>
              <a:xfrm>
                <a:off x="12695520" y="4563154"/>
                <a:ext cx="2280302" cy="2232797"/>
                <a:chOff x="11981260" y="5031607"/>
                <a:chExt cx="2280302" cy="2232797"/>
              </a:xfrm>
            </p:grpSpPr>
            <p:cxnSp>
              <p:nvCxnSpPr>
                <p:cNvPr id="39" name="Straight Arrow Connector 38"/>
                <p:cNvCxnSpPr/>
                <p:nvPr/>
              </p:nvCxnSpPr>
              <p:spPr>
                <a:xfrm>
                  <a:off x="11993562" y="7262812"/>
                  <a:ext cx="226800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 rot="16200000" flipV="1">
                  <a:off x="10865260" y="6147607"/>
                  <a:ext cx="2232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2" name="Straight Arrow Connector 41"/>
              <p:cNvCxnSpPr/>
              <p:nvPr/>
            </p:nvCxnSpPr>
            <p:spPr>
              <a:xfrm rot="5400000">
                <a:off x="14165262" y="3567112"/>
                <a:ext cx="914400" cy="5334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>
                <a:off x="12298362" y="3529012"/>
                <a:ext cx="838200" cy="685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1354392" y="301840"/>
                <a:ext cx="1118634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Unstained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906962" y="404812"/>
                <a:ext cx="1118634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Unstained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7929351" y="2954352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PB450 -H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1165410" y="2975516"/>
                <a:ext cx="1796703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FOXP3 PE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 rot="16200000">
                <a:off x="9753487" y="1654287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PB450 -H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 rot="16200000">
                <a:off x="12953887" y="1654287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PB450 -H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4472154" y="3015708"/>
                <a:ext cx="1796703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FOXP3 PE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2984162" y="6805612"/>
                <a:ext cx="1796703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FOXP3 PE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 rot="16200000">
                <a:off x="11526183" y="5464287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PB450 -H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191270" y="404812"/>
                <a:ext cx="1363892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Positive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10850562" y="494866"/>
                <a:ext cx="2295238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 + FOXP3 Positive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4203362" y="481012"/>
                <a:ext cx="2295238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 + FOXP3 Positive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2755562" y="4291012"/>
                <a:ext cx="2295238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 + FOXP3 Positive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>
                <a:off x="14812962" y="4880734"/>
                <a:ext cx="457200" cy="1588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14826216" y="5152402"/>
                <a:ext cx="457200" cy="1588"/>
              </a:xfrm>
              <a:prstGeom prst="line">
                <a:avLst/>
              </a:prstGeom>
              <a:ln w="38100">
                <a:solidFill>
                  <a:srgbClr val="FF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5246972" y="4748212"/>
                <a:ext cx="11817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CD4 Population</a:t>
                </a:r>
                <a:endParaRPr lang="en-IN" sz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5246972" y="5053012"/>
                <a:ext cx="18133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CD4 + FOXP3 Population</a:t>
                </a:r>
                <a:endParaRPr lang="en-IN" sz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67" name="Picture 2"/>
              <p:cNvPicPr preferRelativeResize="0">
                <a:picLocks noChangeArrowheads="1"/>
              </p:cNvPicPr>
              <p:nvPr/>
            </p:nvPicPr>
            <p:blipFill>
              <a:blip r:embed="rId2"/>
              <a:srcRect b="22354"/>
              <a:stretch>
                <a:fillRect/>
              </a:stretch>
            </p:blipFill>
            <p:spPr bwMode="auto">
              <a:xfrm>
                <a:off x="590334" y="631354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8" name="Picture 3"/>
              <p:cNvPicPr preferRelativeResize="0">
                <a:picLocks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373562" y="633412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9" name="Picture 4"/>
              <p:cNvPicPr preferRelativeResize="0">
                <a:picLocks noChangeArrowheads="1"/>
              </p:cNvPicPr>
              <p:nvPr/>
            </p:nvPicPr>
            <p:blipFill>
              <a:blip r:embed="rId4"/>
              <a:srcRect b="22354"/>
              <a:stretch>
                <a:fillRect/>
              </a:stretch>
            </p:blipFill>
            <p:spPr bwMode="auto">
              <a:xfrm>
                <a:off x="7726362" y="709612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0" name="Picture 5"/>
              <p:cNvPicPr preferRelativeResize="0">
                <a:picLocks noChangeArrowheads="1"/>
              </p:cNvPicPr>
              <p:nvPr/>
            </p:nvPicPr>
            <p:blipFill>
              <a:blip r:embed="rId5"/>
              <a:srcRect b="20422"/>
              <a:stretch>
                <a:fillRect/>
              </a:stretch>
            </p:blipFill>
            <p:spPr bwMode="auto">
              <a:xfrm>
                <a:off x="11002962" y="785812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1" name="Picture 6"/>
              <p:cNvPicPr preferRelativeResize="0">
                <a:picLocks noChangeArrowheads="1"/>
              </p:cNvPicPr>
              <p:nvPr/>
            </p:nvPicPr>
            <p:blipFill>
              <a:blip r:embed="rId6"/>
              <a:srcRect b="20422"/>
              <a:stretch>
                <a:fillRect/>
              </a:stretch>
            </p:blipFill>
            <p:spPr bwMode="auto">
              <a:xfrm>
                <a:off x="14252790" y="835240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2" name="Picture 7"/>
              <p:cNvPicPr preferRelativeResize="0">
                <a:picLocks noChangeArrowheads="1"/>
              </p:cNvPicPr>
              <p:nvPr/>
            </p:nvPicPr>
            <p:blipFill>
              <a:blip r:embed="rId7"/>
              <a:srcRect r="46031"/>
              <a:stretch>
                <a:fillRect/>
              </a:stretch>
            </p:blipFill>
            <p:spPr bwMode="auto">
              <a:xfrm>
                <a:off x="12782334" y="4620526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149" name="Group 148"/>
          <p:cNvGrpSpPr/>
          <p:nvPr/>
        </p:nvGrpSpPr>
        <p:grpSpPr>
          <a:xfrm>
            <a:off x="-46038" y="8799336"/>
            <a:ext cx="17189220" cy="6845476"/>
            <a:chOff x="-24714" y="8558212"/>
            <a:chExt cx="17189220" cy="6845476"/>
          </a:xfrm>
        </p:grpSpPr>
        <p:sp>
          <p:nvSpPr>
            <p:cNvPr id="129" name="TextBox 128"/>
            <p:cNvSpPr txBox="1"/>
            <p:nvPr/>
          </p:nvSpPr>
          <p:spPr>
            <a:xfrm>
              <a:off x="15468208" y="13074628"/>
              <a:ext cx="16962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CD4 + IL-10 Population</a:t>
              </a:r>
              <a:endParaRPr lang="en-IN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48" name="Group 147"/>
            <p:cNvGrpSpPr/>
            <p:nvPr/>
          </p:nvGrpSpPr>
          <p:grpSpPr>
            <a:xfrm>
              <a:off x="-24714" y="8558212"/>
              <a:ext cx="16674656" cy="6845476"/>
              <a:chOff x="-24714" y="8535796"/>
              <a:chExt cx="16674656" cy="6845476"/>
            </a:xfrm>
          </p:grpSpPr>
          <p:pic>
            <p:nvPicPr>
              <p:cNvPr id="73" name="Picture 2"/>
              <p:cNvPicPr preferRelativeResize="0">
                <a:picLocks noChangeArrowheads="1"/>
              </p:cNvPicPr>
              <p:nvPr/>
            </p:nvPicPr>
            <p:blipFill>
              <a:blip r:embed="rId2"/>
              <a:srcRect b="20773"/>
              <a:stretch>
                <a:fillRect/>
              </a:stretch>
            </p:blipFill>
            <p:spPr bwMode="auto">
              <a:xfrm>
                <a:off x="487362" y="8916796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5" name="Picture 4"/>
              <p:cNvPicPr preferRelativeResize="0">
                <a:picLocks noChangeArrowheads="1"/>
              </p:cNvPicPr>
              <p:nvPr/>
            </p:nvPicPr>
            <p:blipFill>
              <a:blip r:embed="rId8"/>
              <a:srcRect b="22705"/>
              <a:stretch>
                <a:fillRect/>
              </a:stretch>
            </p:blipFill>
            <p:spPr bwMode="auto">
              <a:xfrm>
                <a:off x="10668456" y="8992996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7" name="Picture 8"/>
              <p:cNvPicPr preferRelativeResize="0">
                <a:picLocks noChangeArrowheads="1"/>
              </p:cNvPicPr>
              <p:nvPr/>
            </p:nvPicPr>
            <p:blipFill>
              <a:blip r:embed="rId9"/>
              <a:srcRect b="21256"/>
              <a:stretch>
                <a:fillRect/>
              </a:stretch>
            </p:blipFill>
            <p:spPr bwMode="auto">
              <a:xfrm>
                <a:off x="14127162" y="9069196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2" name="Picture 5"/>
              <p:cNvPicPr preferRelativeResize="0">
                <a:picLocks noChangeArrowheads="1"/>
              </p:cNvPicPr>
              <p:nvPr/>
            </p:nvPicPr>
            <p:blipFill>
              <a:blip r:embed="rId10"/>
              <a:srcRect b="20958"/>
              <a:stretch>
                <a:fillRect/>
              </a:stretch>
            </p:blipFill>
            <p:spPr bwMode="auto">
              <a:xfrm>
                <a:off x="3566358" y="8916796"/>
                <a:ext cx="2160000" cy="216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87" name="Group 86"/>
              <p:cNvGrpSpPr/>
              <p:nvPr/>
            </p:nvGrpSpPr>
            <p:grpSpPr>
              <a:xfrm>
                <a:off x="6675060" y="8932294"/>
                <a:ext cx="2681657" cy="2268797"/>
                <a:chOff x="2973505" y="7891207"/>
                <a:chExt cx="2681657" cy="2268797"/>
              </a:xfrm>
            </p:grpSpPr>
            <p:pic>
              <p:nvPicPr>
                <p:cNvPr id="74" name="Picture 3"/>
                <p:cNvPicPr preferRelativeResize="0">
                  <a:picLocks noChangeArrowheads="1"/>
                </p:cNvPicPr>
                <p:nvPr/>
              </p:nvPicPr>
              <p:blipFill>
                <a:blip r:embed="rId11"/>
                <a:srcRect b="20773"/>
                <a:stretch>
                  <a:fillRect/>
                </a:stretch>
              </p:blipFill>
              <p:spPr bwMode="auto">
                <a:xfrm>
                  <a:off x="3474660" y="7933114"/>
                  <a:ext cx="2160000" cy="216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83" name="TextBox 82"/>
                <p:cNvSpPr txBox="1"/>
                <p:nvPr/>
              </p:nvSpPr>
              <p:spPr>
                <a:xfrm rot="16200000">
                  <a:off x="2820896" y="8906763"/>
                  <a:ext cx="627657" cy="322439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SSC-H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85" name="Straight Arrow Connector 84"/>
                <p:cNvCxnSpPr/>
                <p:nvPr/>
              </p:nvCxnSpPr>
              <p:spPr>
                <a:xfrm>
                  <a:off x="3459162" y="10158412"/>
                  <a:ext cx="219600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Arrow Connector 85"/>
                <p:cNvCxnSpPr/>
                <p:nvPr/>
              </p:nvCxnSpPr>
              <p:spPr>
                <a:xfrm rot="16200000" flipV="1">
                  <a:off x="2312860" y="9025207"/>
                  <a:ext cx="2268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8" name="TextBox 87"/>
              <p:cNvSpPr txBox="1"/>
              <p:nvPr/>
            </p:nvSpPr>
            <p:spPr>
              <a:xfrm rot="16200000">
                <a:off x="-177323" y="10013777"/>
                <a:ext cx="627657" cy="32243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1246363" y="11077964"/>
                <a:ext cx="762388" cy="26934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90" name="Straight Arrow Connector 89"/>
              <p:cNvCxnSpPr/>
              <p:nvPr/>
            </p:nvCxnSpPr>
            <p:spPr>
              <a:xfrm>
                <a:off x="460943" y="11077168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/>
              <p:nvPr/>
            </p:nvCxnSpPr>
            <p:spPr>
              <a:xfrm rot="16200000" flipV="1">
                <a:off x="-667359" y="9961963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/>
              <p:cNvSpPr txBox="1"/>
              <p:nvPr/>
            </p:nvSpPr>
            <p:spPr>
              <a:xfrm rot="16200000">
                <a:off x="2897096" y="9874947"/>
                <a:ext cx="627657" cy="32243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94" name="Straight Arrow Connector 93"/>
              <p:cNvCxnSpPr/>
              <p:nvPr/>
            </p:nvCxnSpPr>
            <p:spPr>
              <a:xfrm>
                <a:off x="3535362" y="11126596"/>
                <a:ext cx="2232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/>
              <p:cNvCxnSpPr/>
              <p:nvPr/>
            </p:nvCxnSpPr>
            <p:spPr>
              <a:xfrm rot="16200000" flipV="1">
                <a:off x="2443060" y="10047391"/>
                <a:ext cx="2160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/>
              <p:cNvCxnSpPr/>
              <p:nvPr/>
            </p:nvCxnSpPr>
            <p:spPr>
              <a:xfrm>
                <a:off x="10545762" y="11201204"/>
                <a:ext cx="2268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/>
              <p:cNvCxnSpPr/>
              <p:nvPr/>
            </p:nvCxnSpPr>
            <p:spPr>
              <a:xfrm rot="16200000" flipV="1">
                <a:off x="9429762" y="10087591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>
                <a:off x="14050962" y="11202796"/>
                <a:ext cx="2304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/>
              <p:nvPr/>
            </p:nvCxnSpPr>
            <p:spPr>
              <a:xfrm rot="16200000" flipV="1">
                <a:off x="12940660" y="10105591"/>
                <a:ext cx="2196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8" name="Group 107"/>
              <p:cNvGrpSpPr/>
              <p:nvPr/>
            </p:nvGrpSpPr>
            <p:grpSpPr>
              <a:xfrm>
                <a:off x="12695517" y="12726796"/>
                <a:ext cx="2248502" cy="2211392"/>
                <a:chOff x="14267260" y="11377612"/>
                <a:chExt cx="2248502" cy="2211392"/>
              </a:xfrm>
            </p:grpSpPr>
            <p:pic>
              <p:nvPicPr>
                <p:cNvPr id="76" name="Picture 7"/>
                <p:cNvPicPr preferRelativeResize="0">
                  <a:picLocks noChangeArrowheads="1"/>
                </p:cNvPicPr>
                <p:nvPr/>
              </p:nvPicPr>
              <p:blipFill>
                <a:blip r:embed="rId12"/>
                <a:srcRect r="45813"/>
                <a:stretch>
                  <a:fillRect/>
                </a:stretch>
              </p:blipFill>
              <p:spPr bwMode="auto">
                <a:xfrm>
                  <a:off x="14355762" y="11377612"/>
                  <a:ext cx="2160000" cy="216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106" name="Straight Arrow Connector 105"/>
                <p:cNvCxnSpPr/>
                <p:nvPr/>
              </p:nvCxnSpPr>
              <p:spPr>
                <a:xfrm>
                  <a:off x="14279562" y="13587412"/>
                  <a:ext cx="216000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Arrow Connector 106"/>
                <p:cNvCxnSpPr/>
                <p:nvPr/>
              </p:nvCxnSpPr>
              <p:spPr>
                <a:xfrm rot="16200000" flipV="1">
                  <a:off x="13169260" y="12490207"/>
                  <a:ext cx="2196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9" name="Straight Arrow Connector 108"/>
              <p:cNvCxnSpPr/>
              <p:nvPr/>
            </p:nvCxnSpPr>
            <p:spPr>
              <a:xfrm>
                <a:off x="2697162" y="9833374"/>
                <a:ext cx="396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/>
              <p:cNvCxnSpPr/>
              <p:nvPr/>
            </p:nvCxnSpPr>
            <p:spPr>
              <a:xfrm>
                <a:off x="5821362" y="9907396"/>
                <a:ext cx="396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/>
              <p:cNvCxnSpPr/>
              <p:nvPr/>
            </p:nvCxnSpPr>
            <p:spPr>
              <a:xfrm>
                <a:off x="9402762" y="9907396"/>
                <a:ext cx="396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Arrow Connector 111"/>
              <p:cNvCxnSpPr/>
              <p:nvPr/>
            </p:nvCxnSpPr>
            <p:spPr>
              <a:xfrm>
                <a:off x="12831762" y="9983596"/>
                <a:ext cx="396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/>
              <p:cNvCxnSpPr/>
              <p:nvPr/>
            </p:nvCxnSpPr>
            <p:spPr>
              <a:xfrm rot="10800000" flipV="1">
                <a:off x="14431962" y="11659996"/>
                <a:ext cx="915988" cy="762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/>
              <p:cNvCxnSpPr/>
              <p:nvPr/>
            </p:nvCxnSpPr>
            <p:spPr>
              <a:xfrm rot="16200000" flipH="1">
                <a:off x="12375356" y="11813190"/>
                <a:ext cx="762000" cy="6080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325562" y="8535796"/>
                <a:ext cx="1118634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Unstained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4297362" y="8611996"/>
                <a:ext cx="1118634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Unstained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7695880" y="8611996"/>
                <a:ext cx="1415189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Positive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11100486" y="8695968"/>
                <a:ext cx="1415189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Positive 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14292620" y="8688196"/>
                <a:ext cx="2074023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+IL-10  Positive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12829584" y="12419818"/>
                <a:ext cx="2074023" cy="360704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CD4 +IL-10  Positive</a:t>
                </a:r>
                <a:endParaRPr lang="en-IN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26" name="Straight Connector 125"/>
              <p:cNvCxnSpPr/>
              <p:nvPr/>
            </p:nvCxnSpPr>
            <p:spPr>
              <a:xfrm>
                <a:off x="15034198" y="12946276"/>
                <a:ext cx="457200" cy="1588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>
                <a:off x="15047452" y="13207186"/>
                <a:ext cx="457200" cy="158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TextBox 127"/>
              <p:cNvSpPr txBox="1"/>
              <p:nvPr/>
            </p:nvSpPr>
            <p:spPr>
              <a:xfrm>
                <a:off x="15468208" y="12802996"/>
                <a:ext cx="11817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CD4 Population</a:t>
                </a:r>
                <a:endParaRPr lang="en-IN" sz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3711710" y="11126596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PB450 -H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7345362" y="11278996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PB450 -H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 rot="16200000">
                <a:off x="9372487" y="9937671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PB450 -H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10857990" y="11192932"/>
                <a:ext cx="1867235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IL-10 FITC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 rot="16200000">
                <a:off x="12877687" y="9785271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PB450 -H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14279562" y="11202796"/>
                <a:ext cx="1867235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IL-10 FITC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 rot="16200000">
                <a:off x="11582287" y="13595271"/>
                <a:ext cx="185441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CD4 PB450 -H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12831762" y="14959012"/>
                <a:ext cx="1867235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IL-10 FITC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38" name="TextBox 137"/>
          <p:cNvSpPr txBox="1"/>
          <p:nvPr/>
        </p:nvSpPr>
        <p:spPr>
          <a:xfrm>
            <a:off x="-46038" y="481012"/>
            <a:ext cx="12893459" cy="730036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pPr marL="457200" indent="-457200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Representative gating strategy for CD3 CD4  positive  FOXP3  expression used tumor infiltrating  lymph nodes.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IN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0" y="23812"/>
            <a:ext cx="37641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8:</a:t>
            </a:r>
            <a:endParaRPr lang="en-IN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0" y="8164074"/>
            <a:ext cx="13746162" cy="1037813"/>
          </a:xfrm>
          <a:prstGeom prst="rect">
            <a:avLst/>
          </a:prstGeom>
          <a:noFill/>
        </p:spPr>
        <p:txBody>
          <a:bodyPr wrap="square" lIns="113376" tIns="56688" rIns="113376" bIns="56688" rtlCol="0">
            <a:spAutoFit/>
          </a:bodyPr>
          <a:lstStyle/>
          <a:p>
            <a:pPr marL="457200" indent="-457200">
              <a:buAutoNum type="alphaUcParenBoth" startAt="2"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Representative gating strategy for CD3 CD4  positive  IL-10   expression .Tumor infiltrating  lymph nodes</a:t>
            </a:r>
          </a:p>
          <a:p>
            <a:pPr marL="457200" indent="-457200"/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cells were used.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IN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6783505" y="1798820"/>
            <a:ext cx="2753657" cy="2135192"/>
            <a:chOff x="6783505" y="938212"/>
            <a:chExt cx="2753657" cy="2135192"/>
          </a:xfrm>
        </p:grpSpPr>
        <p:pic>
          <p:nvPicPr>
            <p:cNvPr id="3" name="Picture 11"/>
            <p:cNvPicPr>
              <a:picLocks noChangeAspect="1" noChangeArrowheads="1"/>
            </p:cNvPicPr>
            <p:nvPr/>
          </p:nvPicPr>
          <p:blipFill>
            <a:blip r:embed="rId3"/>
            <a:srcRect b="20414"/>
            <a:stretch>
              <a:fillRect/>
            </a:stretch>
          </p:blipFill>
          <p:spPr bwMode="auto">
            <a:xfrm>
              <a:off x="7345362" y="938212"/>
              <a:ext cx="2090101" cy="2112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TextBox 16"/>
            <p:cNvSpPr txBox="1"/>
            <p:nvPr/>
          </p:nvSpPr>
          <p:spPr>
            <a:xfrm rot="16200000">
              <a:off x="6630896" y="1820163"/>
              <a:ext cx="627657" cy="322439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7269162" y="3071812"/>
              <a:ext cx="226800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6200000" flipV="1">
              <a:off x="6194860" y="2010607"/>
              <a:ext cx="2124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Arrow Connector 37"/>
          <p:cNvCxnSpPr/>
          <p:nvPr/>
        </p:nvCxnSpPr>
        <p:spPr>
          <a:xfrm>
            <a:off x="2849562" y="2637020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126162" y="2713220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9402762" y="2637020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13167936" y="2659432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14366966" y="4683216"/>
            <a:ext cx="739592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12145962" y="4367212"/>
            <a:ext cx="1143000" cy="838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0" y="1376560"/>
            <a:ext cx="2789657" cy="2784460"/>
            <a:chOff x="0" y="515952"/>
            <a:chExt cx="2789657" cy="2784460"/>
          </a:xfrm>
        </p:grpSpPr>
        <p:grpSp>
          <p:nvGrpSpPr>
            <p:cNvPr id="12" name="Group 11"/>
            <p:cNvGrpSpPr/>
            <p:nvPr/>
          </p:nvGrpSpPr>
          <p:grpSpPr>
            <a:xfrm>
              <a:off x="0" y="793695"/>
              <a:ext cx="2789657" cy="2506717"/>
              <a:chOff x="127686" y="8024812"/>
              <a:chExt cx="2789657" cy="2506717"/>
            </a:xfrm>
          </p:grpSpPr>
          <p:pic>
            <p:nvPicPr>
              <p:cNvPr id="2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 b="18198"/>
              <a:stretch>
                <a:fillRect/>
              </a:stretch>
            </p:blipFill>
            <p:spPr bwMode="auto">
              <a:xfrm>
                <a:off x="715962" y="8024812"/>
                <a:ext cx="2150104" cy="2233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" name="TextBox 7"/>
              <p:cNvSpPr txBox="1"/>
              <p:nvPr/>
            </p:nvSpPr>
            <p:spPr>
              <a:xfrm rot="16200000">
                <a:off x="-24923" y="9009735"/>
                <a:ext cx="627657" cy="32243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398763" y="10262180"/>
                <a:ext cx="762388" cy="26934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613343" y="10261384"/>
                <a:ext cx="2304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rot="16200000" flipV="1">
                <a:off x="-478959" y="9182179"/>
                <a:ext cx="2160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/>
            <p:cNvSpPr txBox="1"/>
            <p:nvPr/>
          </p:nvSpPr>
          <p:spPr>
            <a:xfrm>
              <a:off x="1354392" y="515952"/>
              <a:ext cx="1118634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Unstained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4678362" y="1494020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878762" y="1514316"/>
            <a:ext cx="1363892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3430705" y="1733015"/>
            <a:ext cx="2753657" cy="2543772"/>
            <a:chOff x="3430705" y="872407"/>
            <a:chExt cx="2753657" cy="2543772"/>
          </a:xfrm>
        </p:grpSpPr>
        <p:grpSp>
          <p:nvGrpSpPr>
            <p:cNvPr id="33" name="Group 32"/>
            <p:cNvGrpSpPr/>
            <p:nvPr/>
          </p:nvGrpSpPr>
          <p:grpSpPr>
            <a:xfrm>
              <a:off x="3430705" y="872407"/>
              <a:ext cx="2753657" cy="2124797"/>
              <a:chOff x="3430705" y="872407"/>
              <a:chExt cx="2753657" cy="2124797"/>
            </a:xfrm>
          </p:grpSpPr>
          <p:pic>
            <p:nvPicPr>
              <p:cNvPr id="4" name="Picture 12"/>
              <p:cNvPicPr>
                <a:picLocks noChangeAspect="1" noChangeArrowheads="1"/>
              </p:cNvPicPr>
              <p:nvPr/>
            </p:nvPicPr>
            <p:blipFill>
              <a:blip r:embed="rId5"/>
              <a:srcRect b="22181"/>
              <a:stretch>
                <a:fillRect/>
              </a:stretch>
            </p:blipFill>
            <p:spPr bwMode="auto">
              <a:xfrm>
                <a:off x="4068762" y="938212"/>
                <a:ext cx="2030098" cy="2006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3" name="TextBox 12"/>
              <p:cNvSpPr txBox="1"/>
              <p:nvPr/>
            </p:nvSpPr>
            <p:spPr>
              <a:xfrm rot="16200000">
                <a:off x="3278096" y="1743963"/>
                <a:ext cx="627657" cy="322439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SSC-H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>
              <a:xfrm>
                <a:off x="3916362" y="2995612"/>
                <a:ext cx="2268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rot="16200000" flipV="1">
                <a:off x="2842060" y="1934407"/>
                <a:ext cx="2124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/>
            <p:cNvSpPr txBox="1"/>
            <p:nvPr/>
          </p:nvSpPr>
          <p:spPr>
            <a:xfrm>
              <a:off x="4157310" y="2993919"/>
              <a:ext cx="1868839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PC 5.5 -H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7497762" y="3932420"/>
            <a:ext cx="1868839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CD3 PC 5.5 -H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10016845" y="1489538"/>
            <a:ext cx="2725199" cy="2855976"/>
            <a:chOff x="9936163" y="709612"/>
            <a:chExt cx="2725199" cy="2855976"/>
          </a:xfrm>
        </p:grpSpPr>
        <p:grpSp>
          <p:nvGrpSpPr>
            <p:cNvPr id="35" name="Group 34"/>
            <p:cNvGrpSpPr/>
            <p:nvPr/>
          </p:nvGrpSpPr>
          <p:grpSpPr>
            <a:xfrm>
              <a:off x="10381060" y="1050560"/>
              <a:ext cx="2280302" cy="2099044"/>
              <a:chOff x="10381060" y="1050560"/>
              <a:chExt cx="2280302" cy="2099044"/>
            </a:xfrm>
          </p:grpSpPr>
          <p:pic>
            <p:nvPicPr>
              <p:cNvPr id="7" name="Picture 15"/>
              <p:cNvPicPr>
                <a:picLocks noChangeAspect="1" noChangeArrowheads="1"/>
              </p:cNvPicPr>
              <p:nvPr/>
            </p:nvPicPr>
            <p:blipFill>
              <a:blip r:embed="rId6"/>
              <a:srcRect b="19211"/>
              <a:stretch>
                <a:fillRect/>
              </a:stretch>
            </p:blipFill>
            <p:spPr bwMode="auto">
              <a:xfrm>
                <a:off x="10593126" y="1050560"/>
                <a:ext cx="1933836" cy="2021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>
                <a:off x="10393362" y="3148012"/>
                <a:ext cx="2268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rot="16200000" flipV="1">
                <a:off x="9337060" y="2104807"/>
                <a:ext cx="2088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/>
            <p:cNvSpPr txBox="1"/>
            <p:nvPr/>
          </p:nvSpPr>
          <p:spPr>
            <a:xfrm>
              <a:off x="10934470" y="709612"/>
              <a:ext cx="1363892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CD3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0378122" y="3143328"/>
              <a:ext cx="2276515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CD8 APC A750 -H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 rot="16200000">
              <a:off x="9212873" y="1890102"/>
              <a:ext cx="1868839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PC 5.5 -H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13750765" y="1440232"/>
            <a:ext cx="2751971" cy="2909428"/>
            <a:chOff x="13185991" y="633412"/>
            <a:chExt cx="2751971" cy="2909428"/>
          </a:xfrm>
        </p:grpSpPr>
        <p:grpSp>
          <p:nvGrpSpPr>
            <p:cNvPr id="36" name="Group 35"/>
            <p:cNvGrpSpPr/>
            <p:nvPr/>
          </p:nvGrpSpPr>
          <p:grpSpPr>
            <a:xfrm>
              <a:off x="13657660" y="1014412"/>
              <a:ext cx="2280302" cy="2135192"/>
              <a:chOff x="13657660" y="1014412"/>
              <a:chExt cx="2280302" cy="2135192"/>
            </a:xfrm>
          </p:grpSpPr>
          <p:pic>
            <p:nvPicPr>
              <p:cNvPr id="5" name="Picture 13"/>
              <p:cNvPicPr>
                <a:picLocks noChangeAspect="1" noChangeArrowheads="1"/>
              </p:cNvPicPr>
              <p:nvPr/>
            </p:nvPicPr>
            <p:blipFill>
              <a:blip r:embed="rId7"/>
              <a:srcRect b="18170"/>
              <a:stretch>
                <a:fillRect/>
              </a:stretch>
            </p:blipFill>
            <p:spPr bwMode="auto">
              <a:xfrm>
                <a:off x="13822362" y="1014412"/>
                <a:ext cx="1981200" cy="20974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27" name="Straight Arrow Connector 26"/>
              <p:cNvCxnSpPr/>
              <p:nvPr/>
            </p:nvCxnSpPr>
            <p:spPr>
              <a:xfrm>
                <a:off x="13669962" y="3148012"/>
                <a:ext cx="2268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rot="16200000" flipV="1">
                <a:off x="12613660" y="2104807"/>
                <a:ext cx="2088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TextBox 52"/>
            <p:cNvSpPr txBox="1"/>
            <p:nvPr/>
          </p:nvSpPr>
          <p:spPr>
            <a:xfrm>
              <a:off x="13797609" y="633412"/>
              <a:ext cx="1929753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CD3 +CD8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 rot="16200000">
              <a:off x="12462701" y="1865387"/>
              <a:ext cx="1868839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PC 5.5 -H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639482" y="3120580"/>
              <a:ext cx="2276515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CD8 APC A750 -H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12145962" y="5380220"/>
            <a:ext cx="4787323" cy="2784460"/>
            <a:chOff x="11539410" y="5380220"/>
            <a:chExt cx="4787323" cy="2784460"/>
          </a:xfrm>
        </p:grpSpPr>
        <p:grpSp>
          <p:nvGrpSpPr>
            <p:cNvPr id="37" name="Group 36"/>
            <p:cNvGrpSpPr/>
            <p:nvPr/>
          </p:nvGrpSpPr>
          <p:grpSpPr>
            <a:xfrm>
              <a:off x="12012791" y="5532620"/>
              <a:ext cx="2429892" cy="2232797"/>
              <a:chOff x="11981260" y="5107807"/>
              <a:chExt cx="2429892" cy="2232797"/>
            </a:xfrm>
          </p:grpSpPr>
          <p:pic>
            <p:nvPicPr>
              <p:cNvPr id="6" name="Picture 14"/>
              <p:cNvPicPr>
                <a:picLocks noChangeAspect="1" noChangeArrowheads="1"/>
              </p:cNvPicPr>
              <p:nvPr/>
            </p:nvPicPr>
            <p:blipFill>
              <a:blip r:embed="rId8"/>
              <a:srcRect r="44497"/>
              <a:stretch>
                <a:fillRect/>
              </a:stretch>
            </p:blipFill>
            <p:spPr bwMode="auto">
              <a:xfrm>
                <a:off x="12145962" y="5259154"/>
                <a:ext cx="1981200" cy="20036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31" name="Straight Arrow Connector 30"/>
              <p:cNvCxnSpPr/>
              <p:nvPr/>
            </p:nvCxnSpPr>
            <p:spPr>
              <a:xfrm>
                <a:off x="11993562" y="7339012"/>
                <a:ext cx="241759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rot="16200000" flipV="1">
                <a:off x="10865260" y="6223807"/>
                <a:ext cx="2232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TextBox 53"/>
            <p:cNvSpPr txBox="1"/>
            <p:nvPr/>
          </p:nvSpPr>
          <p:spPr>
            <a:xfrm>
              <a:off x="12298362" y="5380220"/>
              <a:ext cx="1929753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CD3 +CD8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1917362" y="7742420"/>
              <a:ext cx="2276515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CD8 APC A750 -H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 rot="16200000">
              <a:off x="10816120" y="6457077"/>
              <a:ext cx="1868839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PC 5.5 -H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14334283" y="5969942"/>
              <a:ext cx="4572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4347537" y="6241610"/>
              <a:ext cx="457200" cy="1588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14768293" y="5837420"/>
              <a:ext cx="11817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CD3 Population</a:t>
              </a:r>
              <a:endParaRPr lang="en-IN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4768293" y="6093821"/>
              <a:ext cx="15584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CD3+CD8 Population</a:t>
              </a:r>
              <a:endParaRPr lang="en-IN" sz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0" y="6549722"/>
            <a:ext cx="2789657" cy="2429350"/>
            <a:chOff x="0" y="5332207"/>
            <a:chExt cx="2789657" cy="2429350"/>
          </a:xfrm>
        </p:grpSpPr>
        <p:pic>
          <p:nvPicPr>
            <p:cNvPr id="70" name="Picture 2"/>
            <p:cNvPicPr preferRelativeResize="0">
              <a:picLocks noChangeArrowheads="1"/>
            </p:cNvPicPr>
            <p:nvPr/>
          </p:nvPicPr>
          <p:blipFill>
            <a:blip r:embed="rId9"/>
            <a:srcRect b="21019"/>
            <a:stretch>
              <a:fillRect/>
            </a:stretch>
          </p:blipFill>
          <p:spPr bwMode="auto">
            <a:xfrm>
              <a:off x="487362" y="5338762"/>
              <a:ext cx="2160000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8" name="TextBox 77"/>
            <p:cNvSpPr txBox="1"/>
            <p:nvPr/>
          </p:nvSpPr>
          <p:spPr>
            <a:xfrm rot="16200000">
              <a:off x="-152609" y="6239763"/>
              <a:ext cx="627657" cy="322439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271077" y="7492208"/>
              <a:ext cx="762388" cy="269349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FSC-H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0" name="Straight Arrow Connector 79"/>
            <p:cNvCxnSpPr/>
            <p:nvPr/>
          </p:nvCxnSpPr>
          <p:spPr>
            <a:xfrm>
              <a:off x="485657" y="7491412"/>
              <a:ext cx="230400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rot="16200000" flipV="1">
              <a:off x="-606645" y="6412207"/>
              <a:ext cx="2160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3372505" y="6587822"/>
            <a:ext cx="2753657" cy="2574910"/>
            <a:chOff x="3037357" y="6710362"/>
            <a:chExt cx="2753657" cy="2574910"/>
          </a:xfrm>
        </p:grpSpPr>
        <p:pic>
          <p:nvPicPr>
            <p:cNvPr id="71" name="Picture 3"/>
            <p:cNvPicPr>
              <a:picLocks noChangeAspect="1" noChangeArrowheads="1"/>
            </p:cNvPicPr>
            <p:nvPr/>
          </p:nvPicPr>
          <p:blipFill>
            <a:blip r:embed="rId10"/>
            <a:srcRect b="21019"/>
            <a:stretch>
              <a:fillRect/>
            </a:stretch>
          </p:blipFill>
          <p:spPr bwMode="auto">
            <a:xfrm>
              <a:off x="3554412" y="6710362"/>
              <a:ext cx="2160000" cy="2166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3" name="TextBox 82"/>
            <p:cNvSpPr txBox="1"/>
            <p:nvPr/>
          </p:nvSpPr>
          <p:spPr>
            <a:xfrm rot="16200000">
              <a:off x="2884748" y="7613056"/>
              <a:ext cx="627657" cy="322439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4" name="Straight Arrow Connector 83"/>
            <p:cNvCxnSpPr/>
            <p:nvPr/>
          </p:nvCxnSpPr>
          <p:spPr>
            <a:xfrm>
              <a:off x="3523014" y="8864705"/>
              <a:ext cx="226800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rot="16200000" flipV="1">
              <a:off x="2448712" y="7803500"/>
              <a:ext cx="2124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3557483" y="8863012"/>
              <a:ext cx="2168600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PE Cy5.5 -H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725305" y="6587822"/>
            <a:ext cx="2753657" cy="2621250"/>
            <a:chOff x="6085357" y="6710362"/>
            <a:chExt cx="2753657" cy="2621250"/>
          </a:xfrm>
        </p:grpSpPr>
        <p:pic>
          <p:nvPicPr>
            <p:cNvPr id="72" name="Picture 4"/>
            <p:cNvPicPr>
              <a:picLocks noChangeAspect="1" noChangeArrowheads="1"/>
            </p:cNvPicPr>
            <p:nvPr/>
          </p:nvPicPr>
          <p:blipFill>
            <a:blip r:embed="rId11"/>
            <a:srcRect b="20497"/>
            <a:stretch>
              <a:fillRect/>
            </a:stretch>
          </p:blipFill>
          <p:spPr bwMode="auto">
            <a:xfrm>
              <a:off x="6583362" y="6710362"/>
              <a:ext cx="2160000" cy="2180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2" name="TextBox 91"/>
            <p:cNvSpPr txBox="1"/>
            <p:nvPr/>
          </p:nvSpPr>
          <p:spPr>
            <a:xfrm rot="16200000">
              <a:off x="5932748" y="7613056"/>
              <a:ext cx="627657" cy="322439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SSC-H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3" name="Straight Arrow Connector 92"/>
            <p:cNvCxnSpPr/>
            <p:nvPr/>
          </p:nvCxnSpPr>
          <p:spPr>
            <a:xfrm>
              <a:off x="6571014" y="8864705"/>
              <a:ext cx="226800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rot="16200000" flipV="1">
              <a:off x="5496712" y="7803500"/>
              <a:ext cx="2124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6594214" y="8909352"/>
              <a:ext cx="2168600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PE Cy5.5 -H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07" name="Straight Arrow Connector 106"/>
          <p:cNvCxnSpPr/>
          <p:nvPr/>
        </p:nvCxnSpPr>
        <p:spPr>
          <a:xfrm>
            <a:off x="2773362" y="7521272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6049962" y="7521272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rot="10800000" flipV="1">
            <a:off x="6430962" y="8786812"/>
            <a:ext cx="687388" cy="533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rot="5400000">
            <a:off x="8724368" y="12619962"/>
            <a:ext cx="686594" cy="7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rot="10800000">
            <a:off x="6659562" y="14349412"/>
            <a:ext cx="741362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0" y="709612"/>
            <a:ext cx="11017433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(A) Representative gating strategy for CD3 positive CD8 T cells. Tumor infiltrating cells were used.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-63062" y="5586412"/>
            <a:ext cx="11820345" cy="422260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(B)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Representative gating strategy for CD39 and CD73 on CD8+ T cells..Tumor infiltrating cells were used.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1096962" y="6272212"/>
            <a:ext cx="1118634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Unstained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73562" y="6348412"/>
            <a:ext cx="1403968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 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7726362" y="6299106"/>
            <a:ext cx="1352672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0" y="23812"/>
            <a:ext cx="37641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sz="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9:</a:t>
            </a:r>
            <a:endParaRPr lang="en-IN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3" name="Group 182"/>
          <p:cNvGrpSpPr/>
          <p:nvPr/>
        </p:nvGrpSpPr>
        <p:grpSpPr>
          <a:xfrm>
            <a:off x="11650662" y="12784445"/>
            <a:ext cx="2753656" cy="3131830"/>
            <a:chOff x="11692768" y="9902011"/>
            <a:chExt cx="2753656" cy="3131830"/>
          </a:xfrm>
        </p:grpSpPr>
        <p:grpSp>
          <p:nvGrpSpPr>
            <p:cNvPr id="145" name="Group 144"/>
            <p:cNvGrpSpPr/>
            <p:nvPr/>
          </p:nvGrpSpPr>
          <p:grpSpPr>
            <a:xfrm>
              <a:off x="11692768" y="10477981"/>
              <a:ext cx="2753656" cy="2555860"/>
              <a:chOff x="10307428" y="9178697"/>
              <a:chExt cx="2753656" cy="2555860"/>
            </a:xfrm>
          </p:grpSpPr>
          <p:grpSp>
            <p:nvGrpSpPr>
              <p:cNvPr id="124" name="Group 123"/>
              <p:cNvGrpSpPr/>
              <p:nvPr/>
            </p:nvGrpSpPr>
            <p:grpSpPr>
              <a:xfrm>
                <a:off x="10307428" y="9178697"/>
                <a:ext cx="2753656" cy="2555860"/>
                <a:chOff x="9773306" y="9244012"/>
                <a:chExt cx="2753656" cy="2555860"/>
              </a:xfrm>
            </p:grpSpPr>
            <p:cxnSp>
              <p:nvCxnSpPr>
                <p:cNvPr id="120" name="Straight Arrow Connector 119"/>
                <p:cNvCxnSpPr/>
                <p:nvPr/>
              </p:nvCxnSpPr>
              <p:spPr>
                <a:xfrm>
                  <a:off x="10258962" y="11379305"/>
                  <a:ext cx="2268000" cy="15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Arrow Connector 120"/>
                <p:cNvCxnSpPr/>
                <p:nvPr/>
              </p:nvCxnSpPr>
              <p:spPr>
                <a:xfrm rot="16200000" flipV="1">
                  <a:off x="9184660" y="10318100"/>
                  <a:ext cx="21240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TextBox 121"/>
                <p:cNvSpPr txBox="1"/>
                <p:nvPr/>
              </p:nvSpPr>
              <p:spPr>
                <a:xfrm>
                  <a:off x="10459105" y="11377612"/>
                  <a:ext cx="1883265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CD73 FITC 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23" name="TextBox 122"/>
                <p:cNvSpPr txBox="1"/>
                <p:nvPr/>
              </p:nvSpPr>
              <p:spPr>
                <a:xfrm rot="16200000">
                  <a:off x="8846178" y="10171140"/>
                  <a:ext cx="2276515" cy="422260"/>
                </a:xfrm>
                <a:prstGeom prst="rect">
                  <a:avLst/>
                </a:prstGeom>
                <a:noFill/>
              </p:spPr>
              <p:txBody>
                <a:bodyPr wrap="none" lIns="113376" tIns="56688" rIns="113376" bIns="56688" rtlCol="0">
                  <a:spAutoFit/>
                </a:bodyPr>
                <a:lstStyle/>
                <a:p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CD8 APC A750 -H</a:t>
                  </a:r>
                  <a:endParaRPr lang="en-IN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140" name="Picture 2"/>
              <p:cNvPicPr preferRelativeResize="0">
                <a:picLocks noChangeArrowheads="1"/>
              </p:cNvPicPr>
              <p:nvPr/>
            </p:nvPicPr>
            <p:blipFill>
              <a:blip r:embed="rId12">
                <a:lum bright="-20000" contrast="40000"/>
              </a:blip>
              <a:srcRect r="46435"/>
              <a:stretch>
                <a:fillRect/>
              </a:stretch>
            </p:blipFill>
            <p:spPr bwMode="auto">
              <a:xfrm>
                <a:off x="10886122" y="9259612"/>
                <a:ext cx="1981200" cy="1965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cxnSp>
          <p:nvCxnSpPr>
            <p:cNvPr id="170" name="Straight Connector 169"/>
            <p:cNvCxnSpPr/>
            <p:nvPr/>
          </p:nvCxnSpPr>
          <p:spPr>
            <a:xfrm>
              <a:off x="12169152" y="10034533"/>
              <a:ext cx="457200" cy="1588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12157692" y="10306201"/>
              <a:ext cx="4572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Box 171"/>
            <p:cNvSpPr txBox="1"/>
            <p:nvPr/>
          </p:nvSpPr>
          <p:spPr>
            <a:xfrm>
              <a:off x="12603162" y="9902011"/>
              <a:ext cx="11817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CD3 Population</a:t>
              </a:r>
              <a:endParaRPr lang="en-IN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12603162" y="10158412"/>
              <a:ext cx="15584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CD3+CD8 Population</a:t>
              </a:r>
              <a:endParaRPr lang="en-IN" sz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3706812" y="12692062"/>
            <a:ext cx="2701440" cy="3248887"/>
            <a:chOff x="182562" y="9978211"/>
            <a:chExt cx="2701440" cy="3248887"/>
          </a:xfrm>
        </p:grpSpPr>
        <p:grpSp>
          <p:nvGrpSpPr>
            <p:cNvPr id="139" name="Group 138"/>
            <p:cNvGrpSpPr/>
            <p:nvPr/>
          </p:nvGrpSpPr>
          <p:grpSpPr>
            <a:xfrm>
              <a:off x="182562" y="10612622"/>
              <a:ext cx="2691693" cy="2614476"/>
              <a:chOff x="3717926" y="12080996"/>
              <a:chExt cx="2691693" cy="2614476"/>
            </a:xfrm>
          </p:grpSpPr>
          <p:pic>
            <p:nvPicPr>
              <p:cNvPr id="134" name="Picture 2"/>
              <p:cNvPicPr preferRelativeResize="0">
                <a:picLocks noChangeArrowheads="1"/>
              </p:cNvPicPr>
              <p:nvPr/>
            </p:nvPicPr>
            <p:blipFill>
              <a:blip r:embed="rId13">
                <a:lum bright="-20000" contrast="40000"/>
              </a:blip>
              <a:srcRect r="52089"/>
              <a:stretch>
                <a:fillRect/>
              </a:stretch>
            </p:blipFill>
            <p:spPr bwMode="auto">
              <a:xfrm>
                <a:off x="4297364" y="12080996"/>
                <a:ext cx="2057400" cy="2133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5" name="Straight Arrow Connector 134"/>
              <p:cNvCxnSpPr/>
              <p:nvPr/>
            </p:nvCxnSpPr>
            <p:spPr>
              <a:xfrm>
                <a:off x="4249619" y="14274905"/>
                <a:ext cx="2160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Arrow Connector 135"/>
              <p:cNvCxnSpPr/>
              <p:nvPr/>
            </p:nvCxnSpPr>
            <p:spPr>
              <a:xfrm rot="16200000" flipV="1">
                <a:off x="3157317" y="13195700"/>
                <a:ext cx="2160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TextBox 136"/>
              <p:cNvSpPr txBox="1"/>
              <p:nvPr/>
            </p:nvSpPr>
            <p:spPr>
              <a:xfrm>
                <a:off x="4449762" y="14273212"/>
                <a:ext cx="159793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 PE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 rot="16200000">
                <a:off x="2790798" y="13066740"/>
                <a:ext cx="2276515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CD8 APC A750 -H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174" name="Straight Connector 173"/>
            <p:cNvCxnSpPr/>
            <p:nvPr/>
          </p:nvCxnSpPr>
          <p:spPr>
            <a:xfrm>
              <a:off x="891552" y="10110733"/>
              <a:ext cx="457200" cy="1588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880092" y="10382401"/>
              <a:ext cx="457200" cy="1588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Box 175"/>
            <p:cNvSpPr txBox="1"/>
            <p:nvPr/>
          </p:nvSpPr>
          <p:spPr>
            <a:xfrm>
              <a:off x="1325562" y="9978211"/>
              <a:ext cx="11817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CD3 Population</a:t>
              </a:r>
              <a:endParaRPr lang="en-IN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1325562" y="10234612"/>
              <a:ext cx="15584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CD3+CD8 Population</a:t>
              </a:r>
              <a:endParaRPr lang="en-IN" sz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3897311" y="9703731"/>
            <a:ext cx="2802289" cy="2610491"/>
            <a:chOff x="9536112" y="9322731"/>
            <a:chExt cx="2802289" cy="2610491"/>
          </a:xfrm>
        </p:grpSpPr>
        <p:pic>
          <p:nvPicPr>
            <p:cNvPr id="178" name="Picture 5"/>
            <p:cNvPicPr>
              <a:picLocks noChangeAspect="1" noChangeArrowheads="1"/>
            </p:cNvPicPr>
            <p:nvPr/>
          </p:nvPicPr>
          <p:blipFill>
            <a:blip r:embed="rId14">
              <a:lum bright="-20000" contrast="40000"/>
            </a:blip>
            <a:srcRect b="20212"/>
            <a:stretch>
              <a:fillRect/>
            </a:stretch>
          </p:blipFill>
          <p:spPr bwMode="auto">
            <a:xfrm>
              <a:off x="10142988" y="9418882"/>
              <a:ext cx="2002975" cy="2067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87" name="Straight Arrow Connector 186"/>
            <p:cNvCxnSpPr/>
            <p:nvPr/>
          </p:nvCxnSpPr>
          <p:spPr>
            <a:xfrm>
              <a:off x="10070401" y="11455505"/>
              <a:ext cx="226800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/>
            <p:cNvCxnSpPr/>
            <p:nvPr/>
          </p:nvCxnSpPr>
          <p:spPr>
            <a:xfrm rot="16200000" flipV="1">
              <a:off x="8996099" y="10394300"/>
              <a:ext cx="2124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TextBox 188"/>
            <p:cNvSpPr txBox="1"/>
            <p:nvPr/>
          </p:nvSpPr>
          <p:spPr>
            <a:xfrm rot="16200000">
              <a:off x="8662942" y="10195901"/>
              <a:ext cx="2168600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PE Cy5.5 -H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10012362" y="11510962"/>
              <a:ext cx="2276515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CD8 APC A750 -H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6" name="TextBox 195"/>
          <p:cNvSpPr txBox="1"/>
          <p:nvPr/>
        </p:nvSpPr>
        <p:spPr>
          <a:xfrm>
            <a:off x="5059362" y="9492908"/>
            <a:ext cx="1352672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5" name="Group 204"/>
          <p:cNvGrpSpPr/>
          <p:nvPr/>
        </p:nvGrpSpPr>
        <p:grpSpPr>
          <a:xfrm>
            <a:off x="7440613" y="9739312"/>
            <a:ext cx="2802288" cy="2575635"/>
            <a:chOff x="7554913" y="9777412"/>
            <a:chExt cx="2802288" cy="2575635"/>
          </a:xfrm>
        </p:grpSpPr>
        <p:pic>
          <p:nvPicPr>
            <p:cNvPr id="179" name="Picture 7"/>
            <p:cNvPicPr>
              <a:picLocks noChangeAspect="1" noChangeArrowheads="1"/>
            </p:cNvPicPr>
            <p:nvPr/>
          </p:nvPicPr>
          <p:blipFill>
            <a:blip r:embed="rId15">
              <a:lum bright="-20000" contrast="40000"/>
            </a:blip>
            <a:srcRect b="22397"/>
            <a:stretch>
              <a:fillRect/>
            </a:stretch>
          </p:blipFill>
          <p:spPr bwMode="auto">
            <a:xfrm>
              <a:off x="8107362" y="9777412"/>
              <a:ext cx="2065867" cy="2074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200" name="Straight Arrow Connector 199"/>
            <p:cNvCxnSpPr/>
            <p:nvPr/>
          </p:nvCxnSpPr>
          <p:spPr>
            <a:xfrm>
              <a:off x="8089201" y="11931755"/>
              <a:ext cx="2268000" cy="1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Arrow Connector 200"/>
            <p:cNvCxnSpPr/>
            <p:nvPr/>
          </p:nvCxnSpPr>
          <p:spPr>
            <a:xfrm rot="16200000" flipV="1">
              <a:off x="7014899" y="10870550"/>
              <a:ext cx="2124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TextBox 201"/>
            <p:cNvSpPr txBox="1"/>
            <p:nvPr/>
          </p:nvSpPr>
          <p:spPr>
            <a:xfrm rot="16200000">
              <a:off x="6713803" y="10672151"/>
              <a:ext cx="2104480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CD3 PE Cy5.5-H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8078747" y="11930787"/>
              <a:ext cx="2276515" cy="422260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CD8 APC A750 -H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04" name="Straight Arrow Connector 203"/>
          <p:cNvCxnSpPr/>
          <p:nvPr/>
        </p:nvCxnSpPr>
        <p:spPr>
          <a:xfrm>
            <a:off x="6583362" y="10768012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/>
          <p:cNvSpPr txBox="1"/>
          <p:nvPr/>
        </p:nvSpPr>
        <p:spPr>
          <a:xfrm>
            <a:off x="8240712" y="9396412"/>
            <a:ext cx="1918531" cy="360704"/>
          </a:xfrm>
          <a:prstGeom prst="rect">
            <a:avLst/>
          </a:prstGeom>
          <a:noFill/>
        </p:spPr>
        <p:txBody>
          <a:bodyPr wrap="none" lIns="113376" tIns="56688" rIns="113376" bIns="56688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CD3 +CD8 positive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8" name="Group 207"/>
          <p:cNvGrpSpPr/>
          <p:nvPr/>
        </p:nvGrpSpPr>
        <p:grpSpPr>
          <a:xfrm>
            <a:off x="11555412" y="9491662"/>
            <a:ext cx="2753656" cy="2791731"/>
            <a:chOff x="11688762" y="9244012"/>
            <a:chExt cx="2753656" cy="2791731"/>
          </a:xfrm>
        </p:grpSpPr>
        <p:grpSp>
          <p:nvGrpSpPr>
            <p:cNvPr id="141" name="Group 140"/>
            <p:cNvGrpSpPr/>
            <p:nvPr/>
          </p:nvGrpSpPr>
          <p:grpSpPr>
            <a:xfrm>
              <a:off x="11688762" y="9479883"/>
              <a:ext cx="2753656" cy="2555860"/>
              <a:chOff x="6021506" y="9166119"/>
              <a:chExt cx="2753656" cy="2555860"/>
            </a:xfrm>
          </p:grpSpPr>
          <p:pic>
            <p:nvPicPr>
              <p:cNvPr id="75" name="Picture 9"/>
              <p:cNvPicPr>
                <a:picLocks noChangeAspect="1" noChangeArrowheads="1"/>
              </p:cNvPicPr>
              <p:nvPr/>
            </p:nvPicPr>
            <p:blipFill>
              <a:blip r:embed="rId16"/>
              <a:srcRect b="20126"/>
              <a:stretch>
                <a:fillRect/>
              </a:stretch>
            </p:blipFill>
            <p:spPr bwMode="auto">
              <a:xfrm>
                <a:off x="6583362" y="9219786"/>
                <a:ext cx="1981200" cy="2047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13" name="Straight Arrow Connector 112"/>
              <p:cNvCxnSpPr/>
              <p:nvPr/>
            </p:nvCxnSpPr>
            <p:spPr>
              <a:xfrm>
                <a:off x="6507162" y="11301412"/>
                <a:ext cx="2268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/>
              <p:cNvCxnSpPr/>
              <p:nvPr/>
            </p:nvCxnSpPr>
            <p:spPr>
              <a:xfrm rot="16200000" flipV="1">
                <a:off x="5432860" y="10240207"/>
                <a:ext cx="2124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/>
            </p:nvSpPr>
            <p:spPr>
              <a:xfrm>
                <a:off x="6707305" y="11299719"/>
                <a:ext cx="1883265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CD73 FITC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 rot="16200000">
                <a:off x="5094378" y="10093247"/>
                <a:ext cx="2276515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CD8 APC A750 -H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07" name="TextBox 206"/>
            <p:cNvSpPr txBox="1"/>
            <p:nvPr/>
          </p:nvSpPr>
          <p:spPr>
            <a:xfrm>
              <a:off x="12374562" y="9244012"/>
              <a:ext cx="1918531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CD3 +CD8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09" name="Straight Arrow Connector 208"/>
          <p:cNvCxnSpPr/>
          <p:nvPr/>
        </p:nvCxnSpPr>
        <p:spPr>
          <a:xfrm>
            <a:off x="10240962" y="10539412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4" name="Group 213"/>
          <p:cNvGrpSpPr/>
          <p:nvPr/>
        </p:nvGrpSpPr>
        <p:grpSpPr>
          <a:xfrm>
            <a:off x="7535862" y="13000962"/>
            <a:ext cx="2753656" cy="2854840"/>
            <a:chOff x="7631112" y="13058112"/>
            <a:chExt cx="2753656" cy="2854840"/>
          </a:xfrm>
        </p:grpSpPr>
        <p:grpSp>
          <p:nvGrpSpPr>
            <p:cNvPr id="128" name="Group 127"/>
            <p:cNvGrpSpPr/>
            <p:nvPr/>
          </p:nvGrpSpPr>
          <p:grpSpPr>
            <a:xfrm>
              <a:off x="7631112" y="13357092"/>
              <a:ext cx="2753656" cy="2555860"/>
              <a:chOff x="2468563" y="9091612"/>
              <a:chExt cx="2753656" cy="2555860"/>
            </a:xfrm>
          </p:grpSpPr>
          <p:pic>
            <p:nvPicPr>
              <p:cNvPr id="77" name="Picture 11"/>
              <p:cNvPicPr>
                <a:picLocks noChangeAspect="1" noChangeArrowheads="1"/>
              </p:cNvPicPr>
              <p:nvPr/>
            </p:nvPicPr>
            <p:blipFill>
              <a:blip r:embed="rId17"/>
              <a:srcRect b="22414"/>
              <a:stretch>
                <a:fillRect/>
              </a:stretch>
            </p:blipFill>
            <p:spPr bwMode="auto">
              <a:xfrm>
                <a:off x="3030675" y="9091612"/>
                <a:ext cx="2104887" cy="2112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98" name="Straight Arrow Connector 97"/>
              <p:cNvCxnSpPr/>
              <p:nvPr/>
            </p:nvCxnSpPr>
            <p:spPr>
              <a:xfrm>
                <a:off x="2954219" y="11226905"/>
                <a:ext cx="2268000" cy="15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/>
              <p:cNvCxnSpPr/>
              <p:nvPr/>
            </p:nvCxnSpPr>
            <p:spPr>
              <a:xfrm rot="16200000" flipV="1">
                <a:off x="1879917" y="10165700"/>
                <a:ext cx="2124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TextBox 99"/>
              <p:cNvSpPr txBox="1"/>
              <p:nvPr/>
            </p:nvSpPr>
            <p:spPr>
              <a:xfrm>
                <a:off x="3154362" y="11225212"/>
                <a:ext cx="1597931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CD39 PE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 rot="16200000">
                <a:off x="1541435" y="10018740"/>
                <a:ext cx="2276515" cy="422260"/>
              </a:xfrm>
              <a:prstGeom prst="rect">
                <a:avLst/>
              </a:prstGeom>
              <a:noFill/>
            </p:spPr>
            <p:txBody>
              <a:bodyPr wrap="none" lIns="113376" tIns="56688" rIns="113376" bIns="56688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CD8 APC A750 -H</a:t>
                </a:r>
                <a:endParaRPr lang="en-IN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13" name="TextBox 212"/>
            <p:cNvSpPr txBox="1"/>
            <p:nvPr/>
          </p:nvSpPr>
          <p:spPr>
            <a:xfrm>
              <a:off x="8465212" y="13058112"/>
              <a:ext cx="1918531" cy="360704"/>
            </a:xfrm>
            <a:prstGeom prst="rect">
              <a:avLst/>
            </a:prstGeom>
            <a:noFill/>
          </p:spPr>
          <p:txBody>
            <a:bodyPr wrap="none" lIns="113376" tIns="56688" rIns="113376" bIns="56688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CD3 +CD8 positive</a:t>
              </a:r>
              <a:endParaRPr lang="en-IN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15" name="Straight Arrow Connector 214"/>
          <p:cNvCxnSpPr/>
          <p:nvPr/>
        </p:nvCxnSpPr>
        <p:spPr>
          <a:xfrm rot="5400000">
            <a:off x="13022262" y="12406312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50939</TotalTime>
  <Words>1399</Words>
  <Application>Microsoft Office PowerPoint</Application>
  <PresentationFormat>Custom</PresentationFormat>
  <Paragraphs>454</Paragraphs>
  <Slides>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Prism Project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P. Dalai</dc:creator>
  <cp:lastModifiedBy>Dell</cp:lastModifiedBy>
  <cp:revision>122</cp:revision>
  <dcterms:created xsi:type="dcterms:W3CDTF">2006-08-16T00:00:00Z</dcterms:created>
  <dcterms:modified xsi:type="dcterms:W3CDTF">2024-02-16T11:22:40Z</dcterms:modified>
</cp:coreProperties>
</file>