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303" r:id="rId2"/>
    <p:sldId id="302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FC5"/>
    <a:srgbClr val="F7776C"/>
    <a:srgbClr val="00BFC4"/>
    <a:srgbClr val="F8776D"/>
    <a:srgbClr val="E76AF3"/>
    <a:srgbClr val="00B1F7"/>
    <a:srgbClr val="07BF7D"/>
    <a:srgbClr val="A3A500"/>
    <a:srgbClr val="F9766D"/>
    <a:srgbClr val="00B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64"/>
    <p:restoredTop sz="97152"/>
  </p:normalViewPr>
  <p:slideViewPr>
    <p:cSldViewPr snapToGrid="0" snapToObjects="1" showGuides="1">
      <p:cViewPr varScale="1">
        <p:scale>
          <a:sx n="84" d="100"/>
          <a:sy n="84" d="100"/>
        </p:scale>
        <p:origin x="2840" y="192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1E2CB-F583-C244-9533-B23B0455935A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21DCE-2B15-B246-9B17-4C4F5CD33A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536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921DCE-2B15-B246-9B17-4C4F5CD33A8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583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6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25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65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99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85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40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35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95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10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000A5-FD38-7146-B686-2F47E0886637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7E570-B4A4-774E-AF6B-C0BF184F7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31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96764AE-1310-C847-0FCD-EA226EF02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12319"/>
              </p:ext>
            </p:extLst>
          </p:nvPr>
        </p:nvGraphicFramePr>
        <p:xfrm>
          <a:off x="697037" y="533344"/>
          <a:ext cx="5463926" cy="54581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3008">
                  <a:extLst>
                    <a:ext uri="{9D8B030D-6E8A-4147-A177-3AD203B41FA5}">
                      <a16:colId xmlns:a16="http://schemas.microsoft.com/office/drawing/2014/main" val="1987016154"/>
                    </a:ext>
                  </a:extLst>
                </a:gridCol>
                <a:gridCol w="439838">
                  <a:extLst>
                    <a:ext uri="{9D8B030D-6E8A-4147-A177-3AD203B41FA5}">
                      <a16:colId xmlns:a16="http://schemas.microsoft.com/office/drawing/2014/main" val="3577641435"/>
                    </a:ext>
                  </a:extLst>
                </a:gridCol>
                <a:gridCol w="451413">
                  <a:extLst>
                    <a:ext uri="{9D8B030D-6E8A-4147-A177-3AD203B41FA5}">
                      <a16:colId xmlns:a16="http://schemas.microsoft.com/office/drawing/2014/main" val="2586044697"/>
                    </a:ext>
                  </a:extLst>
                </a:gridCol>
                <a:gridCol w="381965">
                  <a:extLst>
                    <a:ext uri="{9D8B030D-6E8A-4147-A177-3AD203B41FA5}">
                      <a16:colId xmlns:a16="http://schemas.microsoft.com/office/drawing/2014/main" val="1655468638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456921016"/>
                    </a:ext>
                  </a:extLst>
                </a:gridCol>
                <a:gridCol w="960699">
                  <a:extLst>
                    <a:ext uri="{9D8B030D-6E8A-4147-A177-3AD203B41FA5}">
                      <a16:colId xmlns:a16="http://schemas.microsoft.com/office/drawing/2014/main" val="3254657568"/>
                    </a:ext>
                  </a:extLst>
                </a:gridCol>
                <a:gridCol w="833377">
                  <a:extLst>
                    <a:ext uri="{9D8B030D-6E8A-4147-A177-3AD203B41FA5}">
                      <a16:colId xmlns:a16="http://schemas.microsoft.com/office/drawing/2014/main" val="4126162020"/>
                    </a:ext>
                  </a:extLst>
                </a:gridCol>
                <a:gridCol w="796077">
                  <a:extLst>
                    <a:ext uri="{9D8B030D-6E8A-4147-A177-3AD203B41FA5}">
                      <a16:colId xmlns:a16="http://schemas.microsoft.com/office/drawing/2014/main" val="4063259233"/>
                    </a:ext>
                  </a:extLst>
                </a:gridCol>
              </a:tblGrid>
              <a:tr h="195880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Transcription </a:t>
                      </a:r>
                      <a:br>
                        <a:rPr lang="en" sz="800" u="none" strike="noStrike" dirty="0">
                          <a:effectLst/>
                          <a:latin typeface="Helvetica" pitchFamily="2" charset="0"/>
                        </a:rPr>
                      </a:br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factor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Similarity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Position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Strand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Consensus sequence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Corresponding to </a:t>
                      </a:r>
                      <a:br>
                        <a:rPr lang="en" sz="800" u="none" strike="noStrike" dirty="0">
                          <a:effectLst/>
                          <a:latin typeface="Helvetica" pitchFamily="2" charset="0"/>
                        </a:rPr>
                      </a:br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the sequence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TF motif score ranking wt39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TF motif </a:t>
                      </a:r>
                      <a:r>
                        <a:rPr lang="en" sz="80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score ranking </a:t>
                      </a:r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wt51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554102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RUNX1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1.000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TGTGGT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ACCACA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5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325769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RUNX1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1.000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124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TGTGGT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ACCACA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5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727427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CEBP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0.928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119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NNTKTGGWNANNN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TCCTAACCACATC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639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691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st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629150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CAP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0.923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83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NCANNNNN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TCAGATGC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147731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CETS1P54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0.911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35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NNAMMGGAWRWNN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CAATATCCTGCGC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rd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83724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LYF1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0.903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117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TTTGGGAGR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CTTCCTAAC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035174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CETS1P54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0.902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36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NCMGGAWGYN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AATATCCTGC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rd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593078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AP2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0.899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88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MKCCCSCNGGCG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TGCCTCGGGGAC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669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592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nd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125805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CAP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0.898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NCANNNNN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TCACATTG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859307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LYF1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0.893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130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TTTGGGAGR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TCTGGCAAG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254233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VMYB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0.893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NSYAACGGN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CACAACTGA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41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st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37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47201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CEBPB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0.886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142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RNRTKNNGMAAKNN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ACATTACCCATTTC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639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691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st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701352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CAP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0.880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100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NCANNNNN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ACATCCGC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223461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SP1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0.880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52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GRGGCRGGGW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GCCACGCCTG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31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st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34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791700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CAP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0.879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142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NCANNNNN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ACATTACC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1009164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800" u="none" strike="noStrike" dirty="0">
                          <a:effectLst/>
                          <a:latin typeface="Helvetica" pitchFamily="2" charset="0"/>
                        </a:rPr>
                        <a:t>OCT1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0.879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157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CWNAWTKWSATRYN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AATATAAAAATACG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286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337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86365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MZF1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0.878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91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NGNGGGGA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CTCGGGGA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411673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OCT1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0.876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78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CWNAWTKWSATRYN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CAACATCAGATGCC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286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337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19656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USF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0.870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104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GYCACGTGNC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CCGCCGTGGC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133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rd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174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0279809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MYB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NNNAACKGNC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CACAACTGAG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41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st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37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118061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TST1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147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NNKGAWTWANANTNN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ACCCATTTCAAATAT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056515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AP4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126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CWCAGCTGGN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CACATCTGGC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175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139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3409499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IK2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0.866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115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NNNYGGGAWNNN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TACTTCCTAACC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743491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800" u="none" strike="noStrike" dirty="0">
                          <a:effectLst/>
                          <a:latin typeface="Helvetica" pitchFamily="2" charset="0"/>
                        </a:rPr>
                        <a:t>OCT1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139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NNNRTAATNANNN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GCGACATTACCCA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286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337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366708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CETS1P54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98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NNAMMGGAWRWNN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ACACATCCGCCGT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rd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101633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GATA3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0.863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125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NNGATARNG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CCACATCTG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56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64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039629"/>
                  </a:ext>
                </a:extLst>
              </a:tr>
              <a:tr h="139429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RUNX1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0.857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61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TGTGGT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GCCGCA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5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01021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GATA3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0.856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35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NNGATARNG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CAATATCCT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56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699022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P300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0.855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111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NNNRGGAGTNNNNS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GGCCTACTTCCTAA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781028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MZF1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0.855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KNNNKAGGGGNAA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TTGCAAGGGGCAA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648033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HSF2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0.855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85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NGAANNWTCK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AGATGCCTCG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712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nd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659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21426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HSF2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0.854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85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NGAANNWTCK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AGATGCCTCG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712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nd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659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623902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E2F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0.854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60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NNGCGCGAAANTK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TGCCGCAAAAATA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126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91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st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391554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AP4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0.853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NNCAGCTGNN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CACAACTGAG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175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139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68966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GATA3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0.850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171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NNGATARNG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CTGTATCGC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56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169129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E47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0.848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51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NSNGCAGGTGKNCNN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TGCCACGCCTGCCGC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-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777198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RORA2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0.848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109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NWAWNTAGGTCAN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GTGGCCTACTTCC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99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85</a:t>
                      </a:r>
                      <a:r>
                        <a:rPr lang="en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游ゴシック" panose="020B0400000000000000" pitchFamily="34" charset="-128"/>
                        </a:rPr>
                        <a:t>th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744836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VMYB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0.845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>
                          <a:effectLst/>
                          <a:latin typeface="Helvetica" pitchFamily="2" charset="0"/>
                        </a:rPr>
                        <a:t>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>
                          <a:effectLst/>
                          <a:latin typeface="Courier" pitchFamily="2" charset="0"/>
                        </a:rPr>
                        <a:t>AAYAACGGNN</a:t>
                      </a:r>
                      <a:endParaRPr lang="en" sz="800" b="0" i="0" u="none" strike="noStrike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CACAACTGAG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41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st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37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759120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HSF2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0.845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26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(-)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NGAANNWTCK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TGAGGCTTCC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712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nd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659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842695"/>
                  </a:ext>
                </a:extLst>
              </a:tr>
              <a:tr h="101961"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Helvetica" pitchFamily="2" charset="0"/>
                        </a:rPr>
                        <a:t>USF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0.844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80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u="none" strike="noStrike" dirty="0">
                          <a:effectLst/>
                          <a:latin typeface="Helvetica" pitchFamily="2" charset="0"/>
                        </a:rPr>
                        <a:t>(+)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NNRNCACGTGNYNN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u="none" strike="noStrike" dirty="0">
                          <a:effectLst/>
                          <a:latin typeface="Courier" pitchFamily="2" charset="0"/>
                        </a:rPr>
                        <a:t>ACATCAGATGCCTC</a:t>
                      </a:r>
                      <a:endParaRPr lang="en" sz="800" b="0" i="0" u="none" strike="noStrike" dirty="0">
                        <a:solidFill>
                          <a:srgbClr val="000000"/>
                        </a:solidFill>
                        <a:effectLst/>
                        <a:latin typeface="Courier" pitchFamily="2" charset="0"/>
                        <a:ea typeface="游ゴシック" panose="020B0400000000000000" pitchFamily="34" charset="-128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133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rd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174</a:t>
                      </a:r>
                      <a:r>
                        <a:rPr lang="en" altLang="ja-JP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  <a:ea typeface="+mn-ea"/>
                        </a:rPr>
                        <a:t>th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+mn-ea"/>
                      </a:endParaRPr>
                    </a:p>
                  </a:txBody>
                  <a:tcPr marL="8000" marR="8000" marT="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956062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E009DB-4781-8E0E-EEAB-68E02828F7E1}"/>
              </a:ext>
            </a:extLst>
          </p:cNvPr>
          <p:cNvSpPr txBox="1"/>
          <p:nvPr/>
        </p:nvSpPr>
        <p:spPr>
          <a:xfrm>
            <a:off x="66669" y="55891"/>
            <a:ext cx="1992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Extended Data Table 1</a:t>
            </a:r>
            <a:endParaRPr kumimoji="1"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04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6291A5-03B2-596A-328F-8DCC40EFEBB9}"/>
              </a:ext>
            </a:extLst>
          </p:cNvPr>
          <p:cNvSpPr txBox="1"/>
          <p:nvPr/>
        </p:nvSpPr>
        <p:spPr>
          <a:xfrm>
            <a:off x="66669" y="55891"/>
            <a:ext cx="1992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Extended Data Table 2</a:t>
            </a:r>
            <a:endParaRPr kumimoji="1"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26207B2-CE6C-4788-DBB1-80286DC59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032" y="363668"/>
            <a:ext cx="6301936" cy="844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51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8885</TotalTime>
  <Words>352</Words>
  <Application>Microsoft Macintosh PowerPoint</Application>
  <PresentationFormat>On-screen Show (4:3)</PresentationFormat>
  <Paragraphs>331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游ゴシック</vt:lpstr>
      <vt:lpstr>Arial</vt:lpstr>
      <vt:lpstr>Calibri</vt:lpstr>
      <vt:lpstr>Calibri Light</vt:lpstr>
      <vt:lpstr>Courier</vt:lpstr>
      <vt:lpstr>Helvetica</vt:lpstr>
      <vt:lpstr>Office テーマ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賢文</dc:creator>
  <cp:lastModifiedBy>Akhinur Rahman</cp:lastModifiedBy>
  <cp:revision>981</cp:revision>
  <cp:lastPrinted>2024-02-14T10:39:03Z</cp:lastPrinted>
  <dcterms:created xsi:type="dcterms:W3CDTF">2022-05-17T05:49:31Z</dcterms:created>
  <dcterms:modified xsi:type="dcterms:W3CDTF">2024-02-19T07:41:03Z</dcterms:modified>
</cp:coreProperties>
</file>