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74" r:id="rId2"/>
    <p:sldId id="258" r:id="rId3"/>
    <p:sldId id="265" r:id="rId4"/>
    <p:sldId id="266" r:id="rId5"/>
    <p:sldId id="272" r:id="rId6"/>
    <p:sldId id="273" r:id="rId7"/>
    <p:sldId id="279" r:id="rId8"/>
    <p:sldId id="275" r:id="rId9"/>
    <p:sldId id="277" r:id="rId10"/>
    <p:sldId id="263" r:id="rId11"/>
  </p:sldIdLst>
  <p:sldSz cx="73152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26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148C8"/>
    <a:srgbClr val="FF99FF"/>
    <a:srgbClr val="FF3B3B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75879" autoAdjust="0"/>
  </p:normalViewPr>
  <p:slideViewPr>
    <p:cSldViewPr snapToGrid="0" showGuides="1">
      <p:cViewPr varScale="1">
        <p:scale>
          <a:sx n="42" d="100"/>
          <a:sy n="42" d="100"/>
        </p:scale>
        <p:origin x="2914" y="58"/>
      </p:cViewPr>
      <p:guideLst>
        <p:guide orient="horz" pos="912"/>
        <p:guide pos="26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D313B-C141-439B-BD6C-3E5076BDF79C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6638" y="1143000"/>
            <a:ext cx="2244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EB9331-5B34-46BA-991C-D8B9DB6D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B9331-5B34-46BA-991C-D8B9DB6DE7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14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B9331-5B34-46BA-991C-D8B9DB6DE7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620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6638" y="1143000"/>
            <a:ext cx="2244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B9331-5B34-46BA-991C-D8B9DB6DE7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544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6638" y="1143000"/>
            <a:ext cx="2244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B9331-5B34-46BA-991C-D8B9DB6DE7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10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EB9331-5B34-46BA-991C-D8B9DB6DE7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3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640" y="1646133"/>
            <a:ext cx="6217920" cy="3501813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282990"/>
            <a:ext cx="5486400" cy="2428451"/>
          </a:xfrm>
        </p:spPr>
        <p:txBody>
          <a:bodyPr/>
          <a:lstStyle>
            <a:lvl1pPr marL="0" indent="0" algn="ctr">
              <a:buNone/>
              <a:defRPr sz="1920"/>
            </a:lvl1pPr>
            <a:lvl2pPr marL="365760" indent="0" algn="ctr">
              <a:buNone/>
              <a:defRPr sz="1600"/>
            </a:lvl2pPr>
            <a:lvl3pPr marL="731520" indent="0" algn="ctr">
              <a:buNone/>
              <a:defRPr sz="1440"/>
            </a:lvl3pPr>
            <a:lvl4pPr marL="1097280" indent="0" algn="ctr">
              <a:buNone/>
              <a:defRPr sz="1280"/>
            </a:lvl4pPr>
            <a:lvl5pPr marL="1463040" indent="0" algn="ctr">
              <a:buNone/>
              <a:defRPr sz="1280"/>
            </a:lvl5pPr>
            <a:lvl6pPr marL="1828800" indent="0" algn="ctr">
              <a:buNone/>
              <a:defRPr sz="1280"/>
            </a:lvl6pPr>
            <a:lvl7pPr marL="2194560" indent="0" algn="ctr">
              <a:buNone/>
              <a:defRPr sz="1280"/>
            </a:lvl7pPr>
            <a:lvl8pPr marL="2560320" indent="0" algn="ctr">
              <a:buNone/>
              <a:defRPr sz="1280"/>
            </a:lvl8pPr>
            <a:lvl9pPr marL="2926080" indent="0" algn="ctr">
              <a:buNone/>
              <a:defRPr sz="12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16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9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535519"/>
            <a:ext cx="1577340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5519"/>
            <a:ext cx="4640580" cy="852402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43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94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2507618"/>
            <a:ext cx="6309360" cy="4184014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6731215"/>
            <a:ext cx="6309360" cy="2200274"/>
          </a:xfrm>
        </p:spPr>
        <p:txBody>
          <a:bodyPr/>
          <a:lstStyle>
            <a:lvl1pPr marL="0" indent="0">
              <a:buNone/>
              <a:defRPr sz="1920">
                <a:solidFill>
                  <a:schemeClr val="tx1"/>
                </a:solidFill>
              </a:defRPr>
            </a:lvl1pPr>
            <a:lvl2pPr marL="365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7315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0972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4pPr>
            <a:lvl5pPr marL="146304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5pPr>
            <a:lvl6pPr marL="18288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6pPr>
            <a:lvl7pPr marL="219456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7pPr>
            <a:lvl8pPr marL="256032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8pPr>
            <a:lvl9pPr marL="292608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0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2677584"/>
            <a:ext cx="3108960" cy="63819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14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535521"/>
            <a:ext cx="630936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4" y="2465706"/>
            <a:ext cx="3094672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4" y="3674110"/>
            <a:ext cx="3094672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1" y="2465706"/>
            <a:ext cx="3109913" cy="1208404"/>
          </a:xfrm>
        </p:spPr>
        <p:txBody>
          <a:bodyPr anchor="b"/>
          <a:lstStyle>
            <a:lvl1pPr marL="0" indent="0">
              <a:buNone/>
              <a:defRPr sz="1920" b="1"/>
            </a:lvl1pPr>
            <a:lvl2pPr marL="365760" indent="0">
              <a:buNone/>
              <a:defRPr sz="1600" b="1"/>
            </a:lvl2pPr>
            <a:lvl3pPr marL="731520" indent="0">
              <a:buNone/>
              <a:defRPr sz="1440" b="1"/>
            </a:lvl3pPr>
            <a:lvl4pPr marL="1097280" indent="0">
              <a:buNone/>
              <a:defRPr sz="1280" b="1"/>
            </a:lvl4pPr>
            <a:lvl5pPr marL="1463040" indent="0">
              <a:buNone/>
              <a:defRPr sz="1280" b="1"/>
            </a:lvl5pPr>
            <a:lvl6pPr marL="1828800" indent="0">
              <a:buNone/>
              <a:defRPr sz="1280" b="1"/>
            </a:lvl6pPr>
            <a:lvl7pPr marL="2194560" indent="0">
              <a:buNone/>
              <a:defRPr sz="1280" b="1"/>
            </a:lvl7pPr>
            <a:lvl8pPr marL="2560320" indent="0">
              <a:buNone/>
              <a:defRPr sz="1280" b="1"/>
            </a:lvl8pPr>
            <a:lvl9pPr marL="2926080" indent="0">
              <a:buNone/>
              <a:defRPr sz="12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1" y="3674110"/>
            <a:ext cx="3109913" cy="54040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22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32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1448228"/>
            <a:ext cx="3703320" cy="7147983"/>
          </a:xfrm>
        </p:spPr>
        <p:txBody>
          <a:bodyPr/>
          <a:lstStyle>
            <a:lvl1pPr>
              <a:defRPr sz="2560"/>
            </a:lvl1pPr>
            <a:lvl2pPr>
              <a:defRPr sz="2240"/>
            </a:lvl2pPr>
            <a:lvl3pPr>
              <a:defRPr sz="192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2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284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670560"/>
            <a:ext cx="2359342" cy="2346960"/>
          </a:xfrm>
        </p:spPr>
        <p:txBody>
          <a:bodyPr anchor="b"/>
          <a:lstStyle>
            <a:lvl1pPr>
              <a:defRPr sz="25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1448228"/>
            <a:ext cx="3703320" cy="7147983"/>
          </a:xfrm>
        </p:spPr>
        <p:txBody>
          <a:bodyPr anchor="t"/>
          <a:lstStyle>
            <a:lvl1pPr marL="0" indent="0">
              <a:buNone/>
              <a:defRPr sz="2560"/>
            </a:lvl1pPr>
            <a:lvl2pPr marL="365760" indent="0">
              <a:buNone/>
              <a:defRPr sz="2240"/>
            </a:lvl2pPr>
            <a:lvl3pPr marL="731520" indent="0">
              <a:buNone/>
              <a:defRPr sz="1920"/>
            </a:lvl3pPr>
            <a:lvl4pPr marL="1097280" indent="0">
              <a:buNone/>
              <a:defRPr sz="1600"/>
            </a:lvl4pPr>
            <a:lvl5pPr marL="1463040" indent="0">
              <a:buNone/>
              <a:defRPr sz="1600"/>
            </a:lvl5pPr>
            <a:lvl6pPr marL="1828800" indent="0">
              <a:buNone/>
              <a:defRPr sz="1600"/>
            </a:lvl6pPr>
            <a:lvl7pPr marL="2194560" indent="0">
              <a:buNone/>
              <a:defRPr sz="1600"/>
            </a:lvl7pPr>
            <a:lvl8pPr marL="2560320" indent="0">
              <a:buNone/>
              <a:defRPr sz="1600"/>
            </a:lvl8pPr>
            <a:lvl9pPr marL="292608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3017522"/>
            <a:ext cx="2359342" cy="5590329"/>
          </a:xfrm>
        </p:spPr>
        <p:txBody>
          <a:bodyPr/>
          <a:lstStyle>
            <a:lvl1pPr marL="0" indent="0">
              <a:buNone/>
              <a:defRPr sz="1280"/>
            </a:lvl1pPr>
            <a:lvl2pPr marL="365760" indent="0">
              <a:buNone/>
              <a:defRPr sz="1120"/>
            </a:lvl2pPr>
            <a:lvl3pPr marL="731520" indent="0">
              <a:buNone/>
              <a:defRPr sz="960"/>
            </a:lvl3pPr>
            <a:lvl4pPr marL="1097280" indent="0">
              <a:buNone/>
              <a:defRPr sz="800"/>
            </a:lvl4pPr>
            <a:lvl5pPr marL="1463040" indent="0">
              <a:buNone/>
              <a:defRPr sz="800"/>
            </a:lvl5pPr>
            <a:lvl6pPr marL="1828800" indent="0">
              <a:buNone/>
              <a:defRPr sz="800"/>
            </a:lvl6pPr>
            <a:lvl7pPr marL="2194560" indent="0">
              <a:buNone/>
              <a:defRPr sz="800"/>
            </a:lvl7pPr>
            <a:lvl8pPr marL="2560320" indent="0">
              <a:buNone/>
              <a:defRPr sz="800"/>
            </a:lvl8pPr>
            <a:lvl9pPr marL="292608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1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535521"/>
            <a:ext cx="630936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2677584"/>
            <a:ext cx="630936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9322651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32C9-E998-44B3-BAD6-E73411188736}" type="datetimeFigureOut">
              <a:rPr lang="en-US" smtClean="0"/>
              <a:t>2/21/2024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9322651"/>
            <a:ext cx="24688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9322651"/>
            <a:ext cx="164592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6696-0DAD-4124-A204-C18203F02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282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31520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73152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182880" algn="l" defTabSz="73152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2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080" algn="l" defTabSz="73152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18" Type="http://schemas.openxmlformats.org/officeDocument/2006/relationships/image" Target="../media/image12.emf"/><Relationship Id="rId3" Type="http://schemas.openxmlformats.org/officeDocument/2006/relationships/image" Target="../media/image1.png"/><Relationship Id="rId21" Type="http://schemas.openxmlformats.org/officeDocument/2006/relationships/image" Target="../media/image15.emf"/><Relationship Id="rId7" Type="http://schemas.openxmlformats.org/officeDocument/2006/relationships/image" Target="../media/image4.png"/><Relationship Id="rId12" Type="http://schemas.microsoft.com/office/2007/relationships/hdphoto" Target="../media/hdphoto3.wdp"/><Relationship Id="rId17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emf"/><Relationship Id="rId20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"/><Relationship Id="rId11" Type="http://schemas.openxmlformats.org/officeDocument/2006/relationships/image" Target="../media/image7.png"/><Relationship Id="rId5" Type="http://schemas.openxmlformats.org/officeDocument/2006/relationships/image" Target="../media/image2.tif"/><Relationship Id="rId15" Type="http://schemas.openxmlformats.org/officeDocument/2006/relationships/image" Target="../media/image9.emf"/><Relationship Id="rId10" Type="http://schemas.openxmlformats.org/officeDocument/2006/relationships/image" Target="../media/image6.tif"/><Relationship Id="rId19" Type="http://schemas.openxmlformats.org/officeDocument/2006/relationships/image" Target="../media/image13.emf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emf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11" Type="http://schemas.openxmlformats.org/officeDocument/2006/relationships/image" Target="../media/image26.png"/><Relationship Id="rId5" Type="http://schemas.openxmlformats.org/officeDocument/2006/relationships/image" Target="../media/image20.emf"/><Relationship Id="rId10" Type="http://schemas.openxmlformats.org/officeDocument/2006/relationships/image" Target="../media/image25.png"/><Relationship Id="rId4" Type="http://schemas.openxmlformats.org/officeDocument/2006/relationships/image" Target="../media/image19.emf"/><Relationship Id="rId9" Type="http://schemas.openxmlformats.org/officeDocument/2006/relationships/image" Target="../media/image24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image" Target="../media/image28.emf"/><Relationship Id="rId7" Type="http://schemas.openxmlformats.org/officeDocument/2006/relationships/image" Target="../media/image32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Relationship Id="rId9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54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13" Type="http://schemas.openxmlformats.org/officeDocument/2006/relationships/image" Target="../media/image66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12" Type="http://schemas.openxmlformats.org/officeDocument/2006/relationships/image" Target="../media/image65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emf"/><Relationship Id="rId11" Type="http://schemas.openxmlformats.org/officeDocument/2006/relationships/image" Target="../media/image64.emf"/><Relationship Id="rId5" Type="http://schemas.openxmlformats.org/officeDocument/2006/relationships/image" Target="../media/image58.emf"/><Relationship Id="rId10" Type="http://schemas.openxmlformats.org/officeDocument/2006/relationships/image" Target="../media/image63.emf"/><Relationship Id="rId4" Type="http://schemas.openxmlformats.org/officeDocument/2006/relationships/image" Target="../media/image57.emf"/><Relationship Id="rId9" Type="http://schemas.openxmlformats.org/officeDocument/2006/relationships/image" Target="../media/image6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"/><Relationship Id="rId7" Type="http://schemas.openxmlformats.org/officeDocument/2006/relationships/image" Target="../media/image7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tif"/><Relationship Id="rId5" Type="http://schemas.openxmlformats.org/officeDocument/2006/relationships/image" Target="../media/image69.tif"/><Relationship Id="rId4" Type="http://schemas.openxmlformats.org/officeDocument/2006/relationships/image" Target="../media/image68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glowing object in a dark background&#10;&#10;Description automatically generated">
            <a:extLst>
              <a:ext uri="{FF2B5EF4-FFF2-40B4-BE49-F238E27FC236}">
                <a16:creationId xmlns:a16="http://schemas.microsoft.com/office/drawing/2014/main" id="{6CFD69F8-3A38-12FC-D0BB-A107721B3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17" y="1204587"/>
            <a:ext cx="1600200" cy="1600200"/>
          </a:xfrm>
          <a:prstGeom prst="rect">
            <a:avLst/>
          </a:prstGeom>
        </p:spPr>
      </p:pic>
      <p:pic>
        <p:nvPicPr>
          <p:cNvPr id="6" name="Picture 5" descr="A purple and black background&#10;&#10;Description automatically generated">
            <a:extLst>
              <a:ext uri="{FF2B5EF4-FFF2-40B4-BE49-F238E27FC236}">
                <a16:creationId xmlns:a16="http://schemas.microsoft.com/office/drawing/2014/main" id="{435504A0-8932-603A-2DA1-E92A291485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59" y="2895600"/>
            <a:ext cx="1600200" cy="1600200"/>
          </a:xfrm>
          <a:prstGeom prst="rect">
            <a:avLst/>
          </a:prstGeom>
        </p:spPr>
      </p:pic>
      <p:pic>
        <p:nvPicPr>
          <p:cNvPr id="8" name="Picture 7" descr="Red and black background with many small red spots&#10;&#10;Description automatically generated with medium confidence">
            <a:extLst>
              <a:ext uri="{FF2B5EF4-FFF2-40B4-BE49-F238E27FC236}">
                <a16:creationId xmlns:a16="http://schemas.microsoft.com/office/drawing/2014/main" id="{9A4DD6E6-D7D0-FC92-37A6-6F6DA00B75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88" y="2895600"/>
            <a:ext cx="1600200" cy="1600200"/>
          </a:xfrm>
          <a:prstGeom prst="rect">
            <a:avLst/>
          </a:prstGeom>
        </p:spPr>
      </p:pic>
      <p:pic>
        <p:nvPicPr>
          <p:cNvPr id="10" name="Picture 9" descr="Blue spots on a black background&#10;&#10;Description automatically generated">
            <a:extLst>
              <a:ext uri="{FF2B5EF4-FFF2-40B4-BE49-F238E27FC236}">
                <a16:creationId xmlns:a16="http://schemas.microsoft.com/office/drawing/2014/main" id="{BA437F3E-AC71-133C-E07B-4CBC77942A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6" y="2895600"/>
            <a:ext cx="1600200" cy="1600200"/>
          </a:xfrm>
          <a:prstGeom prst="rect">
            <a:avLst/>
          </a:prstGeom>
        </p:spPr>
      </p:pic>
      <p:pic>
        <p:nvPicPr>
          <p:cNvPr id="14" name="Picture 13" descr="Red glowing lines on a black background&#10;&#10;Description automatically generated">
            <a:extLst>
              <a:ext uri="{FF2B5EF4-FFF2-40B4-BE49-F238E27FC236}">
                <a16:creationId xmlns:a16="http://schemas.microsoft.com/office/drawing/2014/main" id="{36857279-6A74-4A50-28D1-FB61A23A7B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88" y="1204587"/>
            <a:ext cx="1600200" cy="1600200"/>
          </a:xfrm>
          <a:prstGeom prst="rect">
            <a:avLst/>
          </a:prstGeom>
        </p:spPr>
      </p:pic>
      <p:pic>
        <p:nvPicPr>
          <p:cNvPr id="18" name="Picture 17" descr="A green glowing plant in the dark&#10;&#10;Description automatically generated with medium confidence">
            <a:extLst>
              <a:ext uri="{FF2B5EF4-FFF2-40B4-BE49-F238E27FC236}">
                <a16:creationId xmlns:a16="http://schemas.microsoft.com/office/drawing/2014/main" id="{599D52C7-DDFA-BAFE-2F46-C0838DEE66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617" y="2895600"/>
            <a:ext cx="1600200" cy="1600200"/>
          </a:xfrm>
          <a:prstGeom prst="rect">
            <a:avLst/>
          </a:prstGeom>
        </p:spPr>
      </p:pic>
      <p:pic>
        <p:nvPicPr>
          <p:cNvPr id="20" name="Picture 19" descr="Purple particles on a black background&#10;&#10;Description automatically generated">
            <a:extLst>
              <a:ext uri="{FF2B5EF4-FFF2-40B4-BE49-F238E27FC236}">
                <a16:creationId xmlns:a16="http://schemas.microsoft.com/office/drawing/2014/main" id="{727D1A0A-82F1-0E15-C00D-FF17D20FE5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359" y="1204587"/>
            <a:ext cx="1600200" cy="1600200"/>
          </a:xfrm>
          <a:prstGeom prst="rect">
            <a:avLst/>
          </a:prstGeom>
        </p:spPr>
      </p:pic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1FEEA42-08BD-4181-B255-0F0F0D5E93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46" y="1204587"/>
            <a:ext cx="160020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97E5C0-C236-C780-2571-C5DD79E165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97" y="4908111"/>
            <a:ext cx="1828800" cy="19477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20183-1963-0C6C-58F5-31CB03CBEA8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6" y="4927270"/>
            <a:ext cx="1828800" cy="1928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BF0861-A946-44C3-B2B8-BBFA206376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16" y="6855867"/>
            <a:ext cx="1828800" cy="18986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C7128B5-70A3-A857-13BF-4246AF723AC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797" y="6775376"/>
            <a:ext cx="1828800" cy="197912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830A395-39ED-EF39-79AE-01758A37794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78" y="6699474"/>
            <a:ext cx="1828800" cy="205503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6083B9B-D429-D8E5-3B5E-95A30CA9D9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678" y="4841694"/>
            <a:ext cx="1828800" cy="1933682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4966BF4-A2D1-CB9E-8263-9499764D4634}"/>
              </a:ext>
            </a:extLst>
          </p:cNvPr>
          <p:cNvSpPr txBox="1"/>
          <p:nvPr/>
        </p:nvSpPr>
        <p:spPr>
          <a:xfrm>
            <a:off x="1546143" y="4579495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4 Mo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DEC83B1-EF0C-BBA0-BF18-2F0855387FA3}"/>
              </a:ext>
            </a:extLst>
          </p:cNvPr>
          <p:cNvCxnSpPr>
            <a:cxnSpLocks/>
          </p:cNvCxnSpPr>
          <p:nvPr/>
        </p:nvCxnSpPr>
        <p:spPr>
          <a:xfrm rot="16200000">
            <a:off x="1777314" y="4116006"/>
            <a:ext cx="0" cy="154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7520F129-DC47-A270-AD12-D5F05E6F6DCF}"/>
              </a:ext>
            </a:extLst>
          </p:cNvPr>
          <p:cNvSpPr txBox="1"/>
          <p:nvPr/>
        </p:nvSpPr>
        <p:spPr>
          <a:xfrm>
            <a:off x="3453582" y="4579497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6 Mo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CB36D05-3479-9625-201C-C580AC19BFD0}"/>
              </a:ext>
            </a:extLst>
          </p:cNvPr>
          <p:cNvCxnSpPr>
            <a:cxnSpLocks/>
          </p:cNvCxnSpPr>
          <p:nvPr/>
        </p:nvCxnSpPr>
        <p:spPr>
          <a:xfrm rot="16200000">
            <a:off x="3684753" y="4116008"/>
            <a:ext cx="0" cy="154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E2BF270D-4717-FCED-5FFA-1FDF2D4236B7}"/>
              </a:ext>
            </a:extLst>
          </p:cNvPr>
          <p:cNvSpPr txBox="1"/>
          <p:nvPr/>
        </p:nvSpPr>
        <p:spPr>
          <a:xfrm>
            <a:off x="5425288" y="4579494"/>
            <a:ext cx="591830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9 Mo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E50FE00-CBBE-96CA-8430-149875C8B3AD}"/>
              </a:ext>
            </a:extLst>
          </p:cNvPr>
          <p:cNvCxnSpPr>
            <a:cxnSpLocks/>
          </p:cNvCxnSpPr>
          <p:nvPr/>
        </p:nvCxnSpPr>
        <p:spPr>
          <a:xfrm rot="16200000">
            <a:off x="5656459" y="4116005"/>
            <a:ext cx="0" cy="15425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FA7F00D-13A5-DE00-2430-CDE16FC15D4A}"/>
              </a:ext>
            </a:extLst>
          </p:cNvPr>
          <p:cNvSpPr txBox="1"/>
          <p:nvPr/>
        </p:nvSpPr>
        <p:spPr>
          <a:xfrm>
            <a:off x="90060" y="866033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4C96DFF-CA87-C7EA-26AE-E90531B2B820}"/>
              </a:ext>
            </a:extLst>
          </p:cNvPr>
          <p:cNvSpPr txBox="1"/>
          <p:nvPr/>
        </p:nvSpPr>
        <p:spPr>
          <a:xfrm>
            <a:off x="647574" y="484701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AF6CF25-3E05-D7FC-BAF5-52D5FC3DA188}"/>
              </a:ext>
            </a:extLst>
          </p:cNvPr>
          <p:cNvSpPr txBox="1"/>
          <p:nvPr/>
        </p:nvSpPr>
        <p:spPr>
          <a:xfrm>
            <a:off x="2602414" y="4841694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19BCA7B-3F4F-E40A-5988-00C39E9DABBD}"/>
              </a:ext>
            </a:extLst>
          </p:cNvPr>
          <p:cNvSpPr txBox="1"/>
          <p:nvPr/>
        </p:nvSpPr>
        <p:spPr>
          <a:xfrm>
            <a:off x="4598962" y="4841694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EECD0D-B724-D4A7-A5F7-79EA9755C9FD}"/>
              </a:ext>
            </a:extLst>
          </p:cNvPr>
          <p:cNvSpPr txBox="1"/>
          <p:nvPr/>
        </p:nvSpPr>
        <p:spPr>
          <a:xfrm>
            <a:off x="647574" y="6726588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9CB6136-B399-F1D9-B4BC-AC14BE2F39D1}"/>
              </a:ext>
            </a:extLst>
          </p:cNvPr>
          <p:cNvSpPr txBox="1"/>
          <p:nvPr/>
        </p:nvSpPr>
        <p:spPr>
          <a:xfrm>
            <a:off x="2610549" y="668933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7B4AE2-FD57-A393-06C7-07272E5FAC60}"/>
              </a:ext>
            </a:extLst>
          </p:cNvPr>
          <p:cNvSpPr txBox="1"/>
          <p:nvPr/>
        </p:nvSpPr>
        <p:spPr>
          <a:xfrm>
            <a:off x="4598962" y="6686590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B8EAC77-912A-9EC7-E9D9-E81E39E0864A}"/>
              </a:ext>
            </a:extLst>
          </p:cNvPr>
          <p:cNvSpPr/>
          <p:nvPr/>
        </p:nvSpPr>
        <p:spPr>
          <a:xfrm rot="16200000">
            <a:off x="-340852" y="3386598"/>
            <a:ext cx="1022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5xFAD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+/- </a:t>
            </a:r>
            <a:endParaRPr lang="en-US" sz="1400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500FF9-7F5E-9423-49AA-A9DB61ABB5EB}"/>
              </a:ext>
            </a:extLst>
          </p:cNvPr>
          <p:cNvSpPr/>
          <p:nvPr/>
        </p:nvSpPr>
        <p:spPr>
          <a:xfrm rot="16200000">
            <a:off x="-306975" y="1835410"/>
            <a:ext cx="952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EF197A-42C0-ABB5-D47A-CFBCB9B89580}"/>
              </a:ext>
            </a:extLst>
          </p:cNvPr>
          <p:cNvSpPr txBox="1"/>
          <p:nvPr/>
        </p:nvSpPr>
        <p:spPr>
          <a:xfrm>
            <a:off x="687913" y="1206418"/>
            <a:ext cx="1287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Methoxy-X04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47306F-6FF1-640C-9323-F020CA48E3F1}"/>
              </a:ext>
            </a:extLst>
          </p:cNvPr>
          <p:cNvSpPr txBox="1"/>
          <p:nvPr/>
        </p:nvSpPr>
        <p:spPr>
          <a:xfrm>
            <a:off x="3220303" y="1206418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ln w="3175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</a:rPr>
              <a:t>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6E97B0-8696-8E76-FC25-96B9FA0AB581}"/>
              </a:ext>
            </a:extLst>
          </p:cNvPr>
          <p:cNvSpPr txBox="1"/>
          <p:nvPr/>
        </p:nvSpPr>
        <p:spPr>
          <a:xfrm>
            <a:off x="4743419" y="1206418"/>
            <a:ext cx="5421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FF3B3B"/>
                </a:solidFill>
              </a:rPr>
              <a:t>Iba1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9E87FE-7FC6-0C78-4746-0FBDB61D7938}"/>
              </a:ext>
            </a:extLst>
          </p:cNvPr>
          <p:cNvSpPr txBox="1"/>
          <p:nvPr/>
        </p:nvSpPr>
        <p:spPr>
          <a:xfrm>
            <a:off x="6307233" y="1204587"/>
            <a:ext cx="673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rgbClr val="9148C8"/>
                </a:solidFill>
              </a:rPr>
              <a:t>GFAP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BD51B3-8852-FDA5-74B7-8874BF98A700}"/>
              </a:ext>
            </a:extLst>
          </p:cNvPr>
          <p:cNvSpPr txBox="1"/>
          <p:nvPr/>
        </p:nvSpPr>
        <p:spPr>
          <a:xfrm>
            <a:off x="-64293" y="0"/>
            <a:ext cx="2612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1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B3A3BF-0337-E45B-76C8-668EDD700EB4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10011" b="73432"/>
          <a:stretch/>
        </p:blipFill>
        <p:spPr>
          <a:xfrm>
            <a:off x="1006048" y="8865421"/>
            <a:ext cx="1207893" cy="3385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C42665-E004-BC6E-34E3-CE3E27644DF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28141" b="58021"/>
          <a:stretch/>
        </p:blipFill>
        <p:spPr>
          <a:xfrm>
            <a:off x="2379171" y="8921037"/>
            <a:ext cx="1207893" cy="28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911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1DCCC7-464E-4E77-BC04-E98E9829D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8635"/>
            <a:ext cx="7315200" cy="5120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39CDA-24A7-361F-4D6F-009311EDC5D8}"/>
              </a:ext>
            </a:extLst>
          </p:cNvPr>
          <p:cNvSpPr txBox="1"/>
          <p:nvPr/>
        </p:nvSpPr>
        <p:spPr>
          <a:xfrm>
            <a:off x="1101488" y="1327460"/>
            <a:ext cx="51122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Supplementary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US" sz="1800" b="1" dirty="0">
                <a:latin typeface="+mj-lt"/>
              </a:rPr>
              <a:t>Fig. 10: 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Current working model in which early loss of microglial </a:t>
            </a:r>
            <a:r>
              <a:rPr lang="el-GR" b="1" dirty="0">
                <a:latin typeface="Arial" panose="020B0604020202020204" pitchFamily="34" charset="0"/>
                <a:ea typeface="Calibri" panose="020F0502020204030204" pitchFamily="34" charset="0"/>
              </a:rPr>
              <a:t>β</a:t>
            </a: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2AR signaling drives disease progression in AD. </a:t>
            </a:r>
            <a:endParaRPr lang="en-US" sz="18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9072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87A0341-B3BD-4733-BFFA-532621932A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5"/>
          <a:stretch/>
        </p:blipFill>
        <p:spPr>
          <a:xfrm>
            <a:off x="3596040" y="2142366"/>
            <a:ext cx="3200400" cy="23999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783C15-4BFD-4E3B-A858-37A7FDDB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445"/>
          <a:stretch/>
        </p:blipFill>
        <p:spPr>
          <a:xfrm>
            <a:off x="150270" y="2130443"/>
            <a:ext cx="3200400" cy="2411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E0C101-C89A-4F6E-93A4-465472AAFB05}"/>
              </a:ext>
            </a:extLst>
          </p:cNvPr>
          <p:cNvSpPr txBox="1"/>
          <p:nvPr/>
        </p:nvSpPr>
        <p:spPr>
          <a:xfrm>
            <a:off x="228000" y="186377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537546-AE0B-4575-B8A2-8A29B2E24912}"/>
              </a:ext>
            </a:extLst>
          </p:cNvPr>
          <p:cNvSpPr txBox="1"/>
          <p:nvPr/>
        </p:nvSpPr>
        <p:spPr>
          <a:xfrm>
            <a:off x="3673770" y="186377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8CF0FE-B143-458C-8B6A-D937E62C3C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10011" b="73432"/>
          <a:stretch/>
        </p:blipFill>
        <p:spPr>
          <a:xfrm>
            <a:off x="653476" y="1501726"/>
            <a:ext cx="1600200" cy="448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1A88218-15B0-4239-8ED3-01D13CCABC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83" t="28141" b="58021"/>
          <a:stretch/>
        </p:blipFill>
        <p:spPr>
          <a:xfrm>
            <a:off x="2239736" y="1560166"/>
            <a:ext cx="1600198" cy="374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8CE6BA-8865-B9A7-CE09-E53CB768CFDB}"/>
              </a:ext>
            </a:extLst>
          </p:cNvPr>
          <p:cNvSpPr txBox="1"/>
          <p:nvPr/>
        </p:nvSpPr>
        <p:spPr>
          <a:xfrm>
            <a:off x="-52796" y="0"/>
            <a:ext cx="2755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823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585956-DEF7-4179-83B3-345219C8C764}"/>
              </a:ext>
            </a:extLst>
          </p:cNvPr>
          <p:cNvSpPr txBox="1"/>
          <p:nvPr/>
        </p:nvSpPr>
        <p:spPr>
          <a:xfrm>
            <a:off x="0" y="74385"/>
            <a:ext cx="666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+mj-lt"/>
              </a:rPr>
              <a:t>Supplementary Fig. 3</a:t>
            </a:r>
            <a:endParaRPr lang="en-US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8566B8-B23E-44B2-A59D-A628F25BD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3"/>
          <a:stretch/>
        </p:blipFill>
        <p:spPr>
          <a:xfrm>
            <a:off x="1182996" y="5529673"/>
            <a:ext cx="1371600" cy="1436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5D5745-1B31-42E7-9B0C-D7017905E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73"/>
          <a:stretch/>
        </p:blipFill>
        <p:spPr>
          <a:xfrm>
            <a:off x="2600638" y="5516155"/>
            <a:ext cx="1371600" cy="14360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618C8-DB1C-4BBE-83B3-48A17754D5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717"/>
          <a:stretch/>
        </p:blipFill>
        <p:spPr>
          <a:xfrm>
            <a:off x="4018280" y="5516155"/>
            <a:ext cx="1371600" cy="14495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9D8FB0F-DDD5-4C49-98D8-2275240A99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26" t="10609" b="57151"/>
          <a:stretch/>
        </p:blipFill>
        <p:spPr>
          <a:xfrm>
            <a:off x="5217804" y="5516154"/>
            <a:ext cx="914400" cy="53405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10D79A-A9BD-4A21-AFF2-2498AD0558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96" y="7154504"/>
            <a:ext cx="1371600" cy="187709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02E3573-D707-4816-93DA-E0AD26F211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638" y="7154503"/>
            <a:ext cx="1371600" cy="187709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7A57FE-3AE2-4C46-96FE-00548612F4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238" y="7154502"/>
            <a:ext cx="1371600" cy="187709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EE63557-EE2F-4182-9979-CC59ABBBD280}"/>
              </a:ext>
            </a:extLst>
          </p:cNvPr>
          <p:cNvSpPr txBox="1"/>
          <p:nvPr/>
        </p:nvSpPr>
        <p:spPr>
          <a:xfrm rot="16200000">
            <a:off x="548271" y="6099602"/>
            <a:ext cx="915635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5xFAD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AC2AB9-45F4-4FD4-BAB4-629C8CEC6AC5}"/>
              </a:ext>
            </a:extLst>
          </p:cNvPr>
          <p:cNvSpPr txBox="1"/>
          <p:nvPr/>
        </p:nvSpPr>
        <p:spPr>
          <a:xfrm rot="16200000">
            <a:off x="351016" y="7755410"/>
            <a:ext cx="1356187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5xFAD CX3</a:t>
            </a:r>
            <a:r>
              <a:rPr lang="en-US" sz="1400" b="1" baseline="30000" dirty="0"/>
              <a:t>G/+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4623855-0FC4-4B2D-8F0E-9A7401868B66}"/>
              </a:ext>
            </a:extLst>
          </p:cNvPr>
          <p:cNvSpPr txBox="1"/>
          <p:nvPr/>
        </p:nvSpPr>
        <p:spPr>
          <a:xfrm>
            <a:off x="1502104" y="5281380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4 Mo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E81C3B-AA9D-4D9B-8DE1-2226377AD41C}"/>
              </a:ext>
            </a:extLst>
          </p:cNvPr>
          <p:cNvSpPr txBox="1"/>
          <p:nvPr/>
        </p:nvSpPr>
        <p:spPr>
          <a:xfrm>
            <a:off x="2951013" y="5281381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6 Mo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3A8F78-886A-4703-8C9C-AA6172188435}"/>
              </a:ext>
            </a:extLst>
          </p:cNvPr>
          <p:cNvSpPr txBox="1"/>
          <p:nvPr/>
        </p:nvSpPr>
        <p:spPr>
          <a:xfrm>
            <a:off x="4399922" y="5281381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9 Mo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1BF4C6-382D-4311-ACAD-C9547A6F61DA}"/>
              </a:ext>
            </a:extLst>
          </p:cNvPr>
          <p:cNvSpPr txBox="1"/>
          <p:nvPr/>
        </p:nvSpPr>
        <p:spPr>
          <a:xfrm>
            <a:off x="495744" y="99358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01942E-7F5D-4381-9125-95EDE620FD15}"/>
              </a:ext>
            </a:extLst>
          </p:cNvPr>
          <p:cNvSpPr txBox="1"/>
          <p:nvPr/>
        </p:nvSpPr>
        <p:spPr>
          <a:xfrm>
            <a:off x="447295" y="5177600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247F8-85ED-4536-A2C3-82E5EA23FABC}"/>
              </a:ext>
            </a:extLst>
          </p:cNvPr>
          <p:cNvSpPr txBox="1"/>
          <p:nvPr/>
        </p:nvSpPr>
        <p:spPr>
          <a:xfrm>
            <a:off x="447295" y="698522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27A8C9-BF4D-A968-72EC-9672727AF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744" y="1267417"/>
            <a:ext cx="5866243" cy="19355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4EFF3C0-D9AC-5C1D-3467-9CD5347388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743" y="3241265"/>
            <a:ext cx="5866243" cy="193556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D01A408-E530-0073-5350-7C143C857850}"/>
              </a:ext>
            </a:extLst>
          </p:cNvPr>
          <p:cNvSpPr/>
          <p:nvPr/>
        </p:nvSpPr>
        <p:spPr>
          <a:xfrm rot="16200000">
            <a:off x="99785" y="3937158"/>
            <a:ext cx="10229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5xFAD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+/- </a:t>
            </a:r>
            <a:endParaRPr lang="en-US" sz="14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CF1F77-A04F-3419-DD62-4CAFA1C4C712}"/>
              </a:ext>
            </a:extLst>
          </p:cNvPr>
          <p:cNvSpPr/>
          <p:nvPr/>
        </p:nvSpPr>
        <p:spPr>
          <a:xfrm rot="16200000">
            <a:off x="134987" y="1991835"/>
            <a:ext cx="9525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en-US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45821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6C102078-1E47-040D-1BFA-7AC42A9A6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61"/>
          <a:stretch/>
        </p:blipFill>
        <p:spPr>
          <a:xfrm>
            <a:off x="2709330" y="1900370"/>
            <a:ext cx="1828800" cy="21812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0AFF112-3504-4612-9F78-3D6BC250D147}"/>
              </a:ext>
            </a:extLst>
          </p:cNvPr>
          <p:cNvSpPr txBox="1"/>
          <p:nvPr/>
        </p:nvSpPr>
        <p:spPr>
          <a:xfrm>
            <a:off x="1539238" y="1775580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4 Mo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D193A7C-08BD-4DC2-A573-F2103B5D0D80}"/>
              </a:ext>
            </a:extLst>
          </p:cNvPr>
          <p:cNvSpPr txBox="1"/>
          <p:nvPr/>
        </p:nvSpPr>
        <p:spPr>
          <a:xfrm>
            <a:off x="3453125" y="1775580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6 Mo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7607E8-C430-41F0-8C71-FA5FFE79A352}"/>
              </a:ext>
            </a:extLst>
          </p:cNvPr>
          <p:cNvSpPr txBox="1"/>
          <p:nvPr/>
        </p:nvSpPr>
        <p:spPr>
          <a:xfrm>
            <a:off x="5358125" y="1775580"/>
            <a:ext cx="591829" cy="3077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400" b="1" dirty="0"/>
              <a:t>9 Mo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6F1741-1E8F-4369-BF51-E69733E4BF53}"/>
              </a:ext>
            </a:extLst>
          </p:cNvPr>
          <p:cNvSpPr txBox="1"/>
          <p:nvPr/>
        </p:nvSpPr>
        <p:spPr>
          <a:xfrm>
            <a:off x="603617" y="193695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2DF4CF-D156-468E-8DB4-6806D9F69847}"/>
              </a:ext>
            </a:extLst>
          </p:cNvPr>
          <p:cNvSpPr txBox="1"/>
          <p:nvPr/>
        </p:nvSpPr>
        <p:spPr>
          <a:xfrm>
            <a:off x="603617" y="4143283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BA8746-C9EA-449D-9A17-9340388C5702}"/>
              </a:ext>
            </a:extLst>
          </p:cNvPr>
          <p:cNvSpPr txBox="1"/>
          <p:nvPr/>
        </p:nvSpPr>
        <p:spPr>
          <a:xfrm>
            <a:off x="603617" y="7094738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E289F6-9A70-4AFD-AB06-B9B5177F9286}"/>
              </a:ext>
            </a:extLst>
          </p:cNvPr>
          <p:cNvSpPr/>
          <p:nvPr/>
        </p:nvSpPr>
        <p:spPr>
          <a:xfrm>
            <a:off x="0" y="53604"/>
            <a:ext cx="6508698" cy="37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b="1" dirty="0">
                <a:latin typeface="+mj-lt"/>
              </a:rPr>
              <a:t>Supplementary Fig. 4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BA2E224-0386-315A-C4B9-08BC784E82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71"/>
          <a:stretch/>
        </p:blipFill>
        <p:spPr>
          <a:xfrm>
            <a:off x="785808" y="2099320"/>
            <a:ext cx="1828800" cy="198228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B444D04-09E0-7191-E637-FD518AB218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18"/>
          <a:stretch/>
        </p:blipFill>
        <p:spPr>
          <a:xfrm>
            <a:off x="4638457" y="2106232"/>
            <a:ext cx="1828800" cy="1982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14E060-4356-CEA9-5D25-837058FAED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97" t="7355" b="39623"/>
          <a:stretch/>
        </p:blipFill>
        <p:spPr>
          <a:xfrm>
            <a:off x="4044954" y="7433292"/>
            <a:ext cx="2215848" cy="1327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51AC28-4920-B33A-F27D-99436524D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57" y="4091349"/>
            <a:ext cx="1828800" cy="294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DEDBEE-CFC4-8F04-7FE3-6CFAEFA151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8" y="4200549"/>
            <a:ext cx="1828800" cy="2835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494519-F19C-6AA3-600F-6A2200B1E4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30" y="4117749"/>
            <a:ext cx="1828800" cy="291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98E73F-1BDC-AC9E-7D58-5F25D602B21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08" y="7152509"/>
            <a:ext cx="3657600" cy="2519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78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5592032-8BDB-EED3-BCAE-F3A2F5FB0833}"/>
              </a:ext>
            </a:extLst>
          </p:cNvPr>
          <p:cNvSpPr txBox="1"/>
          <p:nvPr/>
        </p:nvSpPr>
        <p:spPr>
          <a:xfrm>
            <a:off x="872543" y="120423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3E441B-AFDE-489C-8A17-B418E5E72B04}"/>
              </a:ext>
            </a:extLst>
          </p:cNvPr>
          <p:cNvSpPr txBox="1"/>
          <p:nvPr/>
        </p:nvSpPr>
        <p:spPr>
          <a:xfrm>
            <a:off x="3519486" y="1200686"/>
            <a:ext cx="3097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b</a:t>
            </a:r>
          </a:p>
        </p:txBody>
      </p:sp>
      <p:pic>
        <p:nvPicPr>
          <p:cNvPr id="5" name="Picture 4" descr="A close-up of a person's face&#10;&#10;Description automatically generated">
            <a:extLst>
              <a:ext uri="{FF2B5EF4-FFF2-40B4-BE49-F238E27FC236}">
                <a16:creationId xmlns:a16="http://schemas.microsoft.com/office/drawing/2014/main" id="{0178EB25-7445-B612-4929-A2031951F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558" y="1542793"/>
            <a:ext cx="2231136" cy="1355501"/>
          </a:xfrm>
          <a:prstGeom prst="rect">
            <a:avLst/>
          </a:prstGeom>
        </p:spPr>
      </p:pic>
      <p:pic>
        <p:nvPicPr>
          <p:cNvPr id="6" name="Picture 5" descr="A close-up of a dna test&#10;&#10;Description automatically generated">
            <a:extLst>
              <a:ext uri="{FF2B5EF4-FFF2-40B4-BE49-F238E27FC236}">
                <a16:creationId xmlns:a16="http://schemas.microsoft.com/office/drawing/2014/main" id="{EDC88EEF-9155-027A-00DA-15258ADEAD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/>
          <a:stretch/>
        </p:blipFill>
        <p:spPr>
          <a:xfrm>
            <a:off x="977093" y="1542792"/>
            <a:ext cx="2231136" cy="1355502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5B42855-3481-4963-B3A8-DF2CDB688F5F}"/>
              </a:ext>
            </a:extLst>
          </p:cNvPr>
          <p:cNvGrpSpPr/>
          <p:nvPr/>
        </p:nvGrpSpPr>
        <p:grpSpPr>
          <a:xfrm>
            <a:off x="1055615" y="1696823"/>
            <a:ext cx="2196435" cy="824325"/>
            <a:chOff x="816065" y="4393166"/>
            <a:chExt cx="2196435" cy="824325"/>
          </a:xfrm>
        </p:grpSpPr>
        <p:sp>
          <p:nvSpPr>
            <p:cNvPr id="26" name="TextBox 6">
              <a:extLst>
                <a:ext uri="{FF2B5EF4-FFF2-40B4-BE49-F238E27FC236}">
                  <a16:creationId xmlns:a16="http://schemas.microsoft.com/office/drawing/2014/main" id="{3743331B-28F9-4A73-90A0-5BFC5DDF3F97}"/>
                </a:ext>
              </a:extLst>
            </p:cNvPr>
            <p:cNvSpPr txBox="1"/>
            <p:nvPr/>
          </p:nvSpPr>
          <p:spPr>
            <a:xfrm>
              <a:off x="816065" y="4393166"/>
              <a:ext cx="21964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5xFAD </a:t>
              </a:r>
              <a:r>
                <a:rPr lang="en-US" sz="1000" i="1" dirty="0">
                  <a:solidFill>
                    <a:schemeClr val="bg1"/>
                  </a:solidFill>
                </a:rPr>
                <a:t>Cx3cr1Cre</a:t>
              </a:r>
              <a:r>
                <a:rPr lang="en-US" sz="1000" baseline="30000" dirty="0">
                  <a:solidFill>
                    <a:schemeClr val="bg1"/>
                  </a:solidFill>
                </a:rPr>
                <a:t>ERT/+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i="1" dirty="0">
                  <a:solidFill>
                    <a:schemeClr val="bg1"/>
                  </a:solidFill>
                </a:rPr>
                <a:t>Adrb2</a:t>
              </a:r>
              <a:r>
                <a:rPr lang="en-US" sz="1000" baseline="30000" dirty="0">
                  <a:solidFill>
                    <a:schemeClr val="bg1"/>
                  </a:solidFill>
                </a:rPr>
                <a:t>Flox/</a:t>
              </a:r>
              <a:r>
                <a:rPr lang="en-US" sz="1000" baseline="30000" dirty="0" err="1">
                  <a:solidFill>
                    <a:schemeClr val="bg1"/>
                  </a:solidFill>
                </a:rPr>
                <a:t>Flox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8">
              <a:extLst>
                <a:ext uri="{FF2B5EF4-FFF2-40B4-BE49-F238E27FC236}">
                  <a16:creationId xmlns:a16="http://schemas.microsoft.com/office/drawing/2014/main" id="{818FFBEC-D837-4532-B0DF-71C034E649FB}"/>
                </a:ext>
              </a:extLst>
            </p:cNvPr>
            <p:cNvSpPr txBox="1"/>
            <p:nvPr/>
          </p:nvSpPr>
          <p:spPr>
            <a:xfrm>
              <a:off x="1130754" y="4971270"/>
              <a:ext cx="8915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Tamoxifen +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9">
              <a:extLst>
                <a:ext uri="{FF2B5EF4-FFF2-40B4-BE49-F238E27FC236}">
                  <a16:creationId xmlns:a16="http://schemas.microsoft.com/office/drawing/2014/main" id="{91534A7C-5189-45E8-B4DD-5AE748A5B2DB}"/>
                </a:ext>
              </a:extLst>
            </p:cNvPr>
            <p:cNvSpPr txBox="1"/>
            <p:nvPr/>
          </p:nvSpPr>
          <p:spPr>
            <a:xfrm>
              <a:off x="2103454" y="4971270"/>
              <a:ext cx="8915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Tamoxifen -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5004623-68A1-42A2-B355-BB75173CB746}"/>
              </a:ext>
            </a:extLst>
          </p:cNvPr>
          <p:cNvGrpSpPr/>
          <p:nvPr/>
        </p:nvGrpSpPr>
        <p:grpSpPr>
          <a:xfrm>
            <a:off x="3775911" y="1782168"/>
            <a:ext cx="2196435" cy="636032"/>
            <a:chOff x="3909741" y="4393167"/>
            <a:chExt cx="2196435" cy="636032"/>
          </a:xfrm>
        </p:grpSpPr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71CFDBBC-8975-4947-9C4A-EEC9110696A6}"/>
                </a:ext>
              </a:extLst>
            </p:cNvPr>
            <p:cNvSpPr txBox="1"/>
            <p:nvPr/>
          </p:nvSpPr>
          <p:spPr>
            <a:xfrm>
              <a:off x="3909741" y="4393167"/>
              <a:ext cx="219643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5xFAD </a:t>
              </a:r>
              <a:r>
                <a:rPr lang="en-US" sz="1000" i="1" dirty="0">
                  <a:solidFill>
                    <a:schemeClr val="bg1"/>
                  </a:solidFill>
                </a:rPr>
                <a:t>Cx3cr1Cre</a:t>
              </a:r>
              <a:r>
                <a:rPr lang="en-US" sz="1000" baseline="30000" dirty="0">
                  <a:solidFill>
                    <a:schemeClr val="bg1"/>
                  </a:solidFill>
                </a:rPr>
                <a:t>ERT/+</a:t>
              </a:r>
              <a:r>
                <a:rPr lang="en-US" sz="1000" dirty="0">
                  <a:solidFill>
                    <a:schemeClr val="bg1"/>
                  </a:solidFill>
                </a:rPr>
                <a:t> </a:t>
              </a:r>
              <a:r>
                <a:rPr lang="en-US" sz="1000" i="1" dirty="0">
                  <a:solidFill>
                    <a:schemeClr val="bg1"/>
                  </a:solidFill>
                </a:rPr>
                <a:t>Adrb2</a:t>
              </a:r>
              <a:r>
                <a:rPr lang="en-US" sz="1000" baseline="30000" dirty="0">
                  <a:solidFill>
                    <a:schemeClr val="bg1"/>
                  </a:solidFill>
                </a:rPr>
                <a:t>Flox/</a:t>
              </a:r>
              <a:r>
                <a:rPr lang="en-US" sz="1000" baseline="30000" dirty="0" err="1">
                  <a:solidFill>
                    <a:schemeClr val="bg1"/>
                  </a:solidFill>
                </a:rPr>
                <a:t>Flox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10">
              <a:extLst>
                <a:ext uri="{FF2B5EF4-FFF2-40B4-BE49-F238E27FC236}">
                  <a16:creationId xmlns:a16="http://schemas.microsoft.com/office/drawing/2014/main" id="{D00007B7-C614-4F09-A5A6-34CC53D71B7A}"/>
                </a:ext>
              </a:extLst>
            </p:cNvPr>
            <p:cNvSpPr txBox="1"/>
            <p:nvPr/>
          </p:nvSpPr>
          <p:spPr>
            <a:xfrm>
              <a:off x="4174559" y="4782978"/>
              <a:ext cx="8915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Tamoxifen +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11">
              <a:extLst>
                <a:ext uri="{FF2B5EF4-FFF2-40B4-BE49-F238E27FC236}">
                  <a16:creationId xmlns:a16="http://schemas.microsoft.com/office/drawing/2014/main" id="{DEF2E615-5A4A-4E6B-8A63-BADADE60760E}"/>
                </a:ext>
              </a:extLst>
            </p:cNvPr>
            <p:cNvSpPr txBox="1"/>
            <p:nvPr/>
          </p:nvSpPr>
          <p:spPr>
            <a:xfrm>
              <a:off x="5147259" y="4782978"/>
              <a:ext cx="89159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>
                  <a:solidFill>
                    <a:schemeClr val="bg1"/>
                  </a:solidFill>
                </a:rPr>
                <a:t>Tamoxifen -</a:t>
              </a:r>
              <a:endParaRPr lang="en-US" sz="10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Box 14">
            <a:extLst>
              <a:ext uri="{FF2B5EF4-FFF2-40B4-BE49-F238E27FC236}">
                <a16:creationId xmlns:a16="http://schemas.microsoft.com/office/drawing/2014/main" id="{81D57157-FAA1-42EE-88C6-64E79DDF71E2}"/>
              </a:ext>
            </a:extLst>
          </p:cNvPr>
          <p:cNvSpPr txBox="1"/>
          <p:nvPr/>
        </p:nvSpPr>
        <p:spPr>
          <a:xfrm>
            <a:off x="1156621" y="2888748"/>
            <a:ext cx="1632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/>
              <a:t>β2</a:t>
            </a:r>
            <a:r>
              <a:rPr lang="en-US" sz="1400" dirty="0"/>
              <a:t>AR </a:t>
            </a:r>
            <a:r>
              <a:rPr lang="en-US" sz="1400" dirty="0" err="1"/>
              <a:t>floxed</a:t>
            </a:r>
            <a:r>
              <a:rPr lang="en-US" sz="1400" dirty="0"/>
              <a:t> allele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6F633127-CDC3-4890-B277-399DFD06549D}"/>
              </a:ext>
            </a:extLst>
          </p:cNvPr>
          <p:cNvSpPr txBox="1"/>
          <p:nvPr/>
        </p:nvSpPr>
        <p:spPr>
          <a:xfrm>
            <a:off x="3775911" y="2888749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400" dirty="0"/>
              <a:t>β2</a:t>
            </a:r>
            <a:r>
              <a:rPr lang="en-US" sz="1400" dirty="0"/>
              <a:t>AR excision product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3F7218-0985-5853-1D5E-78B833A9CB27}"/>
              </a:ext>
            </a:extLst>
          </p:cNvPr>
          <p:cNvSpPr txBox="1"/>
          <p:nvPr/>
        </p:nvSpPr>
        <p:spPr>
          <a:xfrm>
            <a:off x="51412" y="135374"/>
            <a:ext cx="3480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08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DC4206F-65C0-4F16-8511-AB72F5016A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78" y="7575558"/>
            <a:ext cx="1828800" cy="1927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929FB7-0C4B-480A-97AC-3898C5A0F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8" y="7585552"/>
            <a:ext cx="1828800" cy="191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428CC-4157-420C-ADDC-D00C28B84C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78" y="986764"/>
            <a:ext cx="1828800" cy="19428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C22B3A4-104C-4323-8831-A5C689D969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60" y="1011947"/>
            <a:ext cx="1828800" cy="19176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FDDEF-BAB7-42A4-A3FA-E87F9B7167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24" y="996192"/>
            <a:ext cx="1828800" cy="1939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70AED1-53A0-4736-95AE-E42ABD4F93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24" y="7569258"/>
            <a:ext cx="1828800" cy="193398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F50BE1-4B71-4086-9D8C-B83FF200F5CB}"/>
              </a:ext>
            </a:extLst>
          </p:cNvPr>
          <p:cNvSpPr txBox="1"/>
          <p:nvPr/>
        </p:nvSpPr>
        <p:spPr>
          <a:xfrm>
            <a:off x="1100882" y="7417064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11C7D3-9906-4F06-9FAF-3E3ADD552258}"/>
              </a:ext>
            </a:extLst>
          </p:cNvPr>
          <p:cNvSpPr txBox="1"/>
          <p:nvPr/>
        </p:nvSpPr>
        <p:spPr>
          <a:xfrm>
            <a:off x="2736634" y="741627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B5493-2B75-4B77-B7DD-A8493C893C44}"/>
              </a:ext>
            </a:extLst>
          </p:cNvPr>
          <p:cNvSpPr txBox="1"/>
          <p:nvPr/>
        </p:nvSpPr>
        <p:spPr>
          <a:xfrm>
            <a:off x="4278814" y="741650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BDC4F38-7E82-49BE-BDF1-109DC31858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600" y="5474061"/>
            <a:ext cx="1828800" cy="19189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E49062C-4147-468E-B6D0-1F0AC7D4BC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578" y="5442698"/>
            <a:ext cx="1828800" cy="194927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E4652A9-995C-4114-AAA4-958830202198}"/>
              </a:ext>
            </a:extLst>
          </p:cNvPr>
          <p:cNvSpPr txBox="1"/>
          <p:nvPr/>
        </p:nvSpPr>
        <p:spPr>
          <a:xfrm rot="16200000">
            <a:off x="235336" y="7239110"/>
            <a:ext cx="915635" cy="307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Male</a:t>
            </a:r>
            <a:endParaRPr lang="en-US" sz="1400" b="1" baseline="30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8783A8D-9496-47BE-A72C-DAD2803C70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1" y="5446542"/>
            <a:ext cx="1828800" cy="194543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CE72D2A-FDD0-4C9C-A844-5A2C32F57600}"/>
              </a:ext>
            </a:extLst>
          </p:cNvPr>
          <p:cNvSpPr txBox="1"/>
          <p:nvPr/>
        </p:nvSpPr>
        <p:spPr>
          <a:xfrm>
            <a:off x="1100882" y="5228147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5352927-5478-4580-BB77-49EF1FB57D71}"/>
              </a:ext>
            </a:extLst>
          </p:cNvPr>
          <p:cNvSpPr txBox="1"/>
          <p:nvPr/>
        </p:nvSpPr>
        <p:spPr>
          <a:xfrm>
            <a:off x="2736634" y="522588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6A09E-AC58-4D7E-B526-796B6C1BBEEB}"/>
              </a:ext>
            </a:extLst>
          </p:cNvPr>
          <p:cNvSpPr txBox="1"/>
          <p:nvPr/>
        </p:nvSpPr>
        <p:spPr>
          <a:xfrm>
            <a:off x="4240561" y="522271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C51EBCB-1774-4853-B24A-704499300E74}"/>
              </a:ext>
            </a:extLst>
          </p:cNvPr>
          <p:cNvSpPr txBox="1"/>
          <p:nvPr/>
        </p:nvSpPr>
        <p:spPr>
          <a:xfrm rot="16200000">
            <a:off x="95487" y="2873037"/>
            <a:ext cx="119533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Female</a:t>
            </a:r>
            <a:endParaRPr lang="en-US" sz="14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354B00-98E0-FC3A-C433-21A5DE651521}"/>
              </a:ext>
            </a:extLst>
          </p:cNvPr>
          <p:cNvSpPr txBox="1"/>
          <p:nvPr/>
        </p:nvSpPr>
        <p:spPr>
          <a:xfrm>
            <a:off x="1219884" y="72988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715930-453B-D820-3490-B27DA773BC8C}"/>
              </a:ext>
            </a:extLst>
          </p:cNvPr>
          <p:cNvSpPr txBox="1"/>
          <p:nvPr/>
        </p:nvSpPr>
        <p:spPr>
          <a:xfrm>
            <a:off x="2861864" y="72468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460A50F-E37E-758D-49D2-F16B653752E1}"/>
              </a:ext>
            </a:extLst>
          </p:cNvPr>
          <p:cNvSpPr txBox="1"/>
          <p:nvPr/>
        </p:nvSpPr>
        <p:spPr>
          <a:xfrm>
            <a:off x="4359563" y="732071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B09C7A85-AAD3-2080-5F12-070D7F72B3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524" y="3093821"/>
            <a:ext cx="1828800" cy="193905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B94681D-B741-A342-F0E4-951802E397F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864" y="3008972"/>
            <a:ext cx="1828800" cy="203186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C3EC703-E2F1-6BDC-0519-08D69AC67B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58" y="3102769"/>
            <a:ext cx="1828800" cy="19264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811CAA8-F316-8903-15F5-9E5310BB368A}"/>
              </a:ext>
            </a:extLst>
          </p:cNvPr>
          <p:cNvSpPr txBox="1"/>
          <p:nvPr/>
        </p:nvSpPr>
        <p:spPr>
          <a:xfrm>
            <a:off x="1184102" y="283969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6989D43-FDAB-A6AA-73A2-D2A35364DFF9}"/>
              </a:ext>
            </a:extLst>
          </p:cNvPr>
          <p:cNvSpPr txBox="1"/>
          <p:nvPr/>
        </p:nvSpPr>
        <p:spPr>
          <a:xfrm>
            <a:off x="2826082" y="2842111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4DD22D-A912-48E9-6F03-B12AD6C8DE6E}"/>
              </a:ext>
            </a:extLst>
          </p:cNvPr>
          <p:cNvSpPr txBox="1"/>
          <p:nvPr/>
        </p:nvSpPr>
        <p:spPr>
          <a:xfrm>
            <a:off x="4323781" y="2841880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54A30E9-CBBC-1C1D-3698-95BBBFC959E2}"/>
              </a:ext>
            </a:extLst>
          </p:cNvPr>
          <p:cNvSpPr txBox="1"/>
          <p:nvPr/>
        </p:nvSpPr>
        <p:spPr>
          <a:xfrm rot="16200000">
            <a:off x="270935" y="1724833"/>
            <a:ext cx="161619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β2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 deletion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FFB5B2D-70B8-F111-3E53-4AE29E97231A}"/>
              </a:ext>
            </a:extLst>
          </p:cNvPr>
          <p:cNvSpPr txBox="1"/>
          <p:nvPr/>
        </p:nvSpPr>
        <p:spPr>
          <a:xfrm rot="16200000">
            <a:off x="465762" y="3803533"/>
            <a:ext cx="1252608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ICI-118,551 </a:t>
            </a:r>
            <a:endParaRPr lang="en-US" sz="1400" b="1" baseline="30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5A8C8B3-8311-742A-76FE-3A70E6E49015}"/>
              </a:ext>
            </a:extLst>
          </p:cNvPr>
          <p:cNvSpPr txBox="1"/>
          <p:nvPr/>
        </p:nvSpPr>
        <p:spPr>
          <a:xfrm rot="16200000">
            <a:off x="158796" y="7222725"/>
            <a:ext cx="159678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l-GR" sz="1400" b="1" dirty="0">
                <a:latin typeface="Arial" panose="020B0604020202020204" pitchFamily="34" charset="0"/>
                <a:cs typeface="Arial" panose="020B0604020202020204" pitchFamily="34" charset="0"/>
              </a:rPr>
              <a:t>β2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AR deletion</a:t>
            </a:r>
            <a:endParaRPr lang="en-US" sz="1200" dirty="0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879E425-45DA-EE18-8BAF-2D31F9E3CD63}"/>
              </a:ext>
            </a:extLst>
          </p:cNvPr>
          <p:cNvCxnSpPr>
            <a:cxnSpLocks/>
          </p:cNvCxnSpPr>
          <p:nvPr/>
        </p:nvCxnSpPr>
        <p:spPr>
          <a:xfrm>
            <a:off x="539263" y="5088601"/>
            <a:ext cx="537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7F430E6-1878-868D-5EA4-850DD7705DB7}"/>
              </a:ext>
            </a:extLst>
          </p:cNvPr>
          <p:cNvSpPr txBox="1"/>
          <p:nvPr/>
        </p:nvSpPr>
        <p:spPr>
          <a:xfrm>
            <a:off x="-7092" y="37358"/>
            <a:ext cx="74441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96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EC79F5-6B76-549D-0AF0-18C6C29A7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8" y="1983763"/>
            <a:ext cx="1828800" cy="19390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E7A594-3A36-9505-BBFE-7FFC73AF0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51" y="1900840"/>
            <a:ext cx="1828800" cy="2015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3AA96-915B-5575-B6F0-414B8D515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54" y="1990076"/>
            <a:ext cx="1828800" cy="192643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2E2A71B-9DE2-BF7A-D5C3-A66B24CB122E}"/>
              </a:ext>
            </a:extLst>
          </p:cNvPr>
          <p:cNvSpPr txBox="1"/>
          <p:nvPr/>
        </p:nvSpPr>
        <p:spPr>
          <a:xfrm rot="16200000">
            <a:off x="214660" y="2807733"/>
            <a:ext cx="19557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1-month treatment</a:t>
            </a:r>
            <a:endParaRPr lang="en-US" sz="1400" b="1" baseline="300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C9B55C3-7898-AFAA-BB07-8B3B9A28F6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154" y="4063469"/>
            <a:ext cx="1828800" cy="19314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476A34F-B5FA-9D75-D6CD-0A6963141E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747" y="4054603"/>
            <a:ext cx="1828800" cy="194032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640D6A2-A95D-3576-3D76-80751D753F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51" y="3896307"/>
            <a:ext cx="1828800" cy="209862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7E9EB49-9362-57F9-3CC5-6ADF7A690974}"/>
              </a:ext>
            </a:extLst>
          </p:cNvPr>
          <p:cNvSpPr txBox="1"/>
          <p:nvPr/>
        </p:nvSpPr>
        <p:spPr>
          <a:xfrm rot="16200000">
            <a:off x="214660" y="4838045"/>
            <a:ext cx="19557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2-month treatment</a:t>
            </a:r>
            <a:endParaRPr lang="en-US" sz="1400" b="1" baseline="300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3EC9BD-FC64-2906-14F0-3DE72AEECEDD}"/>
              </a:ext>
            </a:extLst>
          </p:cNvPr>
          <p:cNvSpPr/>
          <p:nvPr/>
        </p:nvSpPr>
        <p:spPr>
          <a:xfrm>
            <a:off x="52322" y="67317"/>
            <a:ext cx="2706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latin typeface="+mj-lt"/>
              </a:rPr>
              <a:t>Supplementary Fig. 7</a:t>
            </a:r>
            <a:endParaRPr lang="en-US" b="1" dirty="0">
              <a:latin typeface="Arial" panose="020B0604020202020204" pitchFamily="34" charset="0"/>
              <a:ea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E0B88F-826C-2CF4-9C1B-B11D90D0E868}"/>
              </a:ext>
            </a:extLst>
          </p:cNvPr>
          <p:cNvSpPr txBox="1"/>
          <p:nvPr/>
        </p:nvSpPr>
        <p:spPr>
          <a:xfrm>
            <a:off x="1296450" y="1744428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A89BA8-BCC8-680D-3F2C-C2032C112E10}"/>
              </a:ext>
            </a:extLst>
          </p:cNvPr>
          <p:cNvSpPr txBox="1"/>
          <p:nvPr/>
        </p:nvSpPr>
        <p:spPr>
          <a:xfrm>
            <a:off x="2884480" y="1738647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5B151AD-6C60-95E6-F771-C76D1ACBFB19}"/>
              </a:ext>
            </a:extLst>
          </p:cNvPr>
          <p:cNvSpPr txBox="1"/>
          <p:nvPr/>
        </p:nvSpPr>
        <p:spPr>
          <a:xfrm>
            <a:off x="4546069" y="1744428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FFB03DE-DD9D-FF53-6495-080FA464F3B7}"/>
              </a:ext>
            </a:extLst>
          </p:cNvPr>
          <p:cNvSpPr txBox="1"/>
          <p:nvPr/>
        </p:nvSpPr>
        <p:spPr>
          <a:xfrm>
            <a:off x="1293268" y="380299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E9CE6A-EE30-ACBD-DE2F-D660B94D8102}"/>
              </a:ext>
            </a:extLst>
          </p:cNvPr>
          <p:cNvSpPr txBox="1"/>
          <p:nvPr/>
        </p:nvSpPr>
        <p:spPr>
          <a:xfrm>
            <a:off x="2881298" y="380269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79401D-0E65-1D3F-CA04-66D8B07ADDBA}"/>
              </a:ext>
            </a:extLst>
          </p:cNvPr>
          <p:cNvSpPr txBox="1"/>
          <p:nvPr/>
        </p:nvSpPr>
        <p:spPr>
          <a:xfrm>
            <a:off x="4546069" y="3802696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8025596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B78697-5C14-1632-84E0-0C0A7D2AA1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652" y="3330981"/>
            <a:ext cx="1828800" cy="1939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D5276B-6E2A-0212-51A6-C8B63650A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738" y="3150970"/>
            <a:ext cx="1828800" cy="21190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1B5D7D-4E5B-110A-C150-995E5D8CE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69" y="3233691"/>
            <a:ext cx="1828800" cy="203664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C8DB6EE-F076-4A6A-16D6-6F39CFA94760}"/>
              </a:ext>
            </a:extLst>
          </p:cNvPr>
          <p:cNvSpPr txBox="1"/>
          <p:nvPr/>
        </p:nvSpPr>
        <p:spPr>
          <a:xfrm>
            <a:off x="1172400" y="85194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466F1E-04F7-3B1A-9368-7FA594B141C9}"/>
              </a:ext>
            </a:extLst>
          </p:cNvPr>
          <p:cNvSpPr txBox="1"/>
          <p:nvPr/>
        </p:nvSpPr>
        <p:spPr>
          <a:xfrm>
            <a:off x="2760430" y="846161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E8431E-4EFF-6FEE-33E4-1770BC475F6F}"/>
              </a:ext>
            </a:extLst>
          </p:cNvPr>
          <p:cNvSpPr txBox="1"/>
          <p:nvPr/>
        </p:nvSpPr>
        <p:spPr>
          <a:xfrm>
            <a:off x="4422019" y="85194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5D34C7-F03E-7D43-DD61-2B3C58DCEC2E}"/>
              </a:ext>
            </a:extLst>
          </p:cNvPr>
          <p:cNvSpPr txBox="1"/>
          <p:nvPr/>
        </p:nvSpPr>
        <p:spPr>
          <a:xfrm>
            <a:off x="1172400" y="3061289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6F221E-D01B-0DCA-6156-544EA0BF1A18}"/>
              </a:ext>
            </a:extLst>
          </p:cNvPr>
          <p:cNvSpPr txBox="1"/>
          <p:nvPr/>
        </p:nvSpPr>
        <p:spPr>
          <a:xfrm>
            <a:off x="2760430" y="3060989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97A376-A37A-491E-E6B1-7932BECB6453}"/>
              </a:ext>
            </a:extLst>
          </p:cNvPr>
          <p:cNvSpPr txBox="1"/>
          <p:nvPr/>
        </p:nvSpPr>
        <p:spPr>
          <a:xfrm>
            <a:off x="4425201" y="3060989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9C394-C6B4-984E-710B-E58F68373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50" y="1070003"/>
            <a:ext cx="1828800" cy="2021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1C36FC-AA2B-1DC5-46C2-8C30941B29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90" y="1136838"/>
            <a:ext cx="1828800" cy="19557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478F63-D889-73BB-7569-9621B8DBA1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0" y="986360"/>
            <a:ext cx="1828800" cy="2104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A1C12-F09D-B1FF-C666-693B7895D9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69" y="5596672"/>
            <a:ext cx="1828800" cy="20420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732AE2-E413-560B-7BD5-F48796B08E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50" y="5686070"/>
            <a:ext cx="1828800" cy="19505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A2EF49F-0793-2F80-7CF2-0CA5F3B608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590" y="5674307"/>
            <a:ext cx="1828800" cy="196480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48E19DA-2C43-BE0B-497B-975F3D1CD3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0" y="7794722"/>
            <a:ext cx="1828800" cy="193778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B2C82B1-D4AD-0B59-2BDA-1C93B94765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667" y="7794267"/>
            <a:ext cx="1828800" cy="194032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A2A78BE-4C08-63A1-23DD-63C723B010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621" y="7716632"/>
            <a:ext cx="1828800" cy="202117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6A87BBC-4FFF-116F-C2C3-14625E7E45E9}"/>
              </a:ext>
            </a:extLst>
          </p:cNvPr>
          <p:cNvSpPr txBox="1"/>
          <p:nvPr/>
        </p:nvSpPr>
        <p:spPr>
          <a:xfrm>
            <a:off x="1170517" y="543934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8CF682-FC3B-D28A-FA71-E7E2993842F4}"/>
              </a:ext>
            </a:extLst>
          </p:cNvPr>
          <p:cNvSpPr txBox="1"/>
          <p:nvPr/>
        </p:nvSpPr>
        <p:spPr>
          <a:xfrm>
            <a:off x="2758547" y="5433564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24E19C-4ABD-F0B1-3FE6-D6CAE00313C8}"/>
              </a:ext>
            </a:extLst>
          </p:cNvPr>
          <p:cNvSpPr txBox="1"/>
          <p:nvPr/>
        </p:nvSpPr>
        <p:spPr>
          <a:xfrm>
            <a:off x="4420136" y="5439345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0C1FF0-7055-31A4-5765-2C0DE3832F23}"/>
              </a:ext>
            </a:extLst>
          </p:cNvPr>
          <p:cNvSpPr txBox="1"/>
          <p:nvPr/>
        </p:nvSpPr>
        <p:spPr>
          <a:xfrm>
            <a:off x="1170517" y="764869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1167BC7-B111-EA4E-0527-4EAAF25E3087}"/>
              </a:ext>
            </a:extLst>
          </p:cNvPr>
          <p:cNvSpPr txBox="1"/>
          <p:nvPr/>
        </p:nvSpPr>
        <p:spPr>
          <a:xfrm>
            <a:off x="2758547" y="764839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0445AAF-D105-8D54-76EB-08DB9586389E}"/>
              </a:ext>
            </a:extLst>
          </p:cNvPr>
          <p:cNvSpPr txBox="1"/>
          <p:nvPr/>
        </p:nvSpPr>
        <p:spPr>
          <a:xfrm>
            <a:off x="4423318" y="7648392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3E01B7-307B-B143-540D-0E75BB2F96BD}"/>
              </a:ext>
            </a:extLst>
          </p:cNvPr>
          <p:cNvSpPr txBox="1"/>
          <p:nvPr/>
        </p:nvSpPr>
        <p:spPr>
          <a:xfrm rot="16200000">
            <a:off x="-108082" y="2997081"/>
            <a:ext cx="19557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1-month treatment</a:t>
            </a:r>
            <a:endParaRPr lang="en-US" sz="1400" b="1" baseline="300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A2B129-BB53-F2A2-4E53-86D17F899E4B}"/>
              </a:ext>
            </a:extLst>
          </p:cNvPr>
          <p:cNvSpPr txBox="1"/>
          <p:nvPr/>
        </p:nvSpPr>
        <p:spPr>
          <a:xfrm rot="16200000">
            <a:off x="-108081" y="7504939"/>
            <a:ext cx="1955716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b="1" dirty="0"/>
              <a:t>2-month treatment</a:t>
            </a:r>
            <a:endParaRPr lang="en-US" sz="1400" b="1" baseline="3000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2EDDCA2-2A02-ADCE-D20E-23DBC39D19DD}"/>
              </a:ext>
            </a:extLst>
          </p:cNvPr>
          <p:cNvCxnSpPr>
            <a:cxnSpLocks/>
          </p:cNvCxnSpPr>
          <p:nvPr/>
        </p:nvCxnSpPr>
        <p:spPr>
          <a:xfrm>
            <a:off x="716684" y="5306959"/>
            <a:ext cx="5375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93A9B74-2256-4FA2-343E-25C3C2CB4824}"/>
              </a:ext>
            </a:extLst>
          </p:cNvPr>
          <p:cNvSpPr txBox="1"/>
          <p:nvPr/>
        </p:nvSpPr>
        <p:spPr>
          <a:xfrm>
            <a:off x="12512" y="-6226"/>
            <a:ext cx="27460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04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0484D0-A72D-6DE3-77B6-A77F73323E0B}"/>
              </a:ext>
            </a:extLst>
          </p:cNvPr>
          <p:cNvSpPr/>
          <p:nvPr/>
        </p:nvSpPr>
        <p:spPr>
          <a:xfrm>
            <a:off x="52322" y="67318"/>
            <a:ext cx="721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+mj-lt"/>
              </a:rPr>
              <a:t>Supplementary Fig. 9</a:t>
            </a:r>
            <a:endParaRPr lang="en-US" b="1" dirty="0"/>
          </a:p>
        </p:txBody>
      </p:sp>
      <p:pic>
        <p:nvPicPr>
          <p:cNvPr id="4" name="Picture 3" descr="Green lights in a dark space&#10;&#10;Description automatically generated">
            <a:extLst>
              <a:ext uri="{FF2B5EF4-FFF2-40B4-BE49-F238E27FC236}">
                <a16:creationId xmlns:a16="http://schemas.microsoft.com/office/drawing/2014/main" id="{6EFE76AE-D71D-7C8A-5DC7-0A297FC75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44161"/>
            <a:ext cx="2743200" cy="2057400"/>
          </a:xfrm>
          <a:prstGeom prst="rect">
            <a:avLst/>
          </a:prstGeom>
        </p:spPr>
      </p:pic>
      <p:pic>
        <p:nvPicPr>
          <p:cNvPr id="6" name="Picture 5" descr="Green lights in a dark space&#10;&#10;Description automatically generated">
            <a:extLst>
              <a:ext uri="{FF2B5EF4-FFF2-40B4-BE49-F238E27FC236}">
                <a16:creationId xmlns:a16="http://schemas.microsoft.com/office/drawing/2014/main" id="{61DEEFBC-EF7F-A310-D2C7-D5C7600A8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11" y="1544161"/>
            <a:ext cx="2743200" cy="2057400"/>
          </a:xfrm>
          <a:prstGeom prst="rect">
            <a:avLst/>
          </a:prstGeom>
        </p:spPr>
      </p:pic>
      <p:pic>
        <p:nvPicPr>
          <p:cNvPr id="8" name="Picture 7" descr="Green lights on a black background&#10;&#10;Description automatically generated">
            <a:extLst>
              <a:ext uri="{FF2B5EF4-FFF2-40B4-BE49-F238E27FC236}">
                <a16:creationId xmlns:a16="http://schemas.microsoft.com/office/drawing/2014/main" id="{294EF999-54BF-9DF6-109D-C733788E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85892"/>
            <a:ext cx="2743200" cy="2057400"/>
          </a:xfrm>
          <a:prstGeom prst="rect">
            <a:avLst/>
          </a:prstGeom>
        </p:spPr>
      </p:pic>
      <p:pic>
        <p:nvPicPr>
          <p:cNvPr id="10" name="Picture 9" descr="A green and black background&#10;&#10;Description automatically generated">
            <a:extLst>
              <a:ext uri="{FF2B5EF4-FFF2-40B4-BE49-F238E27FC236}">
                <a16:creationId xmlns:a16="http://schemas.microsoft.com/office/drawing/2014/main" id="{69C8B053-0CC9-117A-1569-C2DE0476C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211" y="3685892"/>
            <a:ext cx="2743200" cy="2057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261639-2987-E48D-3384-5CA476B2C220}"/>
              </a:ext>
            </a:extLst>
          </p:cNvPr>
          <p:cNvSpPr txBox="1"/>
          <p:nvPr/>
        </p:nvSpPr>
        <p:spPr>
          <a:xfrm>
            <a:off x="2886235" y="1544161"/>
            <a:ext cx="771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</a:rPr>
              <a:t>Plaque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7E0F13-0D43-9587-5FAD-6479880D5B42}"/>
              </a:ext>
            </a:extLst>
          </p:cNvPr>
          <p:cNvSpPr txBox="1"/>
          <p:nvPr/>
        </p:nvSpPr>
        <p:spPr>
          <a:xfrm>
            <a:off x="2687462" y="1782380"/>
            <a:ext cx="9701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b="1" dirty="0">
                <a:solidFill>
                  <a:schemeClr val="accent6"/>
                </a:solidFill>
              </a:rPr>
              <a:t>Microglia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49ECB9-4DA1-2B6A-7E2A-FD0E3BA8E18B}"/>
              </a:ext>
            </a:extLst>
          </p:cNvPr>
          <p:cNvSpPr txBox="1"/>
          <p:nvPr/>
        </p:nvSpPr>
        <p:spPr>
          <a:xfrm>
            <a:off x="914400" y="1544160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D1-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Nadolol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6C5C0A-B9B3-A2DF-1D9C-FC181F90FE8B}"/>
              </a:ext>
            </a:extLst>
          </p:cNvPr>
          <p:cNvSpPr txBox="1"/>
          <p:nvPr/>
        </p:nvSpPr>
        <p:spPr>
          <a:xfrm>
            <a:off x="3740211" y="1544160"/>
            <a:ext cx="11785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D3-</a:t>
            </a:r>
            <a:r>
              <a:rPr lang="en-US" sz="1400" b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Nadolol</a:t>
            </a:r>
            <a:r>
              <a:rPr lang="en-US" sz="14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DA93DF-F4F4-F2EE-7606-7366E9514C3A}"/>
              </a:ext>
            </a:extLst>
          </p:cNvPr>
          <p:cNvSpPr txBox="1"/>
          <p:nvPr/>
        </p:nvSpPr>
        <p:spPr>
          <a:xfrm>
            <a:off x="904081" y="3685892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CFF"/>
                </a:solidFill>
              </a:rPr>
              <a:t>D5-Clenbuterol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3A8E85-381D-2AB9-D5A2-1483C7C7FDBC}"/>
              </a:ext>
            </a:extLst>
          </p:cNvPr>
          <p:cNvSpPr txBox="1"/>
          <p:nvPr/>
        </p:nvSpPr>
        <p:spPr>
          <a:xfrm>
            <a:off x="3750951" y="3685892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CCFF"/>
                </a:solidFill>
              </a:rPr>
              <a:t>D6-Clenbuterol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DC7110-47D9-CD3A-1377-F3260C80A2D6}"/>
              </a:ext>
            </a:extLst>
          </p:cNvPr>
          <p:cNvSpPr txBox="1"/>
          <p:nvPr/>
        </p:nvSpPr>
        <p:spPr>
          <a:xfrm>
            <a:off x="785183" y="1183390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EF6613B-D572-35D0-70CA-05088B1B4AE5}"/>
              </a:ext>
            </a:extLst>
          </p:cNvPr>
          <p:cNvSpPr txBox="1"/>
          <p:nvPr/>
        </p:nvSpPr>
        <p:spPr>
          <a:xfrm>
            <a:off x="785183" y="5900503"/>
            <a:ext cx="30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14D011-895A-2904-5FDB-D6B28BB9A3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08" y="5900503"/>
            <a:ext cx="4572000" cy="243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73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11081</TotalTime>
  <Words>196</Words>
  <Application>Microsoft Office PowerPoint</Application>
  <PresentationFormat>Custom</PresentationFormat>
  <Paragraphs>106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Le, Linh</dc:creator>
  <cp:lastModifiedBy>Le, Linh</cp:lastModifiedBy>
  <cp:revision>753</cp:revision>
  <dcterms:created xsi:type="dcterms:W3CDTF">2023-04-05T17:33:37Z</dcterms:created>
  <dcterms:modified xsi:type="dcterms:W3CDTF">2024-02-21T20:48:53Z</dcterms:modified>
</cp:coreProperties>
</file>