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A0065"/>
    <a:srgbClr val="65AA00"/>
    <a:srgbClr val="004277"/>
    <a:srgbClr val="296DC0"/>
    <a:srgbClr val="0092F7"/>
    <a:srgbClr val="00437A"/>
    <a:srgbClr val="0066B5"/>
    <a:srgbClr val="00447B"/>
    <a:srgbClr val="00447A"/>
    <a:srgbClr val="0045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484" autoAdjust="0"/>
    <p:restoredTop sz="94660"/>
  </p:normalViewPr>
  <p:slideViewPr>
    <p:cSldViewPr snapToGrid="0">
      <p:cViewPr varScale="1">
        <p:scale>
          <a:sx n="110" d="100"/>
          <a:sy n="110" d="100"/>
        </p:scale>
        <p:origin x="184"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1085675"/>
            <a:ext cx="12192000" cy="530689"/>
          </a:xfrm>
          <a:prstGeom prst="rect">
            <a:avLst/>
          </a:prstGeom>
          <a:solidFill>
            <a:srgbClr val="0092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Triangle 7"/>
          <p:cNvSpPr/>
          <p:nvPr userDrawn="1"/>
        </p:nvSpPr>
        <p:spPr>
          <a:xfrm rot="18900000">
            <a:off x="141777" y="753445"/>
            <a:ext cx="405236" cy="385056"/>
          </a:xfrm>
          <a:prstGeom prst="rtTriangle">
            <a:avLst/>
          </a:prstGeom>
          <a:solidFill>
            <a:srgbClr val="006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 name="Right Triangle 8"/>
          <p:cNvSpPr/>
          <p:nvPr userDrawn="1"/>
        </p:nvSpPr>
        <p:spPr>
          <a:xfrm rot="18900000">
            <a:off x="140123" y="1281465"/>
            <a:ext cx="394279" cy="394278"/>
          </a:xfrm>
          <a:prstGeom prst="rtTriangle">
            <a:avLst/>
          </a:prstGeom>
          <a:solidFill>
            <a:srgbClr val="0092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0" name="Title 1"/>
          <p:cNvSpPr txBox="1">
            <a:spLocks/>
          </p:cNvSpPr>
          <p:nvPr userDrawn="1"/>
        </p:nvSpPr>
        <p:spPr>
          <a:xfrm>
            <a:off x="0" y="0"/>
            <a:ext cx="12192000" cy="1085673"/>
          </a:xfrm>
          <a:prstGeom prst="rect">
            <a:avLst/>
          </a:prstGeom>
          <a:gradFill flip="none" rotWithShape="1">
            <a:gsLst>
              <a:gs pos="0">
                <a:srgbClr val="0065AA">
                  <a:shade val="30000"/>
                  <a:satMod val="115000"/>
                </a:srgbClr>
              </a:gs>
              <a:gs pos="50000">
                <a:srgbClr val="0065AA">
                  <a:shade val="67500"/>
                  <a:satMod val="115000"/>
                </a:srgbClr>
              </a:gs>
              <a:gs pos="100000">
                <a:srgbClr val="0065AA">
                  <a:shade val="100000"/>
                  <a:satMod val="115000"/>
                </a:srgbClr>
              </a:gs>
            </a:gsLst>
            <a:lin ang="8100000" scaled="1"/>
            <a:tileRect/>
          </a:gra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16000" algn="l"/>
            <a:endParaRPr lang="en-GB" sz="2800" b="1" dirty="0">
              <a:solidFill>
                <a:schemeClr val="bg1"/>
              </a:solidFill>
            </a:endParaRPr>
          </a:p>
        </p:txBody>
      </p:sp>
      <p:sp>
        <p:nvSpPr>
          <p:cNvPr id="11" name="Rectangle 10"/>
          <p:cNvSpPr/>
          <p:nvPr userDrawn="1"/>
        </p:nvSpPr>
        <p:spPr>
          <a:xfrm>
            <a:off x="0" y="5576842"/>
            <a:ext cx="7490690" cy="1285854"/>
          </a:xfrm>
          <a:prstGeom prst="rect">
            <a:avLst/>
          </a:prstGeom>
          <a:solidFill>
            <a:srgbClr val="0092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p>
        </p:txBody>
      </p:sp>
      <p:sp>
        <p:nvSpPr>
          <p:cNvPr id="12" name="Rectangle 11"/>
          <p:cNvSpPr/>
          <p:nvPr userDrawn="1"/>
        </p:nvSpPr>
        <p:spPr>
          <a:xfrm>
            <a:off x="7490690" y="5576843"/>
            <a:ext cx="4702823" cy="421061"/>
          </a:xfrm>
          <a:prstGeom prst="rect">
            <a:avLst/>
          </a:prstGeom>
          <a:gradFill flip="none" rotWithShape="1">
            <a:gsLst>
              <a:gs pos="0">
                <a:srgbClr val="AA0065">
                  <a:shade val="30000"/>
                  <a:satMod val="115000"/>
                </a:srgbClr>
              </a:gs>
              <a:gs pos="50000">
                <a:srgbClr val="AA0065">
                  <a:shade val="67500"/>
                  <a:satMod val="115000"/>
                </a:srgbClr>
              </a:gs>
              <a:gs pos="100000">
                <a:srgbClr val="AA0065">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3" name="Group 12"/>
          <p:cNvGrpSpPr/>
          <p:nvPr userDrawn="1"/>
        </p:nvGrpSpPr>
        <p:grpSpPr>
          <a:xfrm>
            <a:off x="7637330" y="6083882"/>
            <a:ext cx="4174624" cy="723275"/>
            <a:chOff x="7646796" y="6098813"/>
            <a:chExt cx="4174624" cy="723275"/>
          </a:xfrm>
        </p:grpSpPr>
        <p:pic>
          <p:nvPicPr>
            <p:cNvPr id="14" name="Picture 10" descr="LOGO_IPNA_Blu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46796" y="6186597"/>
              <a:ext cx="581637" cy="581637"/>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2"/>
            <p:cNvSpPr>
              <a:spLocks noChangeArrowheads="1"/>
            </p:cNvSpPr>
            <p:nvPr/>
          </p:nvSpPr>
          <p:spPr bwMode="auto">
            <a:xfrm>
              <a:off x="8208157" y="6098813"/>
              <a:ext cx="3613263" cy="72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1" i="0" u="none" strike="noStrike" cap="none" normalizeH="0" baseline="0" dirty="0">
                  <a:ln>
                    <a:noFill/>
                  </a:ln>
                  <a:solidFill>
                    <a:srgbClr val="296DC0"/>
                  </a:solidFill>
                  <a:effectLst/>
                  <a:latin typeface="Arial" panose="020B0604020202020204" pitchFamily="34" charset="0"/>
                  <a:ea typeface="Calibri" panose="020F0502020204030204" pitchFamily="34" charset="0"/>
                  <a:cs typeface="Calibri" panose="020F0502020204030204" pitchFamily="34" charset="0"/>
                </a:rPr>
                <a:t>Pediatric Nephrology</a:t>
              </a:r>
              <a:endParaRPr kumimoji="0" lang="en-GB" altLang="en-US" sz="5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Journal of the </a:t>
              </a:r>
              <a:br>
                <a:rPr kumimoji="0" lang="en-GB"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kumimoji="0" lang="en-GB"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International Pediatric Nephrology Association</a:t>
              </a:r>
              <a:endParaRPr kumimoji="0" lang="en-GB" altLang="en-US" sz="1200" b="0" i="0" u="none" strike="noStrike" cap="none" normalizeH="0" baseline="0" dirty="0">
                <a:ln>
                  <a:noFill/>
                </a:ln>
                <a:solidFill>
                  <a:schemeClr val="tx1"/>
                </a:solidFill>
                <a:effectLst/>
                <a:latin typeface="Arial" panose="020B0604020202020204" pitchFamily="34" charset="0"/>
              </a:endParaRPr>
            </a:p>
          </p:txBody>
        </p:sp>
      </p:grpSp>
      <p:sp>
        <p:nvSpPr>
          <p:cNvPr id="16" name="Right Triangle 15"/>
          <p:cNvSpPr/>
          <p:nvPr userDrawn="1"/>
        </p:nvSpPr>
        <p:spPr>
          <a:xfrm rot="18900000">
            <a:off x="137739" y="5244782"/>
            <a:ext cx="399045" cy="39904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p:cNvGrpSpPr/>
          <p:nvPr userDrawn="1"/>
        </p:nvGrpSpPr>
        <p:grpSpPr>
          <a:xfrm>
            <a:off x="9694459" y="176810"/>
            <a:ext cx="2349089" cy="747561"/>
            <a:chOff x="2857495" y="1762773"/>
            <a:chExt cx="7219988" cy="2156522"/>
          </a:xfrm>
        </p:grpSpPr>
        <p:sp>
          <p:nvSpPr>
            <p:cNvPr id="18" name="TextBox 17"/>
            <p:cNvSpPr txBox="1"/>
            <p:nvPr/>
          </p:nvSpPr>
          <p:spPr>
            <a:xfrm>
              <a:off x="5167705" y="1762773"/>
              <a:ext cx="4896288" cy="1509356"/>
            </a:xfrm>
            <a:prstGeom prst="rect">
              <a:avLst/>
            </a:prstGeom>
            <a:noFill/>
          </p:spPr>
          <p:txBody>
            <a:bodyPr wrap="square" rtlCol="0">
              <a:spAutoFit/>
            </a:bodyPr>
            <a:lstStyle/>
            <a:p>
              <a:r>
                <a:rPr lang="en-GB" sz="2800" dirty="0">
                  <a:solidFill>
                    <a:schemeClr val="bg1"/>
                  </a:solidFill>
                </a:rPr>
                <a:t>Graphical</a:t>
              </a:r>
            </a:p>
          </p:txBody>
        </p:sp>
        <p:sp>
          <p:nvSpPr>
            <p:cNvPr id="19" name="TextBox 18"/>
            <p:cNvSpPr txBox="1"/>
            <p:nvPr/>
          </p:nvSpPr>
          <p:spPr>
            <a:xfrm>
              <a:off x="5647071" y="2409939"/>
              <a:ext cx="4430412" cy="1509356"/>
            </a:xfrm>
            <a:prstGeom prst="rect">
              <a:avLst/>
            </a:prstGeom>
            <a:noFill/>
          </p:spPr>
          <p:txBody>
            <a:bodyPr wrap="square" rtlCol="0">
              <a:spAutoFit/>
            </a:bodyPr>
            <a:lstStyle/>
            <a:p>
              <a:r>
                <a:rPr lang="en-GB" sz="2800" dirty="0">
                  <a:solidFill>
                    <a:schemeClr val="bg1"/>
                  </a:solidFill>
                </a:rPr>
                <a:t>Abstract</a:t>
              </a:r>
            </a:p>
          </p:txBody>
        </p:sp>
        <p:grpSp>
          <p:nvGrpSpPr>
            <p:cNvPr id="20" name="Group 19"/>
            <p:cNvGrpSpPr/>
            <p:nvPr/>
          </p:nvGrpSpPr>
          <p:grpSpPr>
            <a:xfrm rot="1066865">
              <a:off x="3331177" y="2017651"/>
              <a:ext cx="1664058" cy="1723226"/>
              <a:chOff x="3325506" y="2015311"/>
              <a:chExt cx="1664058" cy="1723226"/>
            </a:xfrm>
          </p:grpSpPr>
          <p:sp>
            <p:nvSpPr>
              <p:cNvPr id="22" name="Curved Up Arrow 21"/>
              <p:cNvSpPr/>
              <p:nvPr/>
            </p:nvSpPr>
            <p:spPr>
              <a:xfrm rot="5612676">
                <a:off x="2869267" y="2471550"/>
                <a:ext cx="1723226" cy="810748"/>
              </a:xfrm>
              <a:prstGeom prst="curved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3" name="Trapezoid 22"/>
              <p:cNvSpPr/>
              <p:nvPr/>
            </p:nvSpPr>
            <p:spPr>
              <a:xfrm rot="20743483">
                <a:off x="4034300" y="2870714"/>
                <a:ext cx="516517" cy="852351"/>
              </a:xfrm>
              <a:prstGeom prst="trapezoid">
                <a:avLst/>
              </a:prstGeom>
              <a:solidFill>
                <a:srgbClr val="AA0065"/>
              </a:solidFill>
              <a:ln w="28575">
                <a:solidFill>
                  <a:srgbClr val="0043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rapezoid 23"/>
              <p:cNvSpPr/>
              <p:nvPr/>
            </p:nvSpPr>
            <p:spPr>
              <a:xfrm rot="18485136">
                <a:off x="4227275" y="2752605"/>
                <a:ext cx="545380" cy="807242"/>
              </a:xfrm>
              <a:prstGeom prst="trapezoid">
                <a:avLst>
                  <a:gd name="adj" fmla="val 26969"/>
                </a:avLst>
              </a:prstGeom>
              <a:solidFill>
                <a:srgbClr val="00B050"/>
              </a:solidFill>
              <a:ln w="28575">
                <a:solidFill>
                  <a:srgbClr val="0042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rapezoid 24"/>
              <p:cNvSpPr/>
              <p:nvPr/>
            </p:nvSpPr>
            <p:spPr>
              <a:xfrm rot="16200000">
                <a:off x="4313253" y="2492334"/>
                <a:ext cx="545380" cy="807242"/>
              </a:xfrm>
              <a:prstGeom prst="trapezoid">
                <a:avLst/>
              </a:prstGeom>
              <a:solidFill>
                <a:schemeClr val="accent2"/>
              </a:solidFill>
              <a:ln w="28575">
                <a:solidFill>
                  <a:srgbClr val="00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rapezoid 25"/>
              <p:cNvSpPr/>
              <p:nvPr/>
            </p:nvSpPr>
            <p:spPr>
              <a:xfrm rot="14460500">
                <a:off x="4252007" y="2192236"/>
                <a:ext cx="545380" cy="807242"/>
              </a:xfrm>
              <a:prstGeom prst="trapezoid">
                <a:avLst/>
              </a:prstGeom>
              <a:solidFill>
                <a:srgbClr val="0092F7"/>
              </a:solidFill>
              <a:ln w="25400">
                <a:solidFill>
                  <a:srgbClr val="0043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rapezoid 26"/>
              <p:cNvSpPr/>
              <p:nvPr/>
            </p:nvSpPr>
            <p:spPr>
              <a:xfrm rot="12209348">
                <a:off x="4054992" y="2029218"/>
                <a:ext cx="532285" cy="762409"/>
              </a:xfrm>
              <a:prstGeom prst="trapezoid">
                <a:avLst>
                  <a:gd name="adj" fmla="val 33206"/>
                </a:avLst>
              </a:prstGeom>
              <a:solidFill>
                <a:srgbClr val="9966FF"/>
              </a:solidFill>
              <a:ln w="28575">
                <a:solidFill>
                  <a:srgbClr val="0044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p:cNvSpPr/>
              <p:nvPr/>
            </p:nvSpPr>
            <p:spPr>
              <a:xfrm>
                <a:off x="3884157" y="2595857"/>
                <a:ext cx="536234" cy="550844"/>
              </a:xfrm>
              <a:prstGeom prst="ellipse">
                <a:avLst/>
              </a:prstGeom>
              <a:solidFill>
                <a:schemeClr val="tx1">
                  <a:lumMod val="50000"/>
                  <a:lumOff val="50000"/>
                </a:schemeClr>
              </a:solidFill>
              <a:ln w="28575">
                <a:solidFill>
                  <a:srgbClr val="004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1" name="Double Brace 20"/>
            <p:cNvSpPr/>
            <p:nvPr/>
          </p:nvSpPr>
          <p:spPr>
            <a:xfrm>
              <a:off x="2857495" y="2112886"/>
              <a:ext cx="2510703" cy="1536932"/>
            </a:xfrm>
            <a:prstGeom prst="bracePair">
              <a:avLst>
                <a:gd name="adj" fmla="val 11432"/>
              </a:avLst>
            </a:prstGeom>
            <a:ln w="222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grpSp>
    </p:spTree>
    <p:extLst>
      <p:ext uri="{BB962C8B-B14F-4D97-AF65-F5344CB8AC3E}">
        <p14:creationId xmlns:p14="http://schemas.microsoft.com/office/powerpoint/2010/main" val="3655088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F14BA06-560F-4272-BD1D-D3D251BC0A82}" type="datetimeFigureOut">
              <a:rPr lang="en-GB" smtClean="0"/>
              <a:t>30/12/2023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22DF36B-8F18-4F81-92A8-26E2BC629512}" type="slidenum">
              <a:rPr lang="en-GB" smtClean="0"/>
              <a:t>‹N°›</a:t>
            </a:fld>
            <a:endParaRPr lang="en-GB"/>
          </a:p>
        </p:txBody>
      </p:sp>
    </p:spTree>
    <p:extLst>
      <p:ext uri="{BB962C8B-B14F-4D97-AF65-F5344CB8AC3E}">
        <p14:creationId xmlns:p14="http://schemas.microsoft.com/office/powerpoint/2010/main" val="5961134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14BA06-560F-4272-BD1D-D3D251BC0A82}" type="datetimeFigureOut">
              <a:rPr lang="en-GB" smtClean="0"/>
              <a:t>30/12/2023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2DF36B-8F18-4F81-92A8-26E2BC629512}" type="slidenum">
              <a:rPr lang="en-GB" smtClean="0"/>
              <a:t>‹N°›</a:t>
            </a:fld>
            <a:endParaRPr lang="en-GB"/>
          </a:p>
        </p:txBody>
      </p:sp>
    </p:spTree>
    <p:extLst>
      <p:ext uri="{BB962C8B-B14F-4D97-AF65-F5344CB8AC3E}">
        <p14:creationId xmlns:p14="http://schemas.microsoft.com/office/powerpoint/2010/main" val="69003126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p:cNvSpPr txBox="1">
            <a:spLocks/>
          </p:cNvSpPr>
          <p:nvPr/>
        </p:nvSpPr>
        <p:spPr>
          <a:xfrm>
            <a:off x="180183" y="-140465"/>
            <a:ext cx="12192000" cy="1085673"/>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200000"/>
              </a:lnSpc>
            </a:pPr>
            <a:r>
              <a:rPr lang="en-US" sz="18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Proteinuria and microalbuminuria prevalence in allergic children</a:t>
            </a:r>
            <a:endParaRPr lang="fr-FR"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5" name="TextBox 24"/>
          <p:cNvSpPr txBox="1"/>
          <p:nvPr/>
        </p:nvSpPr>
        <p:spPr>
          <a:xfrm>
            <a:off x="180183" y="1189759"/>
            <a:ext cx="10536266" cy="369332"/>
          </a:xfrm>
          <a:prstGeom prst="rect">
            <a:avLst/>
          </a:prstGeom>
          <a:noFill/>
        </p:spPr>
        <p:txBody>
          <a:bodyPr wrap="square" rtlCol="0">
            <a:spAutoFit/>
          </a:bodyPr>
          <a:lstStyle/>
          <a:p>
            <a:r>
              <a:rPr lang="en-US" kern="0" dirty="0">
                <a:solidFill>
                  <a:schemeClr val="bg1"/>
                </a:solidFill>
                <a:latin typeface="Calibri" panose="020F0502020204030204" pitchFamily="34" charset="0"/>
                <a:ea typeface="Times New Roman" panose="02020603050405020304" pitchFamily="18" charset="0"/>
              </a:rPr>
              <a:t>HYPOTHESIS : T</a:t>
            </a:r>
            <a:r>
              <a:rPr lang="en-US" sz="1800" kern="0" dirty="0">
                <a:solidFill>
                  <a:schemeClr val="bg1"/>
                </a:solidFill>
                <a:effectLst/>
                <a:latin typeface="Calibri" panose="020F0502020204030204" pitchFamily="34" charset="0"/>
                <a:ea typeface="Times New Roman" panose="02020603050405020304" pitchFamily="18" charset="0"/>
              </a:rPr>
              <a:t>he urine total protein values in allergic children are higher than non-allergic children.</a:t>
            </a:r>
            <a:r>
              <a:rPr lang="fr-FR" dirty="0">
                <a:solidFill>
                  <a:schemeClr val="bg1"/>
                </a:solidFill>
                <a:effectLst/>
              </a:rPr>
              <a:t> </a:t>
            </a:r>
            <a:endParaRPr lang="en-GB" dirty="0">
              <a:solidFill>
                <a:schemeClr val="bg1"/>
              </a:solidFill>
            </a:endParaRPr>
          </a:p>
        </p:txBody>
      </p:sp>
      <p:sp>
        <p:nvSpPr>
          <p:cNvPr id="26" name="TextBox 25"/>
          <p:cNvSpPr txBox="1"/>
          <p:nvPr/>
        </p:nvSpPr>
        <p:spPr>
          <a:xfrm>
            <a:off x="173448" y="1679459"/>
            <a:ext cx="11505934" cy="369332"/>
          </a:xfrm>
          <a:prstGeom prst="rect">
            <a:avLst/>
          </a:prstGeom>
          <a:noFill/>
        </p:spPr>
        <p:txBody>
          <a:bodyPr wrap="square" rtlCol="0">
            <a:spAutoFit/>
          </a:bodyPr>
          <a:lstStyle/>
          <a:p>
            <a:r>
              <a:rPr lang="en-GB" b="1" dirty="0">
                <a:solidFill>
                  <a:srgbClr val="0065AA"/>
                </a:solidFill>
              </a:rPr>
              <a:t>DESIGN &amp; OUTCOMES</a:t>
            </a:r>
            <a:r>
              <a:rPr lang="en-GB" dirty="0">
                <a:solidFill>
                  <a:srgbClr val="0065AA"/>
                </a:solidFill>
              </a:rPr>
              <a:t>:</a:t>
            </a:r>
          </a:p>
        </p:txBody>
      </p:sp>
      <p:sp>
        <p:nvSpPr>
          <p:cNvPr id="27" name="TextBox 26"/>
          <p:cNvSpPr txBox="1"/>
          <p:nvPr/>
        </p:nvSpPr>
        <p:spPr>
          <a:xfrm>
            <a:off x="7679856" y="5587477"/>
            <a:ext cx="4108032" cy="400110"/>
          </a:xfrm>
          <a:prstGeom prst="rect">
            <a:avLst/>
          </a:prstGeom>
          <a:noFill/>
        </p:spPr>
        <p:txBody>
          <a:bodyPr wrap="square" rtlCol="0">
            <a:spAutoFit/>
          </a:bodyPr>
          <a:lstStyle/>
          <a:p>
            <a:r>
              <a:rPr lang="en-GB" sz="2000" b="1" dirty="0">
                <a:solidFill>
                  <a:schemeClr val="bg1"/>
                </a:solidFill>
                <a:latin typeface="+mj-lt"/>
              </a:rPr>
              <a:t>Vincent </a:t>
            </a:r>
            <a:r>
              <a:rPr lang="en-GB" sz="2000" b="1" dirty="0" err="1">
                <a:solidFill>
                  <a:schemeClr val="bg1"/>
                </a:solidFill>
                <a:latin typeface="+mj-lt"/>
              </a:rPr>
              <a:t>Moulu</a:t>
            </a:r>
            <a:r>
              <a:rPr lang="en-GB" sz="2000" b="1" dirty="0">
                <a:solidFill>
                  <a:schemeClr val="bg1"/>
                </a:solidFill>
                <a:latin typeface="+mj-lt"/>
              </a:rPr>
              <a:t> M. et al. 2023</a:t>
            </a:r>
            <a:endParaRPr lang="en-GB" sz="1400" b="1" dirty="0">
              <a:solidFill>
                <a:schemeClr val="bg1"/>
              </a:solidFill>
              <a:latin typeface="+mj-lt"/>
            </a:endParaRPr>
          </a:p>
        </p:txBody>
      </p:sp>
      <p:sp>
        <p:nvSpPr>
          <p:cNvPr id="28" name="TextBox 27"/>
          <p:cNvSpPr txBox="1"/>
          <p:nvPr/>
        </p:nvSpPr>
        <p:spPr>
          <a:xfrm>
            <a:off x="373887" y="5548042"/>
            <a:ext cx="7141846" cy="1354217"/>
          </a:xfrm>
          <a:prstGeom prst="rect">
            <a:avLst/>
          </a:prstGeom>
          <a:noFill/>
        </p:spPr>
        <p:txBody>
          <a:bodyPr wrap="square" rtlCol="0">
            <a:spAutoFit/>
          </a:bodyPr>
          <a:lstStyle/>
          <a:p>
            <a:pPr>
              <a:spcAft>
                <a:spcPts val="600"/>
              </a:spcAft>
            </a:pPr>
            <a:r>
              <a:rPr lang="en-GB" b="1" dirty="0">
                <a:solidFill>
                  <a:schemeClr val="bg1"/>
                </a:solidFill>
              </a:rPr>
              <a:t>CONCLUSION</a:t>
            </a:r>
            <a:r>
              <a:rPr lang="en-GB" dirty="0">
                <a:solidFill>
                  <a:schemeClr val="bg1"/>
                </a:solidFill>
              </a:rPr>
              <a:t>: </a:t>
            </a:r>
            <a:r>
              <a:rPr lang="en-US" sz="1600" kern="0" dirty="0">
                <a:solidFill>
                  <a:schemeClr val="bg1"/>
                </a:solidFill>
                <a:effectLst/>
                <a:ea typeface="Times New Roman" panose="02020603050405020304" pitchFamily="18" charset="0"/>
              </a:rPr>
              <a:t>The lack of increase prevalence of proteinuria in allergic patients do not support a pathophysiological hypothesis that would link allergy to idiopathic nephrotic syndrome (INS) via the presence of asymptomatic pathologic proteinuria in allergic patients. Other hypotheses still need to be explored to understand the origin of INS.</a:t>
            </a:r>
            <a:r>
              <a:rPr lang="fr-FR" sz="1600" dirty="0">
                <a:solidFill>
                  <a:schemeClr val="bg1"/>
                </a:solidFill>
                <a:effectLst/>
              </a:rPr>
              <a:t> </a:t>
            </a:r>
            <a:endParaRPr lang="en-GB" sz="1600" dirty="0">
              <a:solidFill>
                <a:schemeClr val="bg1"/>
              </a:solidFill>
            </a:endParaRPr>
          </a:p>
        </p:txBody>
      </p:sp>
      <p:sp>
        <p:nvSpPr>
          <p:cNvPr id="3" name="Rectangle 2">
            <a:extLst>
              <a:ext uri="{FF2B5EF4-FFF2-40B4-BE49-F238E27FC236}">
                <a16:creationId xmlns:a16="http://schemas.microsoft.com/office/drawing/2014/main" id="{3D2171B2-EA84-23AC-5969-964FDF71992F}"/>
              </a:ext>
            </a:extLst>
          </p:cNvPr>
          <p:cNvSpPr/>
          <p:nvPr/>
        </p:nvSpPr>
        <p:spPr>
          <a:xfrm>
            <a:off x="1641259" y="3059198"/>
            <a:ext cx="1735313" cy="622841"/>
          </a:xfrm>
          <a:prstGeom prst="rect">
            <a:avLst/>
          </a:prstGeom>
          <a:solidFill>
            <a:srgbClr val="00385E"/>
          </a:solidFill>
          <a:ln w="41275">
            <a:solidFill>
              <a:srgbClr val="00385E"/>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99</a:t>
            </a:r>
            <a:r>
              <a:rPr lang="en-GB" dirty="0"/>
              <a:t> ALLERGICS</a:t>
            </a:r>
          </a:p>
        </p:txBody>
      </p:sp>
      <p:sp>
        <p:nvSpPr>
          <p:cNvPr id="4" name="TextBox 20">
            <a:extLst>
              <a:ext uri="{FF2B5EF4-FFF2-40B4-BE49-F238E27FC236}">
                <a16:creationId xmlns:a16="http://schemas.microsoft.com/office/drawing/2014/main" id="{61E32A86-F067-EC3D-4482-90C55BAA2118}"/>
              </a:ext>
            </a:extLst>
          </p:cNvPr>
          <p:cNvSpPr txBox="1"/>
          <p:nvPr/>
        </p:nvSpPr>
        <p:spPr>
          <a:xfrm>
            <a:off x="93668" y="2507347"/>
            <a:ext cx="1640387" cy="400110"/>
          </a:xfrm>
          <a:prstGeom prst="rect">
            <a:avLst/>
          </a:prstGeom>
          <a:noFill/>
          <a:ln>
            <a:solidFill>
              <a:schemeClr val="bg1"/>
            </a:solidFill>
          </a:ln>
        </p:spPr>
        <p:txBody>
          <a:bodyPr wrap="square" rtlCol="0">
            <a:spAutoFit/>
          </a:bodyPr>
          <a:lstStyle/>
          <a:p>
            <a:pPr algn="ctr"/>
            <a:r>
              <a:rPr lang="en-GB" sz="2000" b="1" dirty="0">
                <a:solidFill>
                  <a:schemeClr val="accent1"/>
                </a:solidFill>
              </a:rPr>
              <a:t>196 children</a:t>
            </a:r>
          </a:p>
        </p:txBody>
      </p:sp>
      <p:sp>
        <p:nvSpPr>
          <p:cNvPr id="5" name="Rectangle 4">
            <a:extLst>
              <a:ext uri="{FF2B5EF4-FFF2-40B4-BE49-F238E27FC236}">
                <a16:creationId xmlns:a16="http://schemas.microsoft.com/office/drawing/2014/main" id="{BD7A58AC-BC93-8940-6D84-9C6F4B8131C3}"/>
              </a:ext>
            </a:extLst>
          </p:cNvPr>
          <p:cNvSpPr/>
          <p:nvPr/>
        </p:nvSpPr>
        <p:spPr>
          <a:xfrm>
            <a:off x="1603671" y="3984829"/>
            <a:ext cx="1735313" cy="622841"/>
          </a:xfrm>
          <a:prstGeom prst="rect">
            <a:avLst/>
          </a:prstGeom>
          <a:noFill/>
          <a:ln w="41275">
            <a:solidFill>
              <a:srgbClr val="00437A"/>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00437A"/>
                </a:solidFill>
              </a:rPr>
              <a:t>97</a:t>
            </a:r>
            <a:r>
              <a:rPr lang="en-GB" dirty="0">
                <a:solidFill>
                  <a:srgbClr val="00437A"/>
                </a:solidFill>
              </a:rPr>
              <a:t> NON ALLERGICS</a:t>
            </a:r>
          </a:p>
        </p:txBody>
      </p:sp>
      <p:cxnSp>
        <p:nvCxnSpPr>
          <p:cNvPr id="6" name="Straight Arrow Connector 40">
            <a:extLst>
              <a:ext uri="{FF2B5EF4-FFF2-40B4-BE49-F238E27FC236}">
                <a16:creationId xmlns:a16="http://schemas.microsoft.com/office/drawing/2014/main" id="{7EDC58BD-2F8E-82D8-4CF5-4F9C38B3B2B8}"/>
              </a:ext>
            </a:extLst>
          </p:cNvPr>
          <p:cNvCxnSpPr/>
          <p:nvPr/>
        </p:nvCxnSpPr>
        <p:spPr>
          <a:xfrm>
            <a:off x="937308" y="3792988"/>
            <a:ext cx="613837" cy="478387"/>
          </a:xfrm>
          <a:prstGeom prst="straightConnector1">
            <a:avLst/>
          </a:prstGeom>
          <a:ln w="31750">
            <a:solidFill>
              <a:srgbClr val="00437A"/>
            </a:solidFill>
            <a:headEnd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7" name="Straight Arrow Connector 42">
            <a:extLst>
              <a:ext uri="{FF2B5EF4-FFF2-40B4-BE49-F238E27FC236}">
                <a16:creationId xmlns:a16="http://schemas.microsoft.com/office/drawing/2014/main" id="{491E650D-3839-0ED2-C49C-9C11B12F798B}"/>
              </a:ext>
            </a:extLst>
          </p:cNvPr>
          <p:cNvCxnSpPr/>
          <p:nvPr/>
        </p:nvCxnSpPr>
        <p:spPr>
          <a:xfrm flipV="1">
            <a:off x="937542" y="3370619"/>
            <a:ext cx="613837" cy="405275"/>
          </a:xfrm>
          <a:prstGeom prst="straightConnector1">
            <a:avLst/>
          </a:prstGeom>
          <a:ln w="31750">
            <a:solidFill>
              <a:srgbClr val="00437A"/>
            </a:solidFill>
            <a:headEnd w="lg" len="med"/>
            <a:tailEnd type="arrow" w="lg" len="med"/>
          </a:ln>
        </p:spPr>
        <p:style>
          <a:lnRef idx="1">
            <a:schemeClr val="accent1"/>
          </a:lnRef>
          <a:fillRef idx="0">
            <a:schemeClr val="accent1"/>
          </a:fillRef>
          <a:effectRef idx="0">
            <a:schemeClr val="accent1"/>
          </a:effectRef>
          <a:fontRef idx="minor">
            <a:schemeClr val="tx1"/>
          </a:fontRef>
        </p:style>
      </p:cxnSp>
      <p:sp>
        <p:nvSpPr>
          <p:cNvPr id="8" name="Freeform: Shape 46">
            <a:extLst>
              <a:ext uri="{FF2B5EF4-FFF2-40B4-BE49-F238E27FC236}">
                <a16:creationId xmlns:a16="http://schemas.microsoft.com/office/drawing/2014/main" id="{50A4DFDA-E84C-2F7F-4D9D-7718D64156A7}"/>
              </a:ext>
            </a:extLst>
          </p:cNvPr>
          <p:cNvSpPr/>
          <p:nvPr/>
        </p:nvSpPr>
        <p:spPr>
          <a:xfrm>
            <a:off x="255445" y="3280481"/>
            <a:ext cx="513284" cy="1049898"/>
          </a:xfrm>
          <a:custGeom>
            <a:avLst/>
            <a:gdLst>
              <a:gd name="connsiteX0" fmla="*/ 427832 w 855663"/>
              <a:gd name="connsiteY0" fmla="*/ 350043 h 1750218"/>
              <a:gd name="connsiteX1" fmla="*/ 556181 w 855663"/>
              <a:gd name="connsiteY1" fmla="*/ 365601 h 1750218"/>
              <a:gd name="connsiteX2" fmla="*/ 719535 w 855663"/>
              <a:gd name="connsiteY2" fmla="*/ 451168 h 1750218"/>
              <a:gd name="connsiteX3" fmla="*/ 742872 w 855663"/>
              <a:gd name="connsiteY3" fmla="*/ 493950 h 1750218"/>
              <a:gd name="connsiteX4" fmla="*/ 851774 w 855663"/>
              <a:gd name="connsiteY4" fmla="*/ 956786 h 1750218"/>
              <a:gd name="connsiteX5" fmla="*/ 855663 w 855663"/>
              <a:gd name="connsiteY5" fmla="*/ 976232 h 1750218"/>
              <a:gd name="connsiteX6" fmla="*/ 777876 w 855663"/>
              <a:gd name="connsiteY6" fmla="*/ 1054020 h 1750218"/>
              <a:gd name="connsiteX7" fmla="*/ 703977 w 855663"/>
              <a:gd name="connsiteY7" fmla="*/ 995680 h 1750218"/>
              <a:gd name="connsiteX8" fmla="*/ 622301 w 855663"/>
              <a:gd name="connsiteY8" fmla="*/ 657304 h 1750218"/>
              <a:gd name="connsiteX9" fmla="*/ 622301 w 855663"/>
              <a:gd name="connsiteY9" fmla="*/ 1750218 h 1750218"/>
              <a:gd name="connsiteX10" fmla="*/ 466726 w 855663"/>
              <a:gd name="connsiteY10" fmla="*/ 1750218 h 1750218"/>
              <a:gd name="connsiteX11" fmla="*/ 466726 w 855663"/>
              <a:gd name="connsiteY11" fmla="*/ 1050131 h 1750218"/>
              <a:gd name="connsiteX12" fmla="*/ 388938 w 855663"/>
              <a:gd name="connsiteY12" fmla="*/ 1050131 h 1750218"/>
              <a:gd name="connsiteX13" fmla="*/ 388938 w 855663"/>
              <a:gd name="connsiteY13" fmla="*/ 1750218 h 1750218"/>
              <a:gd name="connsiteX14" fmla="*/ 233363 w 855663"/>
              <a:gd name="connsiteY14" fmla="*/ 1750218 h 1750218"/>
              <a:gd name="connsiteX15" fmla="*/ 233363 w 855663"/>
              <a:gd name="connsiteY15" fmla="*/ 661193 h 1750218"/>
              <a:gd name="connsiteX16" fmla="*/ 151686 w 855663"/>
              <a:gd name="connsiteY16" fmla="*/ 999569 h 1750218"/>
              <a:gd name="connsiteX17" fmla="*/ 77788 w 855663"/>
              <a:gd name="connsiteY17" fmla="*/ 1057910 h 1750218"/>
              <a:gd name="connsiteX18" fmla="*/ 0 w 855663"/>
              <a:gd name="connsiteY18" fmla="*/ 980123 h 1750218"/>
              <a:gd name="connsiteX19" fmla="*/ 3889 w 855663"/>
              <a:gd name="connsiteY19" fmla="*/ 960675 h 1750218"/>
              <a:gd name="connsiteX20" fmla="*/ 112792 w 855663"/>
              <a:gd name="connsiteY20" fmla="*/ 497840 h 1750218"/>
              <a:gd name="connsiteX21" fmla="*/ 136129 w 855663"/>
              <a:gd name="connsiteY21" fmla="*/ 455057 h 1750218"/>
              <a:gd name="connsiteX22" fmla="*/ 299482 w 855663"/>
              <a:gd name="connsiteY22" fmla="*/ 369490 h 1750218"/>
              <a:gd name="connsiteX23" fmla="*/ 427832 w 855663"/>
              <a:gd name="connsiteY23" fmla="*/ 350043 h 1750218"/>
              <a:gd name="connsiteX24" fmla="*/ 427831 w 855663"/>
              <a:gd name="connsiteY24" fmla="*/ 0 h 1750218"/>
              <a:gd name="connsiteX25" fmla="*/ 583406 w 855663"/>
              <a:gd name="connsiteY25" fmla="*/ 155575 h 1750218"/>
              <a:gd name="connsiteX26" fmla="*/ 427831 w 855663"/>
              <a:gd name="connsiteY26" fmla="*/ 311150 h 1750218"/>
              <a:gd name="connsiteX27" fmla="*/ 272256 w 855663"/>
              <a:gd name="connsiteY27" fmla="*/ 155575 h 1750218"/>
              <a:gd name="connsiteX28" fmla="*/ 427831 w 855663"/>
              <a:gd name="connsiteY28" fmla="*/ 0 h 1750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55663" h="1750218">
                <a:moveTo>
                  <a:pt x="427832" y="350043"/>
                </a:moveTo>
                <a:cubicBezTo>
                  <a:pt x="470615" y="350043"/>
                  <a:pt x="513398" y="357821"/>
                  <a:pt x="556181" y="365601"/>
                </a:cubicBezTo>
                <a:cubicBezTo>
                  <a:pt x="618412" y="385047"/>
                  <a:pt x="672862" y="412273"/>
                  <a:pt x="719535" y="451168"/>
                </a:cubicBezTo>
                <a:cubicBezTo>
                  <a:pt x="731203" y="462835"/>
                  <a:pt x="738983" y="478392"/>
                  <a:pt x="742872" y="493950"/>
                </a:cubicBezTo>
                <a:lnTo>
                  <a:pt x="851774" y="956786"/>
                </a:lnTo>
                <a:cubicBezTo>
                  <a:pt x="851774" y="960675"/>
                  <a:pt x="855663" y="968454"/>
                  <a:pt x="855663" y="976232"/>
                </a:cubicBezTo>
                <a:cubicBezTo>
                  <a:pt x="855663" y="1019016"/>
                  <a:pt x="820659" y="1054020"/>
                  <a:pt x="777876" y="1054020"/>
                </a:cubicBezTo>
                <a:cubicBezTo>
                  <a:pt x="742872" y="1054020"/>
                  <a:pt x="711757" y="1026795"/>
                  <a:pt x="703977" y="995680"/>
                </a:cubicBezTo>
                <a:lnTo>
                  <a:pt x="622301" y="657304"/>
                </a:lnTo>
                <a:lnTo>
                  <a:pt x="622301" y="1750218"/>
                </a:lnTo>
                <a:lnTo>
                  <a:pt x="466726" y="1750218"/>
                </a:lnTo>
                <a:lnTo>
                  <a:pt x="466726" y="1050131"/>
                </a:lnTo>
                <a:lnTo>
                  <a:pt x="388938" y="1050131"/>
                </a:lnTo>
                <a:lnTo>
                  <a:pt x="388938" y="1750218"/>
                </a:lnTo>
                <a:lnTo>
                  <a:pt x="233363" y="1750218"/>
                </a:lnTo>
                <a:lnTo>
                  <a:pt x="233363" y="661193"/>
                </a:lnTo>
                <a:lnTo>
                  <a:pt x="151686" y="999569"/>
                </a:lnTo>
                <a:cubicBezTo>
                  <a:pt x="143907" y="1030684"/>
                  <a:pt x="112792" y="1057910"/>
                  <a:pt x="77788" y="1057910"/>
                </a:cubicBezTo>
                <a:cubicBezTo>
                  <a:pt x="35004" y="1057910"/>
                  <a:pt x="0" y="1022905"/>
                  <a:pt x="0" y="980123"/>
                </a:cubicBezTo>
                <a:cubicBezTo>
                  <a:pt x="0" y="972343"/>
                  <a:pt x="3889" y="964564"/>
                  <a:pt x="3889" y="960675"/>
                </a:cubicBezTo>
                <a:lnTo>
                  <a:pt x="112792" y="497840"/>
                </a:lnTo>
                <a:cubicBezTo>
                  <a:pt x="116682" y="482281"/>
                  <a:pt x="124460" y="466725"/>
                  <a:pt x="136129" y="455057"/>
                </a:cubicBezTo>
                <a:cubicBezTo>
                  <a:pt x="182801" y="416162"/>
                  <a:pt x="237252" y="385047"/>
                  <a:pt x="299482" y="369490"/>
                </a:cubicBezTo>
                <a:cubicBezTo>
                  <a:pt x="342265" y="357821"/>
                  <a:pt x="385049" y="350043"/>
                  <a:pt x="427832" y="350043"/>
                </a:cubicBezTo>
                <a:close/>
                <a:moveTo>
                  <a:pt x="427831" y="0"/>
                </a:moveTo>
                <a:cubicBezTo>
                  <a:pt x="513753" y="0"/>
                  <a:pt x="583406" y="69653"/>
                  <a:pt x="583406" y="155575"/>
                </a:cubicBezTo>
                <a:cubicBezTo>
                  <a:pt x="583406" y="241496"/>
                  <a:pt x="513753" y="311150"/>
                  <a:pt x="427831" y="311150"/>
                </a:cubicBezTo>
                <a:cubicBezTo>
                  <a:pt x="341910" y="311150"/>
                  <a:pt x="272256" y="241496"/>
                  <a:pt x="272256" y="155575"/>
                </a:cubicBezTo>
                <a:cubicBezTo>
                  <a:pt x="272256" y="69653"/>
                  <a:pt x="341910" y="0"/>
                  <a:pt x="427831" y="0"/>
                </a:cubicBezTo>
                <a:close/>
              </a:path>
            </a:pathLst>
          </a:custGeom>
          <a:solidFill>
            <a:schemeClr val="accent1"/>
          </a:solidFill>
          <a:ln w="15081" cap="flat">
            <a:solidFill>
              <a:schemeClr val="accent1"/>
            </a:solidFill>
            <a:prstDash val="solid"/>
            <a:miter/>
          </a:ln>
        </p:spPr>
        <p:txBody>
          <a:bodyPr wrap="square" rtlCol="0" anchor="ctr">
            <a:noAutofit/>
          </a:bodyPr>
          <a:lstStyle/>
          <a:p>
            <a:endParaRPr lang="en-US" dirty="0">
              <a:solidFill>
                <a:schemeClr val="accent1"/>
              </a:solidFill>
              <a:highlight>
                <a:srgbClr val="296DC0"/>
              </a:highlight>
            </a:endParaRPr>
          </a:p>
        </p:txBody>
      </p:sp>
      <p:sp>
        <p:nvSpPr>
          <p:cNvPr id="9" name="Ellipse 8">
            <a:extLst>
              <a:ext uri="{FF2B5EF4-FFF2-40B4-BE49-F238E27FC236}">
                <a16:creationId xmlns:a16="http://schemas.microsoft.com/office/drawing/2014/main" id="{9088DB56-5229-FB62-A7EC-59C12F8328C6}"/>
              </a:ext>
            </a:extLst>
          </p:cNvPr>
          <p:cNvSpPr/>
          <p:nvPr/>
        </p:nvSpPr>
        <p:spPr>
          <a:xfrm>
            <a:off x="158233" y="2374419"/>
            <a:ext cx="1575822" cy="749753"/>
          </a:xfrm>
          <a:prstGeom prst="ellipse">
            <a:avLst/>
          </a:prstGeom>
          <a:noFill/>
          <a:ln w="38100">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cxnSp>
        <p:nvCxnSpPr>
          <p:cNvPr id="10" name="Straight Arrow Connector 42">
            <a:extLst>
              <a:ext uri="{FF2B5EF4-FFF2-40B4-BE49-F238E27FC236}">
                <a16:creationId xmlns:a16="http://schemas.microsoft.com/office/drawing/2014/main" id="{63AD0ADF-12C4-8402-E45E-AC4B5297F48B}"/>
              </a:ext>
            </a:extLst>
          </p:cNvPr>
          <p:cNvCxnSpPr>
            <a:cxnSpLocks/>
          </p:cNvCxnSpPr>
          <p:nvPr/>
        </p:nvCxnSpPr>
        <p:spPr>
          <a:xfrm>
            <a:off x="3376572" y="3188941"/>
            <a:ext cx="635177" cy="0"/>
          </a:xfrm>
          <a:prstGeom prst="straightConnector1">
            <a:avLst/>
          </a:prstGeom>
          <a:ln w="31750">
            <a:solidFill>
              <a:srgbClr val="00437A"/>
            </a:solidFill>
            <a:headEnd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11" name="Straight Arrow Connector 42">
            <a:extLst>
              <a:ext uri="{FF2B5EF4-FFF2-40B4-BE49-F238E27FC236}">
                <a16:creationId xmlns:a16="http://schemas.microsoft.com/office/drawing/2014/main" id="{F700A012-5BD7-C091-C67A-ED1B6DC1F3AB}"/>
              </a:ext>
            </a:extLst>
          </p:cNvPr>
          <p:cNvCxnSpPr>
            <a:cxnSpLocks/>
          </p:cNvCxnSpPr>
          <p:nvPr/>
        </p:nvCxnSpPr>
        <p:spPr>
          <a:xfrm>
            <a:off x="3338984" y="4505920"/>
            <a:ext cx="569691" cy="0"/>
          </a:xfrm>
          <a:prstGeom prst="straightConnector1">
            <a:avLst/>
          </a:prstGeom>
          <a:ln w="31750">
            <a:solidFill>
              <a:srgbClr val="00437A"/>
            </a:solidFill>
            <a:headEnd w="lg" len="med"/>
            <a:tailEnd type="arrow" w="lg" len="med"/>
          </a:ln>
        </p:spPr>
        <p:style>
          <a:lnRef idx="1">
            <a:schemeClr val="accent1"/>
          </a:lnRef>
          <a:fillRef idx="0">
            <a:schemeClr val="accent1"/>
          </a:fillRef>
          <a:effectRef idx="0">
            <a:schemeClr val="accent1"/>
          </a:effectRef>
          <a:fontRef idx="minor">
            <a:schemeClr val="tx1"/>
          </a:fontRef>
        </p:style>
      </p:cxnSp>
      <p:sp>
        <p:nvSpPr>
          <p:cNvPr id="12" name="Ellipse 11">
            <a:extLst>
              <a:ext uri="{FF2B5EF4-FFF2-40B4-BE49-F238E27FC236}">
                <a16:creationId xmlns:a16="http://schemas.microsoft.com/office/drawing/2014/main" id="{4BA3AD9E-588E-C141-DA81-664123096F99}"/>
              </a:ext>
            </a:extLst>
          </p:cNvPr>
          <p:cNvSpPr/>
          <p:nvPr/>
        </p:nvSpPr>
        <p:spPr>
          <a:xfrm>
            <a:off x="3936618" y="4122642"/>
            <a:ext cx="1575822" cy="749753"/>
          </a:xfrm>
          <a:prstGeom prst="ellipse">
            <a:avLst/>
          </a:prstGeom>
          <a:noFill/>
          <a:ln w="38100">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3" name="Ellipse 12">
            <a:extLst>
              <a:ext uri="{FF2B5EF4-FFF2-40B4-BE49-F238E27FC236}">
                <a16:creationId xmlns:a16="http://schemas.microsoft.com/office/drawing/2014/main" id="{6C592FAA-15A1-5E8A-F544-72F2AF3D3A36}"/>
              </a:ext>
            </a:extLst>
          </p:cNvPr>
          <p:cNvSpPr/>
          <p:nvPr/>
        </p:nvSpPr>
        <p:spPr>
          <a:xfrm>
            <a:off x="4011749" y="2815840"/>
            <a:ext cx="1575822" cy="749753"/>
          </a:xfrm>
          <a:prstGeom prst="ellipse">
            <a:avLst/>
          </a:prstGeom>
          <a:noFill/>
          <a:ln w="38100">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4" name="ZoneTexte 13">
            <a:extLst>
              <a:ext uri="{FF2B5EF4-FFF2-40B4-BE49-F238E27FC236}">
                <a16:creationId xmlns:a16="http://schemas.microsoft.com/office/drawing/2014/main" id="{CBD058D0-6F30-D93F-F7F1-D53025E1A0A8}"/>
              </a:ext>
            </a:extLst>
          </p:cNvPr>
          <p:cNvSpPr txBox="1"/>
          <p:nvPr/>
        </p:nvSpPr>
        <p:spPr>
          <a:xfrm>
            <a:off x="4047801" y="3023909"/>
            <a:ext cx="1606465" cy="369332"/>
          </a:xfrm>
          <a:prstGeom prst="rect">
            <a:avLst/>
          </a:prstGeom>
          <a:noFill/>
        </p:spPr>
        <p:txBody>
          <a:bodyPr wrap="none" rtlCol="0">
            <a:spAutoFit/>
          </a:bodyPr>
          <a:lstStyle/>
          <a:p>
            <a:r>
              <a:rPr lang="fr-FR" b="1" dirty="0">
                <a:solidFill>
                  <a:schemeClr val="accent1"/>
                </a:solidFill>
              </a:rPr>
              <a:t>6</a:t>
            </a:r>
            <a:r>
              <a:rPr lang="fr-FR" sz="1600" b="1" dirty="0">
                <a:solidFill>
                  <a:schemeClr val="accent1"/>
                </a:solidFill>
              </a:rPr>
              <a:t> PROTEINURICS</a:t>
            </a:r>
          </a:p>
        </p:txBody>
      </p:sp>
      <p:sp>
        <p:nvSpPr>
          <p:cNvPr id="15" name="ZoneTexte 14">
            <a:extLst>
              <a:ext uri="{FF2B5EF4-FFF2-40B4-BE49-F238E27FC236}">
                <a16:creationId xmlns:a16="http://schemas.microsoft.com/office/drawing/2014/main" id="{D0344A5D-6681-83F8-0B0A-A6B90AC05FDC}"/>
              </a:ext>
            </a:extLst>
          </p:cNvPr>
          <p:cNvSpPr txBox="1"/>
          <p:nvPr/>
        </p:nvSpPr>
        <p:spPr>
          <a:xfrm>
            <a:off x="3946377" y="4338084"/>
            <a:ext cx="1606465" cy="369332"/>
          </a:xfrm>
          <a:prstGeom prst="rect">
            <a:avLst/>
          </a:prstGeom>
          <a:noFill/>
        </p:spPr>
        <p:txBody>
          <a:bodyPr wrap="none" rtlCol="0">
            <a:spAutoFit/>
          </a:bodyPr>
          <a:lstStyle/>
          <a:p>
            <a:r>
              <a:rPr lang="fr-FR" b="1" dirty="0">
                <a:solidFill>
                  <a:schemeClr val="accent1"/>
                </a:solidFill>
              </a:rPr>
              <a:t>8</a:t>
            </a:r>
            <a:r>
              <a:rPr lang="fr-FR" sz="1600" dirty="0"/>
              <a:t> </a:t>
            </a:r>
            <a:r>
              <a:rPr lang="fr-FR" sz="1600" b="1" dirty="0">
                <a:solidFill>
                  <a:schemeClr val="accent1"/>
                </a:solidFill>
              </a:rPr>
              <a:t>PROTEINURICS</a:t>
            </a:r>
          </a:p>
        </p:txBody>
      </p:sp>
      <p:sp>
        <p:nvSpPr>
          <p:cNvPr id="16" name="ZoneTexte 15">
            <a:extLst>
              <a:ext uri="{FF2B5EF4-FFF2-40B4-BE49-F238E27FC236}">
                <a16:creationId xmlns:a16="http://schemas.microsoft.com/office/drawing/2014/main" id="{01667FA7-2E17-A7CD-D64B-7CD320CE217F}"/>
              </a:ext>
            </a:extLst>
          </p:cNvPr>
          <p:cNvSpPr txBox="1"/>
          <p:nvPr/>
        </p:nvSpPr>
        <p:spPr>
          <a:xfrm>
            <a:off x="3617995" y="3571772"/>
            <a:ext cx="2730235" cy="307777"/>
          </a:xfrm>
          <a:prstGeom prst="rect">
            <a:avLst/>
          </a:prstGeom>
          <a:noFill/>
        </p:spPr>
        <p:txBody>
          <a:bodyPr wrap="none" rtlCol="0">
            <a:spAutoFit/>
          </a:bodyPr>
          <a:lstStyle/>
          <a:p>
            <a:r>
              <a:rPr lang="fr-FR" sz="1400" dirty="0">
                <a:solidFill>
                  <a:srgbClr val="AA0065"/>
                </a:solidFill>
              </a:rPr>
              <a:t>Median </a:t>
            </a:r>
            <a:r>
              <a:rPr lang="fr-FR" sz="1400" dirty="0" err="1">
                <a:solidFill>
                  <a:srgbClr val="AA0065"/>
                </a:solidFill>
              </a:rPr>
              <a:t>proteinuria</a:t>
            </a:r>
            <a:r>
              <a:rPr lang="fr-FR" sz="1400" dirty="0">
                <a:solidFill>
                  <a:srgbClr val="AA0065"/>
                </a:solidFill>
              </a:rPr>
              <a:t> </a:t>
            </a:r>
            <a:r>
              <a:rPr lang="fr-FR" sz="1400" b="1" dirty="0">
                <a:solidFill>
                  <a:srgbClr val="AA0065"/>
                </a:solidFill>
              </a:rPr>
              <a:t>11.7</a:t>
            </a:r>
            <a:r>
              <a:rPr lang="fr-FR" sz="1400" dirty="0">
                <a:solidFill>
                  <a:srgbClr val="AA0065"/>
                </a:solidFill>
              </a:rPr>
              <a:t> mg/mmol</a:t>
            </a:r>
          </a:p>
        </p:txBody>
      </p:sp>
      <p:sp>
        <p:nvSpPr>
          <p:cNvPr id="17" name="ZoneTexte 16">
            <a:extLst>
              <a:ext uri="{FF2B5EF4-FFF2-40B4-BE49-F238E27FC236}">
                <a16:creationId xmlns:a16="http://schemas.microsoft.com/office/drawing/2014/main" id="{B00A5C41-E645-E797-D031-F5966EBCAC03}"/>
              </a:ext>
            </a:extLst>
          </p:cNvPr>
          <p:cNvSpPr txBox="1"/>
          <p:nvPr/>
        </p:nvSpPr>
        <p:spPr>
          <a:xfrm>
            <a:off x="3549864" y="4857740"/>
            <a:ext cx="2726319" cy="307777"/>
          </a:xfrm>
          <a:prstGeom prst="rect">
            <a:avLst/>
          </a:prstGeom>
          <a:noFill/>
        </p:spPr>
        <p:txBody>
          <a:bodyPr wrap="square">
            <a:spAutoFit/>
          </a:bodyPr>
          <a:lstStyle/>
          <a:p>
            <a:r>
              <a:rPr lang="fr-FR" sz="1400" dirty="0">
                <a:solidFill>
                  <a:srgbClr val="AA0065"/>
                </a:solidFill>
              </a:rPr>
              <a:t>Median </a:t>
            </a:r>
            <a:r>
              <a:rPr lang="fr-FR" sz="1400" dirty="0" err="1">
                <a:solidFill>
                  <a:srgbClr val="AA0065"/>
                </a:solidFill>
              </a:rPr>
              <a:t>proteinuria</a:t>
            </a:r>
            <a:r>
              <a:rPr lang="fr-FR" sz="1400" dirty="0">
                <a:solidFill>
                  <a:srgbClr val="AA0065"/>
                </a:solidFill>
              </a:rPr>
              <a:t> </a:t>
            </a:r>
            <a:r>
              <a:rPr lang="fr-FR" sz="1400" b="1" dirty="0">
                <a:solidFill>
                  <a:srgbClr val="AA0065"/>
                </a:solidFill>
              </a:rPr>
              <a:t>13.2</a:t>
            </a:r>
            <a:r>
              <a:rPr lang="fr-FR" sz="1400" dirty="0">
                <a:solidFill>
                  <a:srgbClr val="AA0065"/>
                </a:solidFill>
              </a:rPr>
              <a:t> mg/mmol</a:t>
            </a:r>
          </a:p>
        </p:txBody>
      </p:sp>
      <p:pic>
        <p:nvPicPr>
          <p:cNvPr id="23" name="Image 22">
            <a:extLst>
              <a:ext uri="{FF2B5EF4-FFF2-40B4-BE49-F238E27FC236}">
                <a16:creationId xmlns:a16="http://schemas.microsoft.com/office/drawing/2014/main" id="{AD3B029B-160F-2849-B750-DD2F1916F5FE}"/>
              </a:ext>
            </a:extLst>
          </p:cNvPr>
          <p:cNvPicPr>
            <a:picLocks noChangeAspect="1"/>
          </p:cNvPicPr>
          <p:nvPr/>
        </p:nvPicPr>
        <p:blipFill>
          <a:blip r:embed="rId2"/>
          <a:stretch>
            <a:fillRect/>
          </a:stretch>
        </p:blipFill>
        <p:spPr>
          <a:xfrm>
            <a:off x="6604430" y="1606346"/>
            <a:ext cx="5584933" cy="3935382"/>
          </a:xfrm>
          <a:prstGeom prst="rect">
            <a:avLst/>
          </a:prstGeom>
        </p:spPr>
      </p:pic>
    </p:spTree>
    <p:extLst>
      <p:ext uri="{BB962C8B-B14F-4D97-AF65-F5344CB8AC3E}">
        <p14:creationId xmlns:p14="http://schemas.microsoft.com/office/powerpoint/2010/main" val="28674288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dNeph_VisualAbstract_Template_NoText.potx" id="{B1C48F58-D1E0-4C98-814B-D3979964E517}" vid="{3276ECFE-687C-499A-B544-1DE21692DD62}"/>
    </a:ext>
  </a:extLst>
</a:theme>
</file>

<file path=docProps/app.xml><?xml version="1.0" encoding="utf-8"?>
<Properties xmlns="http://schemas.openxmlformats.org/officeDocument/2006/extended-properties" xmlns:vt="http://schemas.openxmlformats.org/officeDocument/2006/docPropsVTypes">
  <Template/>
  <TotalTime>6374</TotalTime>
  <Words>112</Words>
  <Application>Microsoft Macintosh PowerPoint</Application>
  <PresentationFormat>Grand écran</PresentationFormat>
  <Paragraphs>12</Paragraphs>
  <Slides>1</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vt:i4>
      </vt:variant>
    </vt:vector>
  </HeadingPairs>
  <TitlesOfParts>
    <vt:vector size="5" baseType="lpstr">
      <vt:lpstr>Arial</vt:lpstr>
      <vt:lpstr>Calibri</vt:lpstr>
      <vt:lpstr>Calibri Light</vt:lpstr>
      <vt:lpstr>Office Theme</vt:lpstr>
      <vt:lpstr>Présentation PowerPoint</vt:lpstr>
    </vt:vector>
  </TitlesOfParts>
  <Company>University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DRAFT IDEAS  initially using a combination of    monochromatic and triadic colours</dc:title>
  <dc:creator>Joseph Laycock</dc:creator>
  <cp:lastModifiedBy>marina vincent</cp:lastModifiedBy>
  <cp:revision>60</cp:revision>
  <dcterms:created xsi:type="dcterms:W3CDTF">2019-06-13T12:30:18Z</dcterms:created>
  <dcterms:modified xsi:type="dcterms:W3CDTF">2023-12-30T19:32:45Z</dcterms:modified>
</cp:coreProperties>
</file>