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322342F-A10D-5478-CF59-2F024ADEEB0E}" name="Author" initials="Author" userId="Anonymous_Author" providerId="None"/>
  <p188:author id="{E94806F5-F1DD-79F5-3D8D-85F6927CF9C2}" name="Author" initials=" " userId="Author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utho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2308" autoAdjust="0"/>
  </p:normalViewPr>
  <p:slideViewPr>
    <p:cSldViewPr snapToGrid="0">
      <p:cViewPr varScale="1">
        <p:scale>
          <a:sx n="50" d="100"/>
          <a:sy n="50" d="100"/>
        </p:scale>
        <p:origin x="368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F61D6-9026-7F4E-9169-B7BB90D4121A}" type="datetimeFigureOut">
              <a:rPr kumimoji="1" lang="ja-JP" altLang="en-US" smtClean="0"/>
              <a:t>2024/2/19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A45AF-995D-E742-873F-A59197181F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07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A45AF-995D-E742-873F-A59197181F5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884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87537" y="-97802"/>
            <a:ext cx="9398257" cy="13370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10000"/>
              </a:lnSpc>
            </a:pPr>
            <a:r>
              <a:rPr lang="en-US" altLang="ja-JP" sz="2200" b="1" kern="100" dirty="0">
                <a:solidFill>
                  <a:schemeClr val="bg1"/>
                </a:solidFill>
                <a:effectLst/>
                <a:latin typeface="Calibri 本文"/>
                <a:ea typeface="HG丸ｺﾞｼｯｸM-PRO" panose="020F0600000000000000" pitchFamily="50" charset="-128"/>
                <a:cs typeface="Arial" panose="020B0604020202020204" pitchFamily="34" charset="0"/>
              </a:rPr>
              <a:t>Efficacy of rituximab and risk factors for poor prognosis in patients with childhood-</a:t>
            </a:r>
            <a:r>
              <a:rPr lang="en-US" altLang="ja-JP" sz="2200" b="1" kern="100" dirty="0">
                <a:solidFill>
                  <a:schemeClr val="bg1"/>
                </a:solidFill>
                <a:latin typeface="Calibri 本文"/>
                <a:ea typeface="HG丸ｺﾞｼｯｸM-PRO" panose="020F0600000000000000" pitchFamily="50" charset="-128"/>
                <a:cs typeface="Arial" panose="020B0604020202020204" pitchFamily="34" charset="0"/>
              </a:rPr>
              <a:t>onset </a:t>
            </a:r>
            <a:r>
              <a:rPr lang="en-US" altLang="ja-JP" sz="2200" b="1" kern="100" dirty="0">
                <a:solidFill>
                  <a:schemeClr val="bg1"/>
                </a:solidFill>
                <a:effectLst/>
                <a:latin typeface="Calibri 本文"/>
                <a:ea typeface="HG丸ｺﾞｼｯｸM-PRO" panose="020F0600000000000000" pitchFamily="50" charset="-128"/>
                <a:cs typeface="Arial" panose="020B0604020202020204" pitchFamily="34" charset="0"/>
              </a:rPr>
              <a:t>refractory steroid-resistant nephrotic syndrome: a multicenter study</a:t>
            </a:r>
            <a:endParaRPr lang="ja-JP" altLang="ja-JP" sz="2200" kern="100" dirty="0">
              <a:solidFill>
                <a:schemeClr val="bg1"/>
              </a:solidFill>
              <a:effectLst/>
              <a:latin typeface="Calibri 本文"/>
              <a:ea typeface="ＭＳ 明朝" panose="02020609040205080304" pitchFamily="17" charset="-128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4593" y="1109482"/>
            <a:ext cx="11923960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GB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en-GB" dirty="0">
                <a:solidFill>
                  <a:schemeClr val="bg1"/>
                </a:solidFill>
              </a:rPr>
              <a:t> conducted </a:t>
            </a:r>
            <a:r>
              <a:rPr lang="en-US" altLang="ja-JP" dirty="0">
                <a:solidFill>
                  <a:schemeClr val="bg1"/>
                </a:solidFill>
              </a:rPr>
              <a:t>the multicenter study to evaluate the</a:t>
            </a:r>
            <a:r>
              <a:rPr lang="en-US" altLang="ja-JP" sz="1800" dirty="0">
                <a:solidFill>
                  <a:schemeClr val="bg1"/>
                </a:solidFill>
                <a:effectLst/>
                <a:ea typeface="游明朝" panose="02020400000000000000" pitchFamily="18" charset="-128"/>
              </a:rPr>
              <a:t> risk factors for poor response to rituximab treatment in patients with </a:t>
            </a:r>
            <a:r>
              <a:rPr lang="en-US" altLang="ja-JP" sz="1800" kern="100" dirty="0">
                <a:solidFill>
                  <a:schemeClr val="bg1"/>
                </a:solidFill>
                <a:effectLst/>
                <a:ea typeface="HG丸ｺﾞｼｯｸM-PRO" panose="020F0600000000000000" pitchFamily="50" charset="-128"/>
                <a:cs typeface="Arial" panose="020B0604020202020204" pitchFamily="34" charset="0"/>
              </a:rPr>
              <a:t>childhood-onset refractory steroid-resistant nephrotic syndrome (SRNS).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Yokota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5748518"/>
            <a:ext cx="7429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b="1" dirty="0">
                <a:solidFill>
                  <a:schemeClr val="bg1"/>
                </a:solidFill>
                <a:ea typeface="Cambria" panose="02040503050406030204" pitchFamily="18" charset="0"/>
              </a:rPr>
              <a:t>CONCLUSION: </a:t>
            </a:r>
            <a:r>
              <a:rPr lang="en-US" sz="1600" dirty="0">
                <a:solidFill>
                  <a:schemeClr val="bg1"/>
                </a:solidFill>
                <a:ea typeface="Cambria" panose="02040503050406030204" pitchFamily="18" charset="0"/>
              </a:rPr>
              <a:t>C</a:t>
            </a:r>
            <a:r>
              <a:rPr lang="en-US" altLang="ja-JP" sz="1600" dirty="0">
                <a:solidFill>
                  <a:schemeClr val="bg1"/>
                </a:solidFill>
                <a:effectLst/>
                <a:ea typeface="Cambria" panose="02040503050406030204" pitchFamily="18" charset="0"/>
              </a:rPr>
              <a:t>ombination treatment including rituximab, MPT, and immunosuppressive agents for refractory SRNS resulted in favorable outcomes. Risk factors for poor response were the pathologic finding</a:t>
            </a:r>
            <a:r>
              <a:rPr lang="en-US" altLang="ja-JP" sz="1600" dirty="0">
                <a:solidFill>
                  <a:srgbClr val="FF0000"/>
                </a:solidFill>
                <a:effectLst/>
                <a:ea typeface="Cambria" panose="02040503050406030204" pitchFamily="18" charset="0"/>
              </a:rPr>
              <a:t> </a:t>
            </a:r>
            <a:r>
              <a:rPr lang="en-US" altLang="ja-JP" sz="1600" dirty="0">
                <a:solidFill>
                  <a:schemeClr val="bg1"/>
                </a:solidFill>
                <a:effectLst/>
                <a:ea typeface="Cambria" panose="02040503050406030204" pitchFamily="18" charset="0"/>
              </a:rPr>
              <a:t>of FSGS and a long interval of &gt;6 months between SRNS diagnosis and rituximab treatment. </a:t>
            </a:r>
            <a:endParaRPr lang="en-GB" sz="1600" b="1" dirty="0">
              <a:solidFill>
                <a:schemeClr val="bg1"/>
              </a:solidFill>
              <a:ea typeface="Cambria" panose="02040503050406030204" pitchFamily="18" charset="0"/>
            </a:endParaRP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F9C30687-68F5-1527-31AC-956605193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559520"/>
              </p:ext>
            </p:extLst>
          </p:nvPr>
        </p:nvGraphicFramePr>
        <p:xfrm>
          <a:off x="94592" y="3674488"/>
          <a:ext cx="5780347" cy="1657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0842">
                  <a:extLst>
                    <a:ext uri="{9D8B030D-6E8A-4147-A177-3AD203B41FA5}">
                      <a16:colId xmlns:a16="http://schemas.microsoft.com/office/drawing/2014/main" val="2695243104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2996662873"/>
                    </a:ext>
                  </a:extLst>
                </a:gridCol>
                <a:gridCol w="597535">
                  <a:extLst>
                    <a:ext uri="{9D8B030D-6E8A-4147-A177-3AD203B41FA5}">
                      <a16:colId xmlns:a16="http://schemas.microsoft.com/office/drawing/2014/main" val="1583378637"/>
                    </a:ext>
                  </a:extLst>
                </a:gridCol>
                <a:gridCol w="538544">
                  <a:extLst>
                    <a:ext uri="{9D8B030D-6E8A-4147-A177-3AD203B41FA5}">
                      <a16:colId xmlns:a16="http://schemas.microsoft.com/office/drawing/2014/main" val="429396256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3470680677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3786943358"/>
                    </a:ext>
                  </a:extLst>
                </a:gridCol>
                <a:gridCol w="662622">
                  <a:extLst>
                    <a:ext uri="{9D8B030D-6E8A-4147-A177-3AD203B41FA5}">
                      <a16:colId xmlns:a16="http://schemas.microsoft.com/office/drawing/2014/main" val="2822949372"/>
                    </a:ext>
                  </a:extLst>
                </a:gridCol>
                <a:gridCol w="538544">
                  <a:extLst>
                    <a:ext uri="{9D8B030D-6E8A-4147-A177-3AD203B41FA5}">
                      <a16:colId xmlns:a16="http://schemas.microsoft.com/office/drawing/2014/main" val="30326381"/>
                    </a:ext>
                  </a:extLst>
                </a:gridCol>
              </a:tblGrid>
              <a:tr h="288290"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 dirty="0">
                          <a:effectLst/>
                        </a:rPr>
                        <a:t> 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Univariate analysis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 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Multivariate analysis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498508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l"/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Odds ratio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95% CI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kern="100" dirty="0">
                          <a:effectLst/>
                        </a:rPr>
                        <a:t>p</a:t>
                      </a:r>
                      <a:r>
                        <a:rPr lang="en-US" sz="1000" kern="100" dirty="0">
                          <a:effectLst/>
                        </a:rPr>
                        <a:t> value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 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Odds ratio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95% CI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kern="100" dirty="0">
                          <a:effectLst/>
                        </a:rPr>
                        <a:t>p</a:t>
                      </a:r>
                      <a:r>
                        <a:rPr lang="en-US" sz="1000" kern="100" dirty="0">
                          <a:effectLst/>
                        </a:rPr>
                        <a:t> value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6632616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FSGS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13.8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2.5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</a:rPr>
                        <a:t>–</a:t>
                      </a:r>
                      <a:r>
                        <a:rPr lang="en-US" sz="1000" kern="100" dirty="0">
                          <a:effectLst/>
                        </a:rPr>
                        <a:t>76.4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</a:rPr>
                        <a:t>0.003</a:t>
                      </a:r>
                      <a:endParaRPr lang="ja-JP" sz="1050" kern="10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 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10.0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1.0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</a:rPr>
                        <a:t>–</a:t>
                      </a:r>
                      <a:r>
                        <a:rPr lang="en-US" sz="1000" kern="100" dirty="0">
                          <a:effectLst/>
                        </a:rPr>
                        <a:t>109.0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</a:rPr>
                        <a:t>0.0498</a:t>
                      </a:r>
                      <a:endParaRPr lang="ja-JP" sz="1050" kern="10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264594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Initial non-responder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9.4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1.1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</a:rPr>
                        <a:t>–</a:t>
                      </a:r>
                      <a:r>
                        <a:rPr lang="en-US" sz="1000" kern="100" dirty="0">
                          <a:effectLst/>
                        </a:rPr>
                        <a:t>81.0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</a:rPr>
                        <a:t>0.04</a:t>
                      </a:r>
                      <a:endParaRPr lang="ja-JP" sz="1050" kern="10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 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3500" algn="ctr"/>
                      <a:r>
                        <a:rPr lang="en-US" sz="1000" kern="100">
                          <a:effectLst/>
                        </a:rPr>
                        <a:t>5.3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0.3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</a:rPr>
                        <a:t>–</a:t>
                      </a:r>
                      <a:r>
                        <a:rPr lang="en-US" sz="1000" kern="100" dirty="0">
                          <a:effectLst/>
                        </a:rPr>
                        <a:t>95.0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0.26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4844137"/>
                  </a:ext>
                </a:extLst>
              </a:tr>
              <a:tr h="504190"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 dirty="0">
                          <a:effectLst/>
                        </a:rPr>
                        <a:t>Interval between SRNS diagnosis and rituximab administration (years)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3.0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1.2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</a:rPr>
                        <a:t>–</a:t>
                      </a:r>
                      <a:r>
                        <a:rPr lang="en-US" sz="1000" kern="100" dirty="0">
                          <a:effectLst/>
                        </a:rPr>
                        <a:t>7.4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</a:rPr>
                        <a:t>&lt;0.001</a:t>
                      </a:r>
                      <a:endParaRPr lang="ja-JP" sz="1050" kern="10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 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3500" algn="ctr"/>
                      <a:r>
                        <a:rPr lang="en-US" sz="1000" kern="100">
                          <a:effectLst/>
                        </a:rPr>
                        <a:t>3.6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1.2</a:t>
                      </a: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</a:rPr>
                        <a:t>–</a:t>
                      </a:r>
                      <a:r>
                        <a:rPr lang="en-US" sz="1000" kern="100" dirty="0">
                          <a:effectLst/>
                        </a:rPr>
                        <a:t>11.0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</a:rPr>
                        <a:t>0.02</a:t>
                      </a:r>
                      <a:endParaRPr lang="ja-JP" sz="1050" kern="100" dirty="0">
                        <a:solidFill>
                          <a:srgbClr val="FF0000"/>
                        </a:solidFill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4911974"/>
                  </a:ext>
                </a:extLst>
              </a:tr>
            </a:tbl>
          </a:graphicData>
        </a:graphic>
      </p:graphicFrame>
      <p:sp>
        <p:nvSpPr>
          <p:cNvPr id="6" name="TextBox 25">
            <a:extLst>
              <a:ext uri="{FF2B5EF4-FFF2-40B4-BE49-F238E27FC236}">
                <a16:creationId xmlns:a16="http://schemas.microsoft.com/office/drawing/2014/main" id="{E4F9DBC4-EEF0-6928-61E4-1CB73A12A63F}"/>
              </a:ext>
            </a:extLst>
          </p:cNvPr>
          <p:cNvSpPr txBox="1"/>
          <p:nvPr/>
        </p:nvSpPr>
        <p:spPr>
          <a:xfrm>
            <a:off x="0" y="1700175"/>
            <a:ext cx="2386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2A62E01-7B66-DC88-6ABA-21F245148397}"/>
              </a:ext>
            </a:extLst>
          </p:cNvPr>
          <p:cNvSpPr txBox="1"/>
          <p:nvPr/>
        </p:nvSpPr>
        <p:spPr>
          <a:xfrm>
            <a:off x="0" y="2030522"/>
            <a:ext cx="5780347" cy="82650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en-US" altLang="ja-JP" sz="1400" dirty="0">
                <a:effectLst/>
                <a:ea typeface="游明朝" panose="02020400000000000000" pitchFamily="18" charset="-128"/>
              </a:rPr>
              <a:t>Patients with childhood-onset refractory SRNS who received rituximab treatment were enrolled. Treatment effects were categorized as complete remission (CR), partial remission (PR), and no remission (NR) at one year after rituximab treatment. </a:t>
            </a:r>
            <a:endParaRPr lang="ja-JP" altLang="en-US" sz="14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F1F48DD-DD83-443D-BAE9-7B52B9F134EA}"/>
              </a:ext>
            </a:extLst>
          </p:cNvPr>
          <p:cNvSpPr txBox="1"/>
          <p:nvPr/>
        </p:nvSpPr>
        <p:spPr>
          <a:xfrm>
            <a:off x="0" y="2751322"/>
            <a:ext cx="6096000" cy="9925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en-US" altLang="ja-JP" sz="1400" dirty="0">
                <a:effectLst/>
                <a:ea typeface="游明朝" panose="02020400000000000000" pitchFamily="18" charset="-128"/>
              </a:rPr>
              <a:t>Among 45 patients with refractory, 31 (69%) achieved CR, 11 (24%) achieved PR, and 3 (7%) achieved NR</a:t>
            </a:r>
            <a:r>
              <a:rPr lang="en-US" altLang="ja-JP" sz="1400" dirty="0"/>
              <a:t>. By multivariate analysis, focal segmental glomerulosclerosis (FSGS) and a long interval between SRNS diagnosis and rituximab administration, especially a period of more than six months, were significant risk factors for non-CR.</a:t>
            </a:r>
            <a:endParaRPr lang="ja-JP" altLang="en-US" sz="1400" b="1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53DFF48-1A00-6A95-F136-D16F3F8A2EF4}"/>
              </a:ext>
            </a:extLst>
          </p:cNvPr>
          <p:cNvSpPr txBox="1"/>
          <p:nvPr/>
        </p:nvSpPr>
        <p:spPr>
          <a:xfrm>
            <a:off x="6213824" y="4433854"/>
            <a:ext cx="5673112" cy="81297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en-US" altLang="ja-JP" sz="1400" dirty="0"/>
              <a:t>Thirty-nine patients (87%) received methylprednisolone pulse therapy (MPT) within one year after rituximab administration. Immunosuppressants such as calcineurin inhibitors and mycophenolate mofetil were used in 93% of the patients. </a:t>
            </a:r>
            <a:endParaRPr lang="ja-JP" altLang="en-US" sz="1400" dirty="0"/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8C06C3F2-7D72-7703-4817-F1A2E2B9BE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424375"/>
              </p:ext>
            </p:extLst>
          </p:nvPr>
        </p:nvGraphicFramePr>
        <p:xfrm>
          <a:off x="6213824" y="1816821"/>
          <a:ext cx="5733562" cy="1746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5118">
                  <a:extLst>
                    <a:ext uri="{9D8B030D-6E8A-4147-A177-3AD203B41FA5}">
                      <a16:colId xmlns:a16="http://schemas.microsoft.com/office/drawing/2014/main" val="512216138"/>
                    </a:ext>
                  </a:extLst>
                </a:gridCol>
                <a:gridCol w="409004">
                  <a:extLst>
                    <a:ext uri="{9D8B030D-6E8A-4147-A177-3AD203B41FA5}">
                      <a16:colId xmlns:a16="http://schemas.microsoft.com/office/drawing/2014/main" val="250023756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13903139"/>
                    </a:ext>
                  </a:extLst>
                </a:gridCol>
                <a:gridCol w="859473">
                  <a:extLst>
                    <a:ext uri="{9D8B030D-6E8A-4147-A177-3AD203B41FA5}">
                      <a16:colId xmlns:a16="http://schemas.microsoft.com/office/drawing/2014/main" val="1474633184"/>
                    </a:ext>
                  </a:extLst>
                </a:gridCol>
                <a:gridCol w="859473">
                  <a:extLst>
                    <a:ext uri="{9D8B030D-6E8A-4147-A177-3AD203B41FA5}">
                      <a16:colId xmlns:a16="http://schemas.microsoft.com/office/drawing/2014/main" val="3944758242"/>
                    </a:ext>
                  </a:extLst>
                </a:gridCol>
                <a:gridCol w="859473">
                  <a:extLst>
                    <a:ext uri="{9D8B030D-6E8A-4147-A177-3AD203B41FA5}">
                      <a16:colId xmlns:a16="http://schemas.microsoft.com/office/drawing/2014/main" val="2814635819"/>
                    </a:ext>
                  </a:extLst>
                </a:gridCol>
                <a:gridCol w="729615">
                  <a:extLst>
                    <a:ext uri="{9D8B030D-6E8A-4147-A177-3AD203B41FA5}">
                      <a16:colId xmlns:a16="http://schemas.microsoft.com/office/drawing/2014/main" val="3159595595"/>
                    </a:ext>
                  </a:extLst>
                </a:gridCol>
                <a:gridCol w="384206">
                  <a:extLst>
                    <a:ext uri="{9D8B030D-6E8A-4147-A177-3AD203B41FA5}">
                      <a16:colId xmlns:a16="http://schemas.microsoft.com/office/drawing/2014/main" val="115091459"/>
                    </a:ext>
                  </a:extLst>
                </a:gridCol>
              </a:tblGrid>
              <a:tr h="288290">
                <a:tc rowSpan="2" gridSpan="2">
                  <a:txBody>
                    <a:bodyPr/>
                    <a:lstStyle/>
                    <a:p>
                      <a:pPr algn="l"/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</a:endParaRPr>
                    </a:p>
                  </a:txBody>
                  <a:tcPr marL="68580" marR="68580" marT="0" marB="0"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Cr-eGFR at last follow up (mL/min/1.73 m</a:t>
                      </a:r>
                      <a:r>
                        <a:rPr lang="en-US" sz="1000" kern="100" baseline="30000" dirty="0">
                          <a:effectLst/>
                        </a:rPr>
                        <a:t>2</a:t>
                      </a:r>
                      <a:r>
                        <a:rPr lang="en-US" sz="1000" kern="100" dirty="0">
                          <a:effectLst/>
                        </a:rPr>
                        <a:t>)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981107"/>
                  </a:ext>
                </a:extLst>
              </a:tr>
              <a:tr h="28829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ja-JP" altLang="en-US" sz="1000" kern="100" dirty="0">
                          <a:effectLst/>
                        </a:rPr>
                        <a:t>≥</a:t>
                      </a:r>
                      <a:r>
                        <a:rPr lang="en-US" sz="1000" kern="100" dirty="0">
                          <a:effectLst/>
                        </a:rPr>
                        <a:t>90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 dirty="0">
                          <a:effectLst/>
                        </a:rPr>
                        <a:t>60 </a:t>
                      </a:r>
                      <a:r>
                        <a:rPr lang="ja-JP" altLang="en-US" sz="1000" kern="100" dirty="0">
                          <a:effectLst/>
                        </a:rPr>
                        <a:t>≤ </a:t>
                      </a:r>
                      <a:r>
                        <a:rPr lang="en-US" sz="1000" kern="100" dirty="0">
                          <a:effectLst/>
                        </a:rPr>
                        <a:t>eGFR &lt; 90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 dirty="0">
                          <a:effectLst/>
                        </a:rPr>
                        <a:t>30 </a:t>
                      </a:r>
                      <a:r>
                        <a:rPr lang="ja-JP" altLang="en-US" sz="1000" kern="100" dirty="0">
                          <a:effectLst/>
                        </a:rPr>
                        <a:t>≤ </a:t>
                      </a:r>
                      <a:r>
                        <a:rPr lang="en-US" sz="1000" kern="100" dirty="0">
                          <a:effectLst/>
                        </a:rPr>
                        <a:t>eGFR &lt; 60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 dirty="0">
                          <a:effectLst/>
                        </a:rPr>
                        <a:t>15 </a:t>
                      </a:r>
                      <a:r>
                        <a:rPr lang="ja-JP" altLang="en-US" sz="1000" kern="100" dirty="0">
                          <a:effectLst/>
                        </a:rPr>
                        <a:t>≤ </a:t>
                      </a:r>
                      <a:r>
                        <a:rPr lang="en-US" sz="1000" kern="100" dirty="0">
                          <a:effectLst/>
                        </a:rPr>
                        <a:t>eGFR &lt; 30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>
                          <a:effectLst/>
                        </a:rPr>
                        <a:t>&lt;15 or RRT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00" kern="100" dirty="0">
                          <a:effectLst/>
                        </a:rPr>
                        <a:t>Total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1278271"/>
                  </a:ext>
                </a:extLst>
              </a:tr>
              <a:tr h="288290">
                <a:tc rowSpan="4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en-US" sz="1000" kern="100">
                          <a:effectLst/>
                        </a:rPr>
                        <a:t>Effects one year after rituximab administration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CR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29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2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0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0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0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31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19237146"/>
                  </a:ext>
                </a:extLst>
              </a:tr>
              <a:tr h="2882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PR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6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2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0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2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11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1152578"/>
                  </a:ext>
                </a:extLst>
              </a:tr>
              <a:tr h="2882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NR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0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0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0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0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3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3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2950209"/>
                  </a:ext>
                </a:extLst>
              </a:tr>
              <a:tr h="2882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Total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35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4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1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0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>
                          <a:effectLst/>
                        </a:rPr>
                        <a:t>5</a:t>
                      </a:r>
                      <a:endParaRPr lang="ja-JP" sz="105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00" dirty="0">
                          <a:effectLst/>
                        </a:rPr>
                        <a:t>45</a:t>
                      </a:r>
                      <a:endParaRPr lang="ja-JP" sz="105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586409"/>
                  </a:ext>
                </a:extLst>
              </a:tr>
            </a:tbl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0E40960-366C-6887-CF9D-8AB1E5F0718A}"/>
              </a:ext>
            </a:extLst>
          </p:cNvPr>
          <p:cNvSpPr txBox="1"/>
          <p:nvPr/>
        </p:nvSpPr>
        <p:spPr>
          <a:xfrm>
            <a:off x="6213824" y="3571540"/>
            <a:ext cx="5978176" cy="738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ja-JP" sz="1400" dirty="0">
                <a:effectLst/>
                <a:ea typeface="游明朝" panose="02020400000000000000" pitchFamily="18" charset="-128"/>
              </a:rPr>
              <a:t>No patient with CR had </a:t>
            </a:r>
            <a:r>
              <a:rPr lang="en-US" altLang="ja-JP" sz="1400" dirty="0">
                <a:ea typeface="游明朝" panose="02020400000000000000" pitchFamily="18" charset="-128"/>
              </a:rPr>
              <a:t>an </a:t>
            </a:r>
            <a:r>
              <a:rPr lang="en-US" altLang="ja-JP" sz="1400" dirty="0">
                <a:effectLst/>
                <a:ea typeface="游明朝" panose="02020400000000000000" pitchFamily="18" charset="-128"/>
              </a:rPr>
              <a:t>eGFR of &lt;60 mL/min/1.73 m</a:t>
            </a:r>
            <a:r>
              <a:rPr lang="en-US" altLang="ja-JP" sz="1400" baseline="30000" dirty="0">
                <a:effectLst/>
                <a:ea typeface="游明朝" panose="02020400000000000000" pitchFamily="18" charset="-128"/>
              </a:rPr>
              <a:t>2</a:t>
            </a:r>
            <a:r>
              <a:rPr lang="en-US" altLang="ja-JP" sz="1400" dirty="0">
                <a:effectLst/>
                <a:ea typeface="游明朝" panose="02020400000000000000" pitchFamily="18" charset="-128"/>
              </a:rPr>
              <a:t>, whereas 2 of the 11 patients with PR and all 3 patients with NR developed chronic kidney disease stage G5 at last observation.</a:t>
            </a:r>
            <a:endParaRPr lang="ja-JP" altLang="ja-JP" sz="140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242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5715</TotalTime>
  <Words>413</Words>
  <Application>Microsoft Office PowerPoint</Application>
  <PresentationFormat>ワイド画面</PresentationFormat>
  <Paragraphs>81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Calibri 本文</vt:lpstr>
      <vt:lpstr>HG丸ｺﾞｼｯｸM-PRO</vt:lpstr>
      <vt:lpstr>游ゴシック</vt:lpstr>
      <vt:lpstr>游明朝</vt:lpstr>
      <vt:lpstr>Arial</vt:lpstr>
      <vt:lpstr>Calibri</vt:lpstr>
      <vt:lpstr>Calibri Light</vt:lpstr>
      <vt:lpstr>Cambria</vt:lpstr>
      <vt:lpstr>Office Theme</vt:lpstr>
      <vt:lpstr>PowerPoint プレゼンテーション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宏一 亀井</cp:lastModifiedBy>
  <cp:revision>76</cp:revision>
  <dcterms:created xsi:type="dcterms:W3CDTF">2019-06-13T12:30:18Z</dcterms:created>
  <dcterms:modified xsi:type="dcterms:W3CDTF">2024-02-19T14:18:44Z</dcterms:modified>
</cp:coreProperties>
</file>