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CC00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15-41BF-A6CB-2686512E7C85}"/>
              </c:ext>
            </c:extLst>
          </c:dPt>
          <c:dPt>
            <c:idx val="1"/>
            <c:bubble3D val="0"/>
            <c:spPr>
              <a:solidFill>
                <a:srgbClr val="CC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15-41BF-A6CB-2686512E7C85}"/>
              </c:ext>
            </c:extLst>
          </c:dPt>
          <c:dPt>
            <c:idx val="2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15-41BF-A6CB-2686512E7C85}"/>
              </c:ext>
            </c:extLst>
          </c:dPt>
          <c:dPt>
            <c:idx val="3"/>
            <c:bubble3D val="0"/>
            <c:spPr>
              <a:solidFill>
                <a:srgbClr val="9933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E15-41BF-A6CB-2686512E7C85}"/>
              </c:ext>
            </c:extLst>
          </c:dPt>
          <c:dPt>
            <c:idx val="4"/>
            <c:bubble3D val="0"/>
            <c:spPr>
              <a:solidFill>
                <a:srgbClr val="9966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E15-41BF-A6CB-2686512E7C85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E15-41BF-A6CB-2686512E7C85}"/>
              </c:ext>
            </c:extLst>
          </c:dPt>
          <c:dPt>
            <c:idx val="6"/>
            <c:bubble3D val="0"/>
            <c:spPr>
              <a:solidFill>
                <a:srgbClr val="990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E15-41BF-A6CB-2686512E7C85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E15-41BF-A6CB-2686512E7C8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E15-41BF-A6CB-2686512E7C85}"/>
              </c:ext>
            </c:extLst>
          </c:dPt>
          <c:dPt>
            <c:idx val="9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E15-41BF-A6CB-2686512E7C85}"/>
              </c:ext>
            </c:extLst>
          </c:dPt>
          <c:cat>
            <c:strRef>
              <c:f>List1!$A$1:$A$10</c:f>
              <c:strCache>
                <c:ptCount val="10"/>
                <c:pt idx="0">
                  <c:v>EOC ser LG</c:v>
                </c:pt>
                <c:pt idx="1">
                  <c:v>EOC mucin</c:v>
                </c:pt>
                <c:pt idx="2">
                  <c:v>EOC ser grade NA</c:v>
                </c:pt>
                <c:pt idx="3">
                  <c:v>EOC endom</c:v>
                </c:pt>
                <c:pt idx="4">
                  <c:v>EOC clear cell</c:v>
                </c:pt>
                <c:pt idx="5">
                  <c:v>EOC ser HG</c:v>
                </c:pt>
                <c:pt idx="6">
                  <c:v>EOC undifferentiated</c:v>
                </c:pt>
                <c:pt idx="7">
                  <c:v>NA</c:v>
                </c:pt>
                <c:pt idx="8">
                  <c:v>BTO</c:v>
                </c:pt>
                <c:pt idx="9">
                  <c:v>other</c:v>
                </c:pt>
              </c:strCache>
            </c:strRef>
          </c:cat>
          <c:val>
            <c:numRef>
              <c:f>List1!$B$1:$B$10</c:f>
              <c:numCache>
                <c:formatCode>General</c:formatCode>
                <c:ptCount val="10"/>
                <c:pt idx="0">
                  <c:v>22</c:v>
                </c:pt>
                <c:pt idx="1">
                  <c:v>15</c:v>
                </c:pt>
                <c:pt idx="2">
                  <c:v>11</c:v>
                </c:pt>
                <c:pt idx="3">
                  <c:v>6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17</c:v>
                </c:pt>
                <c:pt idx="8">
                  <c:v>30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E15-41BF-A6CB-2686512E7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353E21-C558-152F-8043-513D20A65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706B7B7-7567-74B9-D6E9-3820AEAC4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9FF87AF-DD90-31EF-25DB-D8ED64DE6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F26B6A-4907-9E21-A194-A264CA3E5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30DBEDB-E051-8E5D-E20D-AB83F0C51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017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5D07D3-CEE0-8320-23B2-FAC1F4A6E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08B23B-FE95-1A53-DC9F-75A662CE9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3FCA816-AED2-5A9E-6E65-30E2A95F5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271497-5CB5-A95B-F6FB-671EC8118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117070-1B37-B89A-E146-5C9D347D8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1376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DE1C7A-062F-AE24-2E5D-2EA53E6E7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02DCCE-E87D-344F-B187-DA20149FD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71A925-7940-DABC-FFC0-EEEDDEF15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565222-93E4-5B40-9594-6AE3BBAF3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C8992FE-A47E-34C5-FF96-5DD6B2E8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579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F0DC4C-1219-82DF-605D-C0473995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DDC5B3-013A-2314-60EC-8782979ACB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AF8ACC1-178B-20A6-8CCA-EB7B98EC0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8B5B68-DF0E-E7D7-4B88-532BD1535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5AA0EA-3A2B-ACB4-F747-7A5C9E1FC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BAFEED-BE8D-3F38-1754-AC06E0A0D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869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2AA46A-1CB7-5217-0065-4310A1D00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8F80510-1B6C-385F-5F59-957C5C633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38CA287-E2AE-10E3-2369-9D83BF219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F6D1CB9-D8FF-F51F-A1EC-67B16B54B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B41C486-361A-E73D-68B0-2DA0F84A48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C3CEBE7-9B0D-9D64-D33E-2FEB0A02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38ACB1D-CBF2-476F-4E86-797A5F447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9070F1B-48A3-F11D-3138-5DC898A8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843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E28579-55B7-2ED4-AFBE-89D1FF85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209118B-CA0C-80C6-9643-206CA65CB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5CC1A4F-3EAB-B8B2-5B20-1420E18CF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FD5DB9B-D23D-76C7-897E-DBB3DB8B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207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3554B7B-B00E-A97E-D73A-232C2DC7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5CB1804-1ED9-C1BE-96F5-477C80DDD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686C00-33AF-7062-D2F3-A3948AD0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8091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65FAA1-08E6-A8DF-5C6C-ED3C3FF25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0084CC9-087F-09B5-CB59-CA7690F63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0BA5175-F458-3FE2-0C53-912B9DD16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5BB378E-886C-2A2D-09B6-3764826D1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805ED9B-8097-38E7-241C-DCB1C481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BEA507B-8FFB-E6BE-C822-EE011D0FE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3235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8E4093-DF50-FCF0-884A-90FBC738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5033D72-72CB-53BE-1881-9D86DC0A73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BEC31FA-27EB-B300-43BB-499C9E6B6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D3B369D-0EEF-8FD5-AC13-D3C234A05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2B9CFF6-6F06-E581-1C3F-A04B0592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D87C5E1-7E72-FD02-1169-00B9DC727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38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3AF06D-8955-C71F-A09B-0EAB1C65C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5F9629F-B190-9D13-DCD4-7C2CDC019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83442C-D3DA-63FD-5D78-0F86D341E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D269200-B162-91EA-09DA-C2525503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35630D-939E-0ED7-E33A-0B797D73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322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5D5E088-EAAD-44FC-A0FB-94D5E3BBCD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88F7343-F757-1457-6073-892DBDA80E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8053349-64C3-64F0-E285-7CB76398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631D56-34DF-A615-761F-F17A774DC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FD3E0CA-CE50-9EE5-05A4-3DB6A6FA3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784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F6B1FEC-3376-94D0-4C20-89CCF190D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4C9B5B8-3952-46E0-D3A9-A3E620023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19C93A8-F193-3576-2746-FF313CE9B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1CD61-A821-4C22-B90A-979BD889061F}" type="datetimeFigureOut">
              <a:rPr lang="cs-CZ" smtClean="0"/>
              <a:t>20.02.2024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218263-0858-8BF0-AA93-945B35E7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DAD552-B9B0-017A-379A-7E08BAE61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454EC-E6B1-446D-B4DF-5A6DAB1534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447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ázek 35">
            <a:extLst>
              <a:ext uri="{FF2B5EF4-FFF2-40B4-BE49-F238E27FC236}">
                <a16:creationId xmlns:a16="http://schemas.microsoft.com/office/drawing/2014/main" id="{993A2CBE-352C-3F1F-CD00-2BA5F137F3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6"/>
          <a:stretch/>
        </p:blipFill>
        <p:spPr>
          <a:xfrm>
            <a:off x="1767880" y="4271799"/>
            <a:ext cx="8584635" cy="191399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0FD653B-0022-3599-91EE-4891894723E0}"/>
              </a:ext>
            </a:extLst>
          </p:cNvPr>
          <p:cNvSpPr txBox="1"/>
          <p:nvPr/>
        </p:nvSpPr>
        <p:spPr>
          <a:xfrm>
            <a:off x="457199" y="1012259"/>
            <a:ext cx="1856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DNA: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1CCF23-D4A6-3859-27ED-FAC874E96518}"/>
              </a:ext>
            </a:extLst>
          </p:cNvPr>
          <p:cNvSpPr txBox="1"/>
          <p:nvPr/>
        </p:nvSpPr>
        <p:spPr>
          <a:xfrm>
            <a:off x="457198" y="3014843"/>
            <a:ext cx="1856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RNA</a:t>
            </a:r>
            <a:b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allele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0BE6F5AE-2CDB-E142-73B7-6418F89FA4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93"/>
          <a:stretch/>
        </p:blipFill>
        <p:spPr>
          <a:xfrm>
            <a:off x="1734248" y="922618"/>
            <a:ext cx="8618268" cy="1223621"/>
          </a:xfrm>
          <a:prstGeom prst="rect">
            <a:avLst/>
          </a:prstGeom>
        </p:spPr>
      </p:pic>
      <p:grpSp>
        <p:nvGrpSpPr>
          <p:cNvPr id="34" name="Skupina 33">
            <a:extLst>
              <a:ext uri="{FF2B5EF4-FFF2-40B4-BE49-F238E27FC236}">
                <a16:creationId xmlns:a16="http://schemas.microsoft.com/office/drawing/2014/main" id="{CEEC44BC-ED0F-CFAD-18DF-7491A96938EA}"/>
              </a:ext>
            </a:extLst>
          </p:cNvPr>
          <p:cNvGrpSpPr/>
          <p:nvPr/>
        </p:nvGrpSpPr>
        <p:grpSpPr>
          <a:xfrm>
            <a:off x="1640632" y="2756678"/>
            <a:ext cx="9270899" cy="1324821"/>
            <a:chOff x="1640632" y="2321266"/>
            <a:chExt cx="10145727" cy="1597745"/>
          </a:xfrm>
        </p:grpSpPr>
        <p:pic>
          <p:nvPicPr>
            <p:cNvPr id="18" name="Obrázek 17">
              <a:extLst>
                <a:ext uri="{FF2B5EF4-FFF2-40B4-BE49-F238E27FC236}">
                  <a16:creationId xmlns:a16="http://schemas.microsoft.com/office/drawing/2014/main" id="{58811A77-881A-9E5A-0380-472E8E3131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7" t="2685" r="8737" b="-1"/>
            <a:stretch/>
          </p:blipFill>
          <p:spPr>
            <a:xfrm>
              <a:off x="1734248" y="2690598"/>
              <a:ext cx="9440345" cy="1194967"/>
            </a:xfrm>
            <a:prstGeom prst="rect">
              <a:avLst/>
            </a:prstGeom>
          </p:spPr>
        </p:pic>
        <p:cxnSp>
          <p:nvCxnSpPr>
            <p:cNvPr id="19" name="Přímá spojnice 18">
              <a:extLst>
                <a:ext uri="{FF2B5EF4-FFF2-40B4-BE49-F238E27FC236}">
                  <a16:creationId xmlns:a16="http://schemas.microsoft.com/office/drawing/2014/main" id="{7F482ED6-0A57-2C43-51FB-1F55DEC04258}"/>
                </a:ext>
              </a:extLst>
            </p:cNvPr>
            <p:cNvCxnSpPr/>
            <p:nvPr/>
          </p:nvCxnSpPr>
          <p:spPr>
            <a:xfrm>
              <a:off x="2277753" y="2637790"/>
              <a:ext cx="0" cy="12477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F3F28FF8-EC54-5B84-FEC6-33B6069DA13F}"/>
                </a:ext>
              </a:extLst>
            </p:cNvPr>
            <p:cNvSpPr txBox="1"/>
            <p:nvPr/>
          </p:nvSpPr>
          <p:spPr>
            <a:xfrm>
              <a:off x="1640632" y="2321266"/>
              <a:ext cx="2076628" cy="445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ex13           i13 </a:t>
              </a:r>
            </a:p>
          </p:txBody>
        </p:sp>
        <p:cxnSp>
          <p:nvCxnSpPr>
            <p:cNvPr id="21" name="Přímá spojnice 20">
              <a:extLst>
                <a:ext uri="{FF2B5EF4-FFF2-40B4-BE49-F238E27FC236}">
                  <a16:creationId xmlns:a16="http://schemas.microsoft.com/office/drawing/2014/main" id="{90111B5D-EBAE-AF9C-8B72-B7A4D43A5C4F}"/>
                </a:ext>
              </a:extLst>
            </p:cNvPr>
            <p:cNvCxnSpPr/>
            <p:nvPr/>
          </p:nvCxnSpPr>
          <p:spPr>
            <a:xfrm>
              <a:off x="10586934" y="2671236"/>
              <a:ext cx="0" cy="12477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6C9AFE36-15F4-BF18-8C7B-BAD39CA533CF}"/>
                </a:ext>
              </a:extLst>
            </p:cNvPr>
            <p:cNvSpPr txBox="1"/>
            <p:nvPr/>
          </p:nvSpPr>
          <p:spPr>
            <a:xfrm>
              <a:off x="9709731" y="2347883"/>
              <a:ext cx="2076628" cy="445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i13           ex14 </a:t>
              </a:r>
            </a:p>
          </p:txBody>
        </p:sp>
      </p:grp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04BE1F8E-DFD9-EF26-F215-6D710D9266AA}"/>
              </a:ext>
            </a:extLst>
          </p:cNvPr>
          <p:cNvSpPr txBox="1"/>
          <p:nvPr/>
        </p:nvSpPr>
        <p:spPr>
          <a:xfrm>
            <a:off x="5993284" y="584064"/>
            <a:ext cx="1856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c.1461+2301G&gt;T</a:t>
            </a:r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Šipka: dolů 24">
            <a:extLst>
              <a:ext uri="{FF2B5EF4-FFF2-40B4-BE49-F238E27FC236}">
                <a16:creationId xmlns:a16="http://schemas.microsoft.com/office/drawing/2014/main" id="{EB538701-EE25-E097-CAB8-6EC36C3D30CE}"/>
              </a:ext>
            </a:extLst>
          </p:cNvPr>
          <p:cNvSpPr/>
          <p:nvPr/>
        </p:nvSpPr>
        <p:spPr>
          <a:xfrm>
            <a:off x="6587412" y="889172"/>
            <a:ext cx="214604" cy="49241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6243B0E2-7B11-4B41-6A49-157A21FC5053}"/>
              </a:ext>
            </a:extLst>
          </p:cNvPr>
          <p:cNvSpPr txBox="1"/>
          <p:nvPr/>
        </p:nvSpPr>
        <p:spPr>
          <a:xfrm>
            <a:off x="457197" y="4554044"/>
            <a:ext cx="18565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RNA </a:t>
            </a:r>
            <a:r>
              <a:rPr lang="cs-CZ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*:</a:t>
            </a:r>
          </a:p>
          <a:p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RNA </a:t>
            </a:r>
            <a:r>
              <a:rPr lang="cs-CZ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ctrl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F0042E2A-E27F-F488-C77F-E08888088E13}"/>
              </a:ext>
            </a:extLst>
          </p:cNvPr>
          <p:cNvSpPr txBox="1"/>
          <p:nvPr/>
        </p:nvSpPr>
        <p:spPr>
          <a:xfrm>
            <a:off x="1830196" y="6228602"/>
            <a:ext cx="865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ex15                          ex14                                                                                                                  ex13                  ex12</a:t>
            </a:r>
          </a:p>
        </p:txBody>
      </p:sp>
      <p:sp>
        <p:nvSpPr>
          <p:cNvPr id="32" name="Šipka: dolů 31">
            <a:extLst>
              <a:ext uri="{FF2B5EF4-FFF2-40B4-BE49-F238E27FC236}">
                <a16:creationId xmlns:a16="http://schemas.microsoft.com/office/drawing/2014/main" id="{FFBB2324-525C-8F8F-EA6A-31A60923BDDB}"/>
              </a:ext>
            </a:extLst>
          </p:cNvPr>
          <p:cNvSpPr/>
          <p:nvPr/>
        </p:nvSpPr>
        <p:spPr>
          <a:xfrm rot="3160794">
            <a:off x="6454742" y="4449989"/>
            <a:ext cx="191903" cy="24620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Šipka: dolů 36">
            <a:extLst>
              <a:ext uri="{FF2B5EF4-FFF2-40B4-BE49-F238E27FC236}">
                <a16:creationId xmlns:a16="http://schemas.microsoft.com/office/drawing/2014/main" id="{20BA7348-D3AF-6FC6-0978-C17038FD95E0}"/>
              </a:ext>
            </a:extLst>
          </p:cNvPr>
          <p:cNvSpPr/>
          <p:nvPr/>
        </p:nvSpPr>
        <p:spPr>
          <a:xfrm rot="3160794">
            <a:off x="9726776" y="2767297"/>
            <a:ext cx="191903" cy="24620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137562A1-FB23-36F4-9D0E-66710612AEAF}"/>
              </a:ext>
            </a:extLst>
          </p:cNvPr>
          <p:cNvSpPr txBox="1"/>
          <p:nvPr/>
        </p:nvSpPr>
        <p:spPr>
          <a:xfrm>
            <a:off x="167466" y="1012259"/>
            <a:ext cx="1856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D4DDD229-9C4B-A387-A4DB-C309E2B09FB1}"/>
              </a:ext>
            </a:extLst>
          </p:cNvPr>
          <p:cNvSpPr txBox="1"/>
          <p:nvPr/>
        </p:nvSpPr>
        <p:spPr>
          <a:xfrm>
            <a:off x="186513" y="30138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9DDABE89-F2F7-5A49-5ADC-F81ED25D8CAA}"/>
              </a:ext>
            </a:extLst>
          </p:cNvPr>
          <p:cNvSpPr txBox="1"/>
          <p:nvPr/>
        </p:nvSpPr>
        <p:spPr>
          <a:xfrm>
            <a:off x="167466" y="455404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0FB451C9-43FF-4510-8E67-E12E7A26CC42}"/>
              </a:ext>
            </a:extLst>
          </p:cNvPr>
          <p:cNvSpPr/>
          <p:nvPr/>
        </p:nvSpPr>
        <p:spPr>
          <a:xfrm>
            <a:off x="113298" y="22258"/>
            <a:ext cx="1179912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S1</a:t>
            </a:r>
            <a:r>
              <a:rPr lang="cs-CZ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Characterization of the novel c.1461+2301G&gt;T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CHEK2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splicing GPV: at the DNA level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at the RNA level using RT-PCR/Sanger sequencing with the variant specific reverse primer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Visualization of the RNA event; 3’ of the novel exon is marked by the arrow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1C320BA-CFD2-4C4C-89D8-757A5D9411A6}"/>
              </a:ext>
            </a:extLst>
          </p:cNvPr>
          <p:cNvSpPr/>
          <p:nvPr/>
        </p:nvSpPr>
        <p:spPr>
          <a:xfrm>
            <a:off x="10486436" y="50367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Ctrl, control sample; </a:t>
            </a:r>
            <a:endParaRPr lang="cs-CZ" sz="1100" i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ex, exon; </a:t>
            </a:r>
            <a:r>
              <a:rPr lang="en-US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intron; </a:t>
            </a:r>
            <a:endParaRPr lang="cs-CZ" sz="1100" i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mut</a:t>
            </a:r>
            <a:r>
              <a:rPr lang="en-US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mutated; </a:t>
            </a:r>
            <a:endParaRPr lang="cs-CZ" sz="1100" i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wt</a:t>
            </a:r>
            <a:r>
              <a:rPr lang="en-US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wildtype.</a:t>
            </a:r>
            <a:endParaRPr lang="cs-CZ" sz="11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451FC314-D8FC-4678-B3AC-5560956FA53E}"/>
              </a:ext>
            </a:extLst>
          </p:cNvPr>
          <p:cNvSpPr/>
          <p:nvPr/>
        </p:nvSpPr>
        <p:spPr>
          <a:xfrm>
            <a:off x="1769667" y="6579188"/>
            <a:ext cx="82091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variant was present in 26% of reads in WES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RNA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isolated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fromperipheral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blood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uninhibited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nonsense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mediated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decay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sz="11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46CC198-CFC5-406B-A089-D77B9A457514}"/>
              </a:ext>
            </a:extLst>
          </p:cNvPr>
          <p:cNvSpPr/>
          <p:nvPr/>
        </p:nvSpPr>
        <p:spPr>
          <a:xfrm>
            <a:off x="2878987" y="2386491"/>
            <a:ext cx="5953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en-US">
                <a:latin typeface="Times New Roman" panose="02020603050405020304" pitchFamily="18" charset="0"/>
                <a:ea typeface="Calibri" panose="020F0502020204030204" pitchFamily="34" charset="0"/>
              </a:rPr>
              <a:t>.1461_1462ins1461+2211_1461+2299</a:t>
            </a:r>
            <a:r>
              <a:rPr lang="cs-CZ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dirty="0"/>
              <a:t>p.Asp488SerfsTer34</a:t>
            </a:r>
            <a:r>
              <a:rPr lang="cs-CZ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159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47FF3F50-F0D0-4DAC-94ED-B57FCB103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95" y="1450166"/>
            <a:ext cx="5200605" cy="3568664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BEAFE322-6BB8-4707-9E59-140262C4D76E}"/>
              </a:ext>
            </a:extLst>
          </p:cNvPr>
          <p:cNvSpPr/>
          <p:nvPr/>
        </p:nvSpPr>
        <p:spPr>
          <a:xfrm>
            <a:off x="2147646" y="5342693"/>
            <a:ext cx="9475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717                          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2E06ADE-FAC4-4A92-B101-23DE9258B673}"/>
              </a:ext>
            </a:extLst>
          </p:cNvPr>
          <p:cNvSpPr/>
          <p:nvPr/>
        </p:nvSpPr>
        <p:spPr>
          <a:xfrm>
            <a:off x="113298" y="22258"/>
            <a:ext cx="1179912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S</a:t>
            </a:r>
            <a:r>
              <a:rPr lang="cs-CZ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at OC diagnosis in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CHEK2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OC patients negative for HBOPC GPV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analyzed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previously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 (</a:t>
            </a:r>
            <a:r>
              <a:rPr lang="cs-C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 histology in early-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onset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CHEK2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GPV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carriers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cs-C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C3A1835A-FAE5-494F-94D6-01D5A0A1BA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1742156"/>
              </p:ext>
            </p:extLst>
          </p:nvPr>
        </p:nvGraphicFramePr>
        <p:xfrm>
          <a:off x="5986375" y="1511297"/>
          <a:ext cx="5772150" cy="360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Obdélník 12">
            <a:extLst>
              <a:ext uri="{FF2B5EF4-FFF2-40B4-BE49-F238E27FC236}">
                <a16:creationId xmlns:a16="http://schemas.microsoft.com/office/drawing/2014/main" id="{A990B22C-73BD-48ED-883C-C7302973EABD}"/>
              </a:ext>
            </a:extLst>
          </p:cNvPr>
          <p:cNvSpPr/>
          <p:nvPr/>
        </p:nvSpPr>
        <p:spPr>
          <a:xfrm>
            <a:off x="2843490" y="4780103"/>
            <a:ext cx="80821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cs-CZ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CHEK2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B0F89E0-04AC-4EE8-919C-EF7DE8CD53D5}"/>
              </a:ext>
            </a:extLst>
          </p:cNvPr>
          <p:cNvSpPr/>
          <p:nvPr/>
        </p:nvSpPr>
        <p:spPr>
          <a:xfrm>
            <a:off x="1229681" y="1125242"/>
            <a:ext cx="46812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3C5E7102-CE10-480A-A088-109F49510627}"/>
              </a:ext>
            </a:extLst>
          </p:cNvPr>
          <p:cNvSpPr/>
          <p:nvPr/>
        </p:nvSpPr>
        <p:spPr>
          <a:xfrm>
            <a:off x="6580396" y="1125242"/>
            <a:ext cx="46812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1D6AE89-DAE2-4C72-9575-D81665E8FFF2}"/>
              </a:ext>
            </a:extLst>
          </p:cNvPr>
          <p:cNvSpPr/>
          <p:nvPr/>
        </p:nvSpPr>
        <p:spPr>
          <a:xfrm>
            <a:off x="8736582" y="1882524"/>
            <a:ext cx="110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CHEK2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7C0620C8-86B8-4AC8-AFD9-37FA0537EEB2}"/>
              </a:ext>
            </a:extLst>
          </p:cNvPr>
          <p:cNvSpPr/>
          <p:nvPr/>
        </p:nvSpPr>
        <p:spPr>
          <a:xfrm>
            <a:off x="7513464" y="2596739"/>
            <a:ext cx="110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CHEK2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34F7F175-06E9-4D35-B73B-746263161494}"/>
              </a:ext>
            </a:extLst>
          </p:cNvPr>
          <p:cNvSpPr/>
          <p:nvPr/>
        </p:nvSpPr>
        <p:spPr>
          <a:xfrm>
            <a:off x="9405335" y="3797053"/>
            <a:ext cx="110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i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1x CHEK2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A5A0CE1-9D76-4731-998A-FBF1FE83E924}"/>
              </a:ext>
            </a:extLst>
          </p:cNvPr>
          <p:cNvSpPr/>
          <p:nvPr/>
        </p:nvSpPr>
        <p:spPr>
          <a:xfrm>
            <a:off x="7713790" y="1094865"/>
            <a:ext cx="110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i="1" dirty="0">
                <a:solidFill>
                  <a:srgbClr val="BF9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1x CHEK2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86A8980-CBDB-4608-A2F9-7897C95E695E}"/>
              </a:ext>
            </a:extLst>
          </p:cNvPr>
          <p:cNvSpPr/>
          <p:nvPr/>
        </p:nvSpPr>
        <p:spPr>
          <a:xfrm>
            <a:off x="7939502" y="3404318"/>
            <a:ext cx="110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CHEK2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7300E2B9-B51A-489A-B589-EDFF80C32DF0}"/>
              </a:ext>
            </a:extLst>
          </p:cNvPr>
          <p:cNvSpPr/>
          <p:nvPr/>
        </p:nvSpPr>
        <p:spPr>
          <a:xfrm>
            <a:off x="9164616" y="2554235"/>
            <a:ext cx="110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CHEK2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34871F0-6511-4207-B954-FC4BC637BE1A}"/>
              </a:ext>
            </a:extLst>
          </p:cNvPr>
          <p:cNvSpPr/>
          <p:nvPr/>
        </p:nvSpPr>
        <p:spPr>
          <a:xfrm>
            <a:off x="1318154" y="4790810"/>
            <a:ext cx="246719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 patients negative for HBOPC GPV</a:t>
            </a:r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BE9EB1BA-08CB-4A75-981D-6AD555F958C9}"/>
              </a:ext>
            </a:extLst>
          </p:cNvPr>
          <p:cNvSpPr/>
          <p:nvPr/>
        </p:nvSpPr>
        <p:spPr>
          <a:xfrm>
            <a:off x="3651702" y="4790810"/>
            <a:ext cx="246719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cs-CZ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CHEK2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GPV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carriers</a:t>
            </a:r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2484DE51-0644-4BC5-9A03-CC9BF7D6FAE2}"/>
              </a:ext>
            </a:extLst>
          </p:cNvPr>
          <p:cNvSpPr/>
          <p:nvPr/>
        </p:nvSpPr>
        <p:spPr>
          <a:xfrm>
            <a:off x="4412084" y="5066696"/>
            <a:ext cx="9475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2082ACB-4954-446D-B4D0-B85DD3BFA8F8}"/>
              </a:ext>
            </a:extLst>
          </p:cNvPr>
          <p:cNvSpPr/>
          <p:nvPr/>
        </p:nvSpPr>
        <p:spPr>
          <a:xfrm>
            <a:off x="0" y="6188971"/>
            <a:ext cx="12132001" cy="97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HBOPC,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hereditary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breast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ovarian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pancreatic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cancer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GPV,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germline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pathogenic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variant; EOC,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epithelial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ovarian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cancer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LG,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grade; ser,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serous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mucin,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mucinous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NA, not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endom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endometrioid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HG,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grade; BTO,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borderline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tumor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ovary.</a:t>
            </a:r>
          </a:p>
          <a:p>
            <a:pPr algn="just">
              <a:spcAft>
                <a:spcPts val="800"/>
              </a:spcAft>
            </a:pP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Only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OC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patients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known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diagnosis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were</a:t>
            </a:r>
            <a:r>
              <a:rPr lang="cs-CZ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1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included</a:t>
            </a:r>
            <a:endParaRPr lang="cs-CZ" sz="1100" i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11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sz="11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18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6BA0D9D2-4590-4719-8ECB-2AF12FC227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026" y="800295"/>
            <a:ext cx="9133113" cy="5257409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79C79C02-D3A0-418C-9B8E-16B5EAEDFE73}"/>
              </a:ext>
            </a:extLst>
          </p:cNvPr>
          <p:cNvSpPr/>
          <p:nvPr/>
        </p:nvSpPr>
        <p:spPr>
          <a:xfrm>
            <a:off x="113298" y="22258"/>
            <a:ext cx="1179912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S3: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Volcano plot of gene sets enriched in overrepresentation analysis for disease in OMIM.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18BBA45-158B-4CC9-95D3-6380BD346DAD}"/>
              </a:ext>
            </a:extLst>
          </p:cNvPr>
          <p:cNvSpPr/>
          <p:nvPr/>
        </p:nvSpPr>
        <p:spPr>
          <a:xfrm>
            <a:off x="8434448" y="718576"/>
            <a:ext cx="32533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 set 114480: Breast cancer </a:t>
            </a:r>
            <a:endParaRPr lang="cs-CZ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isease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OMIM</a:t>
            </a:r>
            <a:endParaRPr lang="cs-CZ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p-value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4.5×10</a:t>
            </a:r>
            <a:r>
              <a:rPr lang="en-US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endParaRPr lang="cs-CZ" sz="1600" baseline="30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FDR 3×10</a:t>
            </a:r>
            <a:r>
              <a:rPr lang="en-US" sz="16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-9</a:t>
            </a:r>
            <a:endParaRPr lang="cs-CZ" sz="1600" baseline="30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80071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320</Words>
  <Application>Microsoft Office PowerPoint</Application>
  <PresentationFormat>Širokoúhlá obrazovka</PresentationFormat>
  <Paragraphs>43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Motiv Office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Horáčková Klára, Mgr.</dc:creator>
  <cp:lastModifiedBy>Horáčková Klára, Mgr.</cp:lastModifiedBy>
  <cp:revision>87</cp:revision>
  <dcterms:created xsi:type="dcterms:W3CDTF">2023-12-05T13:17:09Z</dcterms:created>
  <dcterms:modified xsi:type="dcterms:W3CDTF">2024-02-20T10:22:52Z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063cd7f-2d21-486a-9f29-9c1683fdd175_Enabled">
    <vt:lpwstr>true</vt:lpwstr>
  </property>
  <property fmtid="{D5CDD505-2E9C-101B-9397-08002B2CF9AE}" pid="3" name="MSIP_Label_2063cd7f-2d21-486a-9f29-9c1683fdd175_SetDate">
    <vt:lpwstr>2023-12-05T14:16:41Z</vt:lpwstr>
  </property>
  <property fmtid="{D5CDD505-2E9C-101B-9397-08002B2CF9AE}" pid="4" name="MSIP_Label_2063cd7f-2d21-486a-9f29-9c1683fdd175_Method">
    <vt:lpwstr>Standard</vt:lpwstr>
  </property>
  <property fmtid="{D5CDD505-2E9C-101B-9397-08002B2CF9AE}" pid="5" name="MSIP_Label_2063cd7f-2d21-486a-9f29-9c1683fdd175_Name">
    <vt:lpwstr>2063cd7f-2d21-486a-9f29-9c1683fdd175</vt:lpwstr>
  </property>
  <property fmtid="{D5CDD505-2E9C-101B-9397-08002B2CF9AE}" pid="6" name="MSIP_Label_2063cd7f-2d21-486a-9f29-9c1683fdd175_SiteId">
    <vt:lpwstr>0f277086-d4e0-4971-bc1a-bbc5df0eb246</vt:lpwstr>
  </property>
  <property fmtid="{D5CDD505-2E9C-101B-9397-08002B2CF9AE}" pid="7" name="MSIP_Label_2063cd7f-2d21-486a-9f29-9c1683fdd175_ActionId">
    <vt:lpwstr>a80cd589-b55b-4280-a8ea-d763f75fa2f4</vt:lpwstr>
  </property>
  <property fmtid="{D5CDD505-2E9C-101B-9397-08002B2CF9AE}" pid="8" name="MSIP_Label_2063cd7f-2d21-486a-9f29-9c1683fdd175_ContentBits">
    <vt:lpwstr>0</vt:lpwstr>
  </property>
</Properties>
</file>