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5"/>
  </p:notesMasterIdLst>
  <p:handoutMasterIdLst>
    <p:handoutMasterId r:id="rId6"/>
  </p:handoutMasterIdLst>
  <p:sldIdLst>
    <p:sldId id="1647" r:id="rId3"/>
    <p:sldId id="1651" r:id="rId4"/>
  </p:sldIdLst>
  <p:sldSz cx="6858000" cy="12192000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7690290-191F-83A9-07F2-89F4E2DB798D}" name="Victoria Jennifer Stefaniak" initials="VJS" userId="S::stefaniak_victoria_jennifer@lilly.com::625e93bb-2bde-4696-ac57-31f61c9f0b4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淡色スタイル 1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373" autoAdjust="0"/>
  </p:normalViewPr>
  <p:slideViewPr>
    <p:cSldViewPr>
      <p:cViewPr>
        <p:scale>
          <a:sx n="80" d="100"/>
          <a:sy n="80" d="100"/>
        </p:scale>
        <p:origin x="2274" y="60"/>
      </p:cViewPr>
      <p:guideLst>
        <p:guide orient="horz" pos="384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microsoft.com/office/2018/10/relationships/authors" Target="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0" cy="493316"/>
          </a:xfrm>
          <a:prstGeom prst="rect">
            <a:avLst/>
          </a:prstGeom>
        </p:spPr>
        <p:txBody>
          <a:bodyPr vert="horz" lIns="90645" tIns="45323" rIns="90645" bIns="4532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375" y="0"/>
            <a:ext cx="2918830" cy="493316"/>
          </a:xfrm>
          <a:prstGeom prst="rect">
            <a:avLst/>
          </a:prstGeom>
        </p:spPr>
        <p:txBody>
          <a:bodyPr vert="horz" lIns="90645" tIns="45323" rIns="90645" bIns="45323" rtlCol="0"/>
          <a:lstStyle>
            <a:lvl1pPr algn="r">
              <a:defRPr sz="1200"/>
            </a:lvl1pPr>
          </a:lstStyle>
          <a:p>
            <a:fld id="{53FC438B-1787-4391-B1BB-26F518369992}" type="datetimeFigureOut">
              <a:rPr kumimoji="1" lang="ja-JP" altLang="en-US" smtClean="0"/>
              <a:t>2024/2/19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0" cy="493316"/>
          </a:xfrm>
          <a:prstGeom prst="rect">
            <a:avLst/>
          </a:prstGeom>
        </p:spPr>
        <p:txBody>
          <a:bodyPr vert="horz" lIns="90645" tIns="45323" rIns="90645" bIns="4532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375" y="9371286"/>
            <a:ext cx="2918830" cy="493316"/>
          </a:xfrm>
          <a:prstGeom prst="rect">
            <a:avLst/>
          </a:prstGeom>
        </p:spPr>
        <p:txBody>
          <a:bodyPr vert="horz" lIns="90645" tIns="45323" rIns="90645" bIns="45323" rtlCol="0" anchor="b"/>
          <a:lstStyle>
            <a:lvl1pPr algn="r">
              <a:defRPr sz="1200"/>
            </a:lvl1pPr>
          </a:lstStyle>
          <a:p>
            <a:fld id="{FF72A41F-C3DE-48AF-BF12-2DC945A4E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50055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0" cy="493316"/>
          </a:xfrm>
          <a:prstGeom prst="rect">
            <a:avLst/>
          </a:prstGeom>
        </p:spPr>
        <p:txBody>
          <a:bodyPr vert="horz" lIns="90645" tIns="45323" rIns="90645" bIns="4532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5" y="0"/>
            <a:ext cx="2918830" cy="493316"/>
          </a:xfrm>
          <a:prstGeom prst="rect">
            <a:avLst/>
          </a:prstGeom>
        </p:spPr>
        <p:txBody>
          <a:bodyPr vert="horz" lIns="90645" tIns="45323" rIns="90645" bIns="45323" rtlCol="0"/>
          <a:lstStyle>
            <a:lvl1pPr algn="r">
              <a:defRPr sz="1200"/>
            </a:lvl1pPr>
          </a:lstStyle>
          <a:p>
            <a:fld id="{5AF34D8A-2C23-47E6-B78D-B8A3935D1CC2}" type="datetimeFigureOut">
              <a:rPr kumimoji="1" lang="ja-JP" altLang="en-US" smtClean="0"/>
              <a:t>2024/2/19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27275" y="741363"/>
            <a:ext cx="2081213" cy="3700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45" tIns="45323" rIns="90645" bIns="4532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0645" tIns="45323" rIns="90645" bIns="4532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0" cy="493316"/>
          </a:xfrm>
          <a:prstGeom prst="rect">
            <a:avLst/>
          </a:prstGeom>
        </p:spPr>
        <p:txBody>
          <a:bodyPr vert="horz" lIns="90645" tIns="45323" rIns="90645" bIns="4532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0" cy="493316"/>
          </a:xfrm>
          <a:prstGeom prst="rect">
            <a:avLst/>
          </a:prstGeom>
        </p:spPr>
        <p:txBody>
          <a:bodyPr vert="horz" lIns="90645" tIns="45323" rIns="90645" bIns="45323" rtlCol="0" anchor="b"/>
          <a:lstStyle>
            <a:lvl1pPr algn="r">
              <a:defRPr sz="1200"/>
            </a:lvl1pPr>
          </a:lstStyle>
          <a:p>
            <a:fld id="{ADB04D15-1A93-4387-B100-4CEF9B697B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0427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327275" y="741363"/>
            <a:ext cx="2081213" cy="3700462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u="non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B04D15-1A93-4387-B100-4CEF9B697BEF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54318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327275" y="741363"/>
            <a:ext cx="2081213" cy="3700462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ja-JP" altLang="en-US" sz="1200" u="none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B04D15-1A93-4387-B100-4CEF9B697BEF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832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787428"/>
            <a:ext cx="5829300" cy="2613378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6908800"/>
            <a:ext cx="4800600" cy="31157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9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01E97-31E8-4615-880F-BDF93E0D355B}" type="datetimeFigureOut">
              <a:rPr kumimoji="1" lang="ja-JP" altLang="en-US" smtClean="0"/>
              <a:t>2024/2/19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DD9A1-A19C-4905-A3E6-8A4AD4F857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0398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01E97-31E8-4615-880F-BDF93E0D355B}" type="datetimeFigureOut">
              <a:rPr kumimoji="1" lang="ja-JP" altLang="en-US" smtClean="0"/>
              <a:t>2024/2/19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DD9A1-A19C-4905-A3E6-8A4AD4F857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0262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488252"/>
            <a:ext cx="1543050" cy="10402711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488252"/>
            <a:ext cx="4514850" cy="10402711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01E97-31E8-4615-880F-BDF93E0D355B}" type="datetimeFigureOut">
              <a:rPr kumimoji="1" lang="ja-JP" altLang="en-US" smtClean="0"/>
              <a:t>2024/2/19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DD9A1-A19C-4905-A3E6-8A4AD4F857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07336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9AFE-4E01-446E-AEFD-396316EB61C0}" type="datetimeFigureOut">
              <a:rPr kumimoji="1" lang="ja-JP" altLang="en-US" smtClean="0"/>
              <a:pPr/>
              <a:t>2024/2/19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14BC-B36C-40EB-A379-D0D1B55D2A2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97260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9AFE-4E01-446E-AEFD-396316EB61C0}" type="datetimeFigureOut">
              <a:rPr kumimoji="1" lang="ja-JP" altLang="en-US" smtClean="0"/>
              <a:pPr/>
              <a:t>2024/2/19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14BC-B36C-40EB-A379-D0D1B55D2A2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65755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9AFE-4E01-446E-AEFD-396316EB61C0}" type="datetimeFigureOut">
              <a:rPr kumimoji="1" lang="ja-JP" altLang="en-US" smtClean="0"/>
              <a:t>2024/2/19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14BC-B36C-40EB-A379-D0D1B55D2A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16209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9AFE-4E01-446E-AEFD-396316EB61C0}" type="datetimeFigureOut">
              <a:rPr kumimoji="1" lang="ja-JP" altLang="en-US" smtClean="0"/>
              <a:t>2024/2/19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14BC-B36C-40EB-A379-D0D1B55D2A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28084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9AFE-4E01-446E-AEFD-396316EB61C0}" type="datetimeFigureOut">
              <a:rPr kumimoji="1" lang="ja-JP" altLang="en-US" smtClean="0"/>
              <a:t>2024/2/19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14BC-B36C-40EB-A379-D0D1B55D2A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24350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9AFE-4E01-446E-AEFD-396316EB61C0}" type="datetimeFigureOut">
              <a:rPr kumimoji="1" lang="ja-JP" altLang="en-US" smtClean="0"/>
              <a:t>2024/2/19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14BC-B36C-40EB-A379-D0D1B55D2A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09001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9AFE-4E01-446E-AEFD-396316EB61C0}" type="datetimeFigureOut">
              <a:rPr kumimoji="1" lang="ja-JP" altLang="en-US" smtClean="0"/>
              <a:t>2024/2/19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14BC-B36C-40EB-A379-D0D1B55D2A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734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9AFE-4E01-446E-AEFD-396316EB61C0}" type="datetimeFigureOut">
              <a:rPr kumimoji="1" lang="ja-JP" altLang="en-US" smtClean="0"/>
              <a:t>2024/2/19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14BC-B36C-40EB-A379-D0D1B55D2A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5080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01E97-31E8-4615-880F-BDF93E0D355B}" type="datetimeFigureOut">
              <a:rPr kumimoji="1" lang="ja-JP" altLang="en-US" smtClean="0"/>
              <a:t>2024/2/19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DD9A1-A19C-4905-A3E6-8A4AD4F857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41061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9AFE-4E01-446E-AEFD-396316EB61C0}" type="datetimeFigureOut">
              <a:rPr kumimoji="1" lang="ja-JP" altLang="en-US" smtClean="0"/>
              <a:t>2024/2/19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14BC-B36C-40EB-A379-D0D1B55D2A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8028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9AFE-4E01-446E-AEFD-396316EB61C0}" type="datetimeFigureOut">
              <a:rPr kumimoji="1" lang="ja-JP" altLang="en-US" smtClean="0"/>
              <a:t>2024/2/19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14BC-B36C-40EB-A379-D0D1B55D2A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57432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9AFE-4E01-446E-AEFD-396316EB61C0}" type="datetimeFigureOut">
              <a:rPr kumimoji="1" lang="ja-JP" altLang="en-US" smtClean="0"/>
              <a:t>2024/2/19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14BC-B36C-40EB-A379-D0D1B55D2A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8799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7834495"/>
            <a:ext cx="5829300" cy="2421467"/>
          </a:xfrm>
        </p:spPr>
        <p:txBody>
          <a:bodyPr anchor="t"/>
          <a:lstStyle>
            <a:lvl1pPr algn="l">
              <a:defRPr sz="225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5167494"/>
            <a:ext cx="5829300" cy="2666999"/>
          </a:xfrm>
        </p:spPr>
        <p:txBody>
          <a:bodyPr anchor="b"/>
          <a:lstStyle>
            <a:lvl1pPr marL="0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1pPr>
            <a:lvl2pPr marL="257182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6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44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26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907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88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7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52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01E97-31E8-4615-880F-BDF93E0D355B}" type="datetimeFigureOut">
              <a:rPr kumimoji="1" lang="ja-JP" altLang="en-US" smtClean="0"/>
              <a:t>2024/2/19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DD9A1-A19C-4905-A3E6-8A4AD4F857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7352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844806"/>
            <a:ext cx="3028950" cy="8046156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86150" y="2844806"/>
            <a:ext cx="3028950" cy="8046156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01E97-31E8-4615-880F-BDF93E0D355B}" type="datetimeFigureOut">
              <a:rPr kumimoji="1" lang="ja-JP" altLang="en-US" smtClean="0"/>
              <a:t>2024/2/19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DD9A1-A19C-4905-A3E6-8A4AD4F857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4902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2" y="2729090"/>
            <a:ext cx="3030141" cy="113735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82" indent="0">
              <a:buNone/>
              <a:defRPr sz="1125" b="1"/>
            </a:lvl2pPr>
            <a:lvl3pPr marL="514363" indent="0">
              <a:buNone/>
              <a:defRPr sz="1013" b="1"/>
            </a:lvl3pPr>
            <a:lvl4pPr marL="771544" indent="0">
              <a:buNone/>
              <a:defRPr sz="900" b="1"/>
            </a:lvl4pPr>
            <a:lvl5pPr marL="1028726" indent="0">
              <a:buNone/>
              <a:defRPr sz="900" b="1"/>
            </a:lvl5pPr>
            <a:lvl6pPr marL="1285907" indent="0">
              <a:buNone/>
              <a:defRPr sz="900" b="1"/>
            </a:lvl6pPr>
            <a:lvl7pPr marL="1543088" indent="0">
              <a:buNone/>
              <a:defRPr sz="900" b="1"/>
            </a:lvl7pPr>
            <a:lvl8pPr marL="1800270" indent="0">
              <a:buNone/>
              <a:defRPr sz="900" b="1"/>
            </a:lvl8pPr>
            <a:lvl9pPr marL="2057452" indent="0">
              <a:buNone/>
              <a:defRPr sz="9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2" y="3866444"/>
            <a:ext cx="3030141" cy="7024512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72" y="2729090"/>
            <a:ext cx="3031331" cy="113735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82" indent="0">
              <a:buNone/>
              <a:defRPr sz="1125" b="1"/>
            </a:lvl2pPr>
            <a:lvl3pPr marL="514363" indent="0">
              <a:buNone/>
              <a:defRPr sz="1013" b="1"/>
            </a:lvl3pPr>
            <a:lvl4pPr marL="771544" indent="0">
              <a:buNone/>
              <a:defRPr sz="900" b="1"/>
            </a:lvl4pPr>
            <a:lvl5pPr marL="1028726" indent="0">
              <a:buNone/>
              <a:defRPr sz="900" b="1"/>
            </a:lvl5pPr>
            <a:lvl6pPr marL="1285907" indent="0">
              <a:buNone/>
              <a:defRPr sz="900" b="1"/>
            </a:lvl6pPr>
            <a:lvl7pPr marL="1543088" indent="0">
              <a:buNone/>
              <a:defRPr sz="900" b="1"/>
            </a:lvl7pPr>
            <a:lvl8pPr marL="1800270" indent="0">
              <a:buNone/>
              <a:defRPr sz="900" b="1"/>
            </a:lvl8pPr>
            <a:lvl9pPr marL="2057452" indent="0">
              <a:buNone/>
              <a:defRPr sz="9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72" y="3866444"/>
            <a:ext cx="3031331" cy="7024512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01E97-31E8-4615-880F-BDF93E0D355B}" type="datetimeFigureOut">
              <a:rPr kumimoji="1" lang="ja-JP" altLang="en-US" smtClean="0"/>
              <a:t>2024/2/19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DD9A1-A19C-4905-A3E6-8A4AD4F857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8736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01E97-31E8-4615-880F-BDF93E0D355B}" type="datetimeFigureOut">
              <a:rPr kumimoji="1" lang="ja-JP" altLang="en-US" smtClean="0"/>
              <a:t>2024/2/19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DD9A1-A19C-4905-A3E6-8A4AD4F857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1886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01E97-31E8-4615-880F-BDF93E0D355B}" type="datetimeFigureOut">
              <a:rPr kumimoji="1" lang="ja-JP" altLang="en-US" smtClean="0"/>
              <a:t>2024/2/19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DD9A1-A19C-4905-A3E6-8A4AD4F857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5977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485422"/>
            <a:ext cx="2256235" cy="2065867"/>
          </a:xfrm>
        </p:spPr>
        <p:txBody>
          <a:bodyPr anchor="b"/>
          <a:lstStyle>
            <a:lvl1pPr algn="l">
              <a:defRPr sz="1125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7" y="485429"/>
            <a:ext cx="3833813" cy="10405534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2551291"/>
            <a:ext cx="2256235" cy="8339668"/>
          </a:xfrm>
        </p:spPr>
        <p:txBody>
          <a:bodyPr/>
          <a:lstStyle>
            <a:lvl1pPr marL="0" indent="0">
              <a:buNone/>
              <a:defRPr sz="788"/>
            </a:lvl1pPr>
            <a:lvl2pPr marL="257182" indent="0">
              <a:buNone/>
              <a:defRPr sz="675"/>
            </a:lvl2pPr>
            <a:lvl3pPr marL="514363" indent="0">
              <a:buNone/>
              <a:defRPr sz="563"/>
            </a:lvl3pPr>
            <a:lvl4pPr marL="771544" indent="0">
              <a:buNone/>
              <a:defRPr sz="506"/>
            </a:lvl4pPr>
            <a:lvl5pPr marL="1028726" indent="0">
              <a:buNone/>
              <a:defRPr sz="506"/>
            </a:lvl5pPr>
            <a:lvl6pPr marL="1285907" indent="0">
              <a:buNone/>
              <a:defRPr sz="506"/>
            </a:lvl6pPr>
            <a:lvl7pPr marL="1543088" indent="0">
              <a:buNone/>
              <a:defRPr sz="506"/>
            </a:lvl7pPr>
            <a:lvl8pPr marL="1800270" indent="0">
              <a:buNone/>
              <a:defRPr sz="506"/>
            </a:lvl8pPr>
            <a:lvl9pPr marL="2057452" indent="0">
              <a:buNone/>
              <a:defRPr sz="506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01E97-31E8-4615-880F-BDF93E0D355B}" type="datetimeFigureOut">
              <a:rPr kumimoji="1" lang="ja-JP" altLang="en-US" smtClean="0"/>
              <a:t>2024/2/19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DD9A1-A19C-4905-A3E6-8A4AD4F857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5864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8534400"/>
            <a:ext cx="4114800" cy="1007534"/>
          </a:xfrm>
        </p:spPr>
        <p:txBody>
          <a:bodyPr anchor="b"/>
          <a:lstStyle>
            <a:lvl1pPr algn="l">
              <a:defRPr sz="1125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1089378"/>
            <a:ext cx="4114800" cy="7315200"/>
          </a:xfrm>
        </p:spPr>
        <p:txBody>
          <a:bodyPr/>
          <a:lstStyle>
            <a:lvl1pPr marL="0" indent="0">
              <a:buNone/>
              <a:defRPr sz="1800"/>
            </a:lvl1pPr>
            <a:lvl2pPr marL="257182" indent="0">
              <a:buNone/>
              <a:defRPr sz="1575"/>
            </a:lvl2pPr>
            <a:lvl3pPr marL="514363" indent="0">
              <a:buNone/>
              <a:defRPr sz="1350"/>
            </a:lvl3pPr>
            <a:lvl4pPr marL="771544" indent="0">
              <a:buNone/>
              <a:defRPr sz="1125"/>
            </a:lvl4pPr>
            <a:lvl5pPr marL="1028726" indent="0">
              <a:buNone/>
              <a:defRPr sz="1125"/>
            </a:lvl5pPr>
            <a:lvl6pPr marL="1285907" indent="0">
              <a:buNone/>
              <a:defRPr sz="1125"/>
            </a:lvl6pPr>
            <a:lvl7pPr marL="1543088" indent="0">
              <a:buNone/>
              <a:defRPr sz="1125"/>
            </a:lvl7pPr>
            <a:lvl8pPr marL="1800270" indent="0">
              <a:buNone/>
              <a:defRPr sz="1125"/>
            </a:lvl8pPr>
            <a:lvl9pPr marL="2057452" indent="0">
              <a:buNone/>
              <a:defRPr sz="1125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9541934"/>
            <a:ext cx="4114800" cy="1430866"/>
          </a:xfrm>
        </p:spPr>
        <p:txBody>
          <a:bodyPr/>
          <a:lstStyle>
            <a:lvl1pPr marL="0" indent="0">
              <a:buNone/>
              <a:defRPr sz="788"/>
            </a:lvl1pPr>
            <a:lvl2pPr marL="257182" indent="0">
              <a:buNone/>
              <a:defRPr sz="675"/>
            </a:lvl2pPr>
            <a:lvl3pPr marL="514363" indent="0">
              <a:buNone/>
              <a:defRPr sz="563"/>
            </a:lvl3pPr>
            <a:lvl4pPr marL="771544" indent="0">
              <a:buNone/>
              <a:defRPr sz="506"/>
            </a:lvl4pPr>
            <a:lvl5pPr marL="1028726" indent="0">
              <a:buNone/>
              <a:defRPr sz="506"/>
            </a:lvl5pPr>
            <a:lvl6pPr marL="1285907" indent="0">
              <a:buNone/>
              <a:defRPr sz="506"/>
            </a:lvl6pPr>
            <a:lvl7pPr marL="1543088" indent="0">
              <a:buNone/>
              <a:defRPr sz="506"/>
            </a:lvl7pPr>
            <a:lvl8pPr marL="1800270" indent="0">
              <a:buNone/>
              <a:defRPr sz="506"/>
            </a:lvl8pPr>
            <a:lvl9pPr marL="2057452" indent="0">
              <a:buNone/>
              <a:defRPr sz="506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01E97-31E8-4615-880F-BDF93E0D355B}" type="datetimeFigureOut">
              <a:rPr kumimoji="1" lang="ja-JP" altLang="en-US" smtClean="0"/>
              <a:t>2024/2/19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DD9A1-A19C-4905-A3E6-8A4AD4F857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67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488245"/>
            <a:ext cx="6172200" cy="203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844806"/>
            <a:ext cx="6172200" cy="8046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11300184"/>
            <a:ext cx="16002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01E97-31E8-4615-880F-BDF93E0D355B}" type="datetimeFigureOut">
              <a:rPr kumimoji="1" lang="ja-JP" altLang="en-US" smtClean="0"/>
              <a:t>2024/2/19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11300184"/>
            <a:ext cx="21717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11300184"/>
            <a:ext cx="16002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DD9A1-A19C-4905-A3E6-8A4AD4F857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1072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14363" rtl="0" eaLnBrk="1" latinLnBrk="0" hangingPunct="1">
        <a:spcBef>
          <a:spcPct val="0"/>
        </a:spcBef>
        <a:buNone/>
        <a:defRPr kumimoji="1"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886" indent="-192886" algn="l" defTabSz="51436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17920" indent="-160738" algn="l" defTabSz="51436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1575" kern="1200">
          <a:solidFill>
            <a:schemeClr val="tx1"/>
          </a:solidFill>
          <a:latin typeface="+mn-lt"/>
          <a:ea typeface="+mn-ea"/>
          <a:cs typeface="+mn-cs"/>
        </a:defRPr>
      </a:lvl2pPr>
      <a:lvl3pPr marL="642954" indent="-128591" algn="l" defTabSz="51436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900136" indent="-128591" algn="l" defTabSz="51436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57317" indent="-128591" algn="l" defTabSz="514363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14499" indent="-128591" algn="l" defTabSz="51436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680" indent="-128591" algn="l" defTabSz="51436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8861" indent="-128591" algn="l" defTabSz="51436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6042" indent="-128591" algn="l" defTabSz="51436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514363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82" algn="l" defTabSz="514363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63" algn="l" defTabSz="514363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44" algn="l" defTabSz="514363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26" algn="l" defTabSz="514363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907" algn="l" defTabSz="514363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88" algn="l" defTabSz="514363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70" algn="l" defTabSz="514363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52" algn="l" defTabSz="514363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01E97-31E8-4615-880F-BDF93E0D355B}" type="datetimeFigureOut">
              <a:rPr kumimoji="1" lang="ja-JP" altLang="en-US" smtClean="0"/>
              <a:t>2024/2/19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DD9A1-A19C-4905-A3E6-8A4AD4F857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086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05FFD6EA-A37E-7787-A6D7-F655AC12171C}"/>
              </a:ext>
            </a:extLst>
          </p:cNvPr>
          <p:cNvCxnSpPr>
            <a:cxnSpLocks/>
          </p:cNvCxnSpPr>
          <p:nvPr/>
        </p:nvCxnSpPr>
        <p:spPr>
          <a:xfrm>
            <a:off x="5337419" y="4950593"/>
            <a:ext cx="0" cy="85739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438303B8-C08A-C217-AE74-218DA95D54A7}"/>
              </a:ext>
            </a:extLst>
          </p:cNvPr>
          <p:cNvCxnSpPr>
            <a:cxnSpLocks/>
          </p:cNvCxnSpPr>
          <p:nvPr/>
        </p:nvCxnSpPr>
        <p:spPr>
          <a:xfrm>
            <a:off x="1665011" y="4950593"/>
            <a:ext cx="0" cy="100139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3D5860DA-C7AA-2CDC-EC28-3DA4A3E414BB}"/>
              </a:ext>
            </a:extLst>
          </p:cNvPr>
          <p:cNvSpPr/>
          <p:nvPr/>
        </p:nvSpPr>
        <p:spPr>
          <a:xfrm>
            <a:off x="2349195" y="1178693"/>
            <a:ext cx="2160000" cy="432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ja-JP" sz="1200" dirty="0">
                <a:solidFill>
                  <a:prstClr val="black"/>
                </a:solidFill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patients</a:t>
            </a:r>
            <a:r>
              <a:rPr lang="ja-JP" altLang="en-US" sz="1200" dirty="0">
                <a:solidFill>
                  <a:prstClr val="black"/>
                </a:solidFill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 </a:t>
            </a:r>
            <a:r>
              <a:rPr lang="en-US" altLang="ja-JP" sz="1200" dirty="0">
                <a:solidFill>
                  <a:prstClr val="black"/>
                </a:solidFill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randomly assigned</a:t>
            </a:r>
          </a:p>
          <a:p>
            <a:pPr algn="ctr" defTabSz="457200"/>
            <a:r>
              <a:rPr lang="en-US" altLang="ja-JP" sz="1200" dirty="0">
                <a:solidFill>
                  <a:prstClr val="black"/>
                </a:solidFill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(n = 1,298)</a:t>
            </a:r>
            <a:endParaRPr lang="ja-JP" altLang="en-US" sz="1200" dirty="0">
              <a:solidFill>
                <a:prstClr val="black"/>
              </a:solidFill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88947A3B-28FA-6579-C136-240B9A3DEF54}"/>
              </a:ext>
            </a:extLst>
          </p:cNvPr>
          <p:cNvSpPr/>
          <p:nvPr/>
        </p:nvSpPr>
        <p:spPr>
          <a:xfrm>
            <a:off x="4352740" y="3044614"/>
            <a:ext cx="2088026" cy="864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ja-JP" sz="1200" dirty="0">
                <a:solidFill>
                  <a:prstClr val="black"/>
                </a:solidFill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excluded</a:t>
            </a:r>
            <a:r>
              <a:rPr lang="ja-JP" altLang="en-US" sz="1200" dirty="0">
                <a:solidFill>
                  <a:prstClr val="black"/>
                </a:solidFill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 </a:t>
            </a:r>
            <a:r>
              <a:rPr lang="en-US" altLang="ja-JP" sz="1200" dirty="0">
                <a:solidFill>
                  <a:prstClr val="black"/>
                </a:solidFill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(n = 132)</a:t>
            </a:r>
          </a:p>
          <a:p>
            <a:pPr defTabSz="457200"/>
            <a:r>
              <a:rPr lang="en-US" altLang="ja-JP" sz="1050" dirty="0">
                <a:solidFill>
                  <a:prstClr val="black"/>
                </a:solidFill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Insufficient DNA yield (n = 105)</a:t>
            </a:r>
          </a:p>
          <a:p>
            <a:pPr defTabSz="457200"/>
            <a:r>
              <a:rPr lang="en-US" altLang="ja-JP" sz="1050" dirty="0">
                <a:solidFill>
                  <a:prstClr val="black"/>
                </a:solidFill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without clinical	data (n = 27)</a:t>
            </a:r>
          </a:p>
        </p:txBody>
      </p: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6B0705D3-D329-D45C-8D1C-A370348EDAB7}"/>
              </a:ext>
            </a:extLst>
          </p:cNvPr>
          <p:cNvCxnSpPr>
            <a:cxnSpLocks/>
          </p:cNvCxnSpPr>
          <p:nvPr/>
        </p:nvCxnSpPr>
        <p:spPr>
          <a:xfrm>
            <a:off x="3933195" y="1615107"/>
            <a:ext cx="0" cy="16997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A5E80C30-09CA-28D4-E065-8FCECC78EF92}"/>
              </a:ext>
            </a:extLst>
          </p:cNvPr>
          <p:cNvCxnSpPr>
            <a:cxnSpLocks/>
          </p:cNvCxnSpPr>
          <p:nvPr/>
        </p:nvCxnSpPr>
        <p:spPr>
          <a:xfrm>
            <a:off x="2925195" y="1615107"/>
            <a:ext cx="0" cy="16997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1DB2A1E7-226E-7337-160F-8360E1728595}"/>
              </a:ext>
            </a:extLst>
          </p:cNvPr>
          <p:cNvCxnSpPr>
            <a:cxnSpLocks/>
          </p:cNvCxnSpPr>
          <p:nvPr/>
        </p:nvCxnSpPr>
        <p:spPr>
          <a:xfrm>
            <a:off x="3933195" y="2265645"/>
            <a:ext cx="0" cy="71727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09CB0B2A-4309-8574-C69E-1510BBC387BC}"/>
              </a:ext>
            </a:extLst>
          </p:cNvPr>
          <p:cNvCxnSpPr>
            <a:cxnSpLocks/>
          </p:cNvCxnSpPr>
          <p:nvPr/>
        </p:nvCxnSpPr>
        <p:spPr>
          <a:xfrm>
            <a:off x="2925195" y="2265645"/>
            <a:ext cx="0" cy="71727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53AD40A0-7AC6-806A-8AD9-90934AD28826}"/>
              </a:ext>
            </a:extLst>
          </p:cNvPr>
          <p:cNvCxnSpPr>
            <a:cxnSpLocks/>
          </p:cNvCxnSpPr>
          <p:nvPr/>
        </p:nvCxnSpPr>
        <p:spPr>
          <a:xfrm>
            <a:off x="3429195" y="2948834"/>
            <a:ext cx="0" cy="104224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B1A94DED-8E7E-99E4-D4F7-ABD6C6047C4C}"/>
              </a:ext>
            </a:extLst>
          </p:cNvPr>
          <p:cNvCxnSpPr>
            <a:cxnSpLocks/>
          </p:cNvCxnSpPr>
          <p:nvPr/>
        </p:nvCxnSpPr>
        <p:spPr>
          <a:xfrm>
            <a:off x="3440203" y="3486972"/>
            <a:ext cx="88910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CBBDF92C-0EF3-219D-8E9A-1AC98D04A252}"/>
              </a:ext>
            </a:extLst>
          </p:cNvPr>
          <p:cNvSpPr/>
          <p:nvPr/>
        </p:nvSpPr>
        <p:spPr>
          <a:xfrm>
            <a:off x="1088804" y="2550916"/>
            <a:ext cx="4679995" cy="432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ja-JP" sz="1200" dirty="0">
                <a:solidFill>
                  <a:prstClr val="black"/>
                </a:solidFill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Patients in which tumor tissue were available</a:t>
            </a:r>
          </a:p>
          <a:p>
            <a:pPr algn="ctr" defTabSz="457200"/>
            <a:r>
              <a:rPr lang="en-US" altLang="ja-JP" sz="1200" dirty="0">
                <a:solidFill>
                  <a:prstClr val="black"/>
                </a:solidFill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(n = 244)</a:t>
            </a:r>
            <a:endParaRPr lang="ja-JP" altLang="en-US" sz="1200" dirty="0">
              <a:solidFill>
                <a:prstClr val="black"/>
              </a:solidFill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91822D73-2052-91AF-548D-0584C65612F8}"/>
              </a:ext>
            </a:extLst>
          </p:cNvPr>
          <p:cNvGrpSpPr/>
          <p:nvPr/>
        </p:nvGrpSpPr>
        <p:grpSpPr>
          <a:xfrm>
            <a:off x="1088805" y="1785081"/>
            <a:ext cx="4680390" cy="501137"/>
            <a:chOff x="2339610" y="851090"/>
            <a:chExt cx="4680390" cy="501137"/>
          </a:xfrm>
        </p:grpSpPr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54C3A5E7-BBB9-D354-D7AF-06FBBECA57AB}"/>
                </a:ext>
              </a:extLst>
            </p:cNvPr>
            <p:cNvSpPr/>
            <p:nvPr/>
          </p:nvSpPr>
          <p:spPr>
            <a:xfrm>
              <a:off x="2339610" y="851090"/>
              <a:ext cx="2160000" cy="5011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en-US" altLang="ja-JP" sz="1200" dirty="0">
                  <a:solidFill>
                    <a:prstClr val="black"/>
                  </a:solidFill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Cetuximab + Irinotecan</a:t>
              </a:r>
            </a:p>
            <a:p>
              <a:pPr algn="ctr" defTabSz="457200"/>
              <a:r>
                <a:rPr lang="en-US" altLang="ja-JP" sz="1200" dirty="0">
                  <a:solidFill>
                    <a:prstClr val="black"/>
                  </a:solidFill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(n = 648)</a:t>
              </a:r>
              <a:endParaRPr lang="ja-JP" altLang="en-US" sz="1200" dirty="0">
                <a:solidFill>
                  <a:prstClr val="black"/>
                </a:solidFill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0B572B83-C83B-BD9C-B845-12245F5FC3EB}"/>
                </a:ext>
              </a:extLst>
            </p:cNvPr>
            <p:cNvSpPr/>
            <p:nvPr/>
          </p:nvSpPr>
          <p:spPr>
            <a:xfrm>
              <a:off x="4860000" y="851090"/>
              <a:ext cx="2160000" cy="5011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en-US" altLang="ja-JP" sz="1200" dirty="0">
                  <a:solidFill>
                    <a:prstClr val="black"/>
                  </a:solidFill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Irinotecan</a:t>
              </a:r>
            </a:p>
            <a:p>
              <a:pPr algn="ctr" defTabSz="457200"/>
              <a:r>
                <a:rPr lang="en-US" altLang="ja-JP" sz="1200" dirty="0">
                  <a:solidFill>
                    <a:prstClr val="black"/>
                  </a:solidFill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(n = 650)</a:t>
              </a:r>
              <a:endParaRPr lang="ja-JP" altLang="en-US" sz="1200" dirty="0">
                <a:solidFill>
                  <a:prstClr val="black"/>
                </a:solidFill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endParaRPr>
            </a:p>
          </p:txBody>
        </p:sp>
      </p:grp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9646B981-B8BF-6E6C-132A-4C507F9FE9A2}"/>
              </a:ext>
            </a:extLst>
          </p:cNvPr>
          <p:cNvCxnSpPr>
            <a:cxnSpLocks/>
          </p:cNvCxnSpPr>
          <p:nvPr/>
        </p:nvCxnSpPr>
        <p:spPr>
          <a:xfrm>
            <a:off x="3933195" y="4279108"/>
            <a:ext cx="0" cy="146357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3DD55887-2460-2355-420B-A5754DED5DFF}"/>
              </a:ext>
            </a:extLst>
          </p:cNvPr>
          <p:cNvCxnSpPr>
            <a:cxnSpLocks/>
          </p:cNvCxnSpPr>
          <p:nvPr/>
        </p:nvCxnSpPr>
        <p:spPr>
          <a:xfrm>
            <a:off x="2925195" y="4230513"/>
            <a:ext cx="0" cy="172147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09827CAE-D7D2-7153-99E7-FE2339880871}"/>
              </a:ext>
            </a:extLst>
          </p:cNvPr>
          <p:cNvSpPr/>
          <p:nvPr/>
        </p:nvSpPr>
        <p:spPr>
          <a:xfrm>
            <a:off x="1964751" y="3991108"/>
            <a:ext cx="2880000" cy="28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analyzed group (n = </a:t>
            </a:r>
            <a:r>
              <a:rPr lang="en-US" altLang="ja-JP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112</a:t>
            </a:r>
            <a:r>
              <a:rPr kumimoji="1" lang="en-US" altLang="ja-JP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1" lang="ja-JP" altLang="en-US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5" name="グループ化 44">
            <a:extLst>
              <a:ext uri="{FF2B5EF4-FFF2-40B4-BE49-F238E27FC236}">
                <a16:creationId xmlns:a16="http://schemas.microsoft.com/office/drawing/2014/main" id="{19AC94D1-A191-C58A-FDE7-333D1B1A8D13}"/>
              </a:ext>
            </a:extLst>
          </p:cNvPr>
          <p:cNvGrpSpPr/>
          <p:nvPr/>
        </p:nvGrpSpPr>
        <p:grpSpPr>
          <a:xfrm>
            <a:off x="1088409" y="4449456"/>
            <a:ext cx="4680390" cy="501137"/>
            <a:chOff x="2339610" y="851090"/>
            <a:chExt cx="4680390" cy="501137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70E0326-EFA2-DC30-1755-4123C18BB896}"/>
                </a:ext>
              </a:extLst>
            </p:cNvPr>
            <p:cNvSpPr/>
            <p:nvPr/>
          </p:nvSpPr>
          <p:spPr>
            <a:xfrm>
              <a:off x="2339610" y="851090"/>
              <a:ext cx="2160000" cy="5011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en-US" altLang="ja-JP" sz="1200" dirty="0">
                  <a:solidFill>
                    <a:prstClr val="black"/>
                  </a:solidFill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Cetuximab + Irinotecan</a:t>
              </a:r>
            </a:p>
            <a:p>
              <a:pPr algn="ctr" defTabSz="457200"/>
              <a:r>
                <a:rPr lang="en-US" altLang="ja-JP" sz="1200" dirty="0">
                  <a:solidFill>
                    <a:prstClr val="black"/>
                  </a:solidFill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(n = 58)</a:t>
              </a:r>
              <a:endParaRPr lang="ja-JP" altLang="en-US" sz="1200" dirty="0">
                <a:solidFill>
                  <a:prstClr val="black"/>
                </a:solidFill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5A63EF0D-1DAF-0AC5-D2F5-4508EE34FBC9}"/>
                </a:ext>
              </a:extLst>
            </p:cNvPr>
            <p:cNvSpPr/>
            <p:nvPr/>
          </p:nvSpPr>
          <p:spPr>
            <a:xfrm>
              <a:off x="4860000" y="851090"/>
              <a:ext cx="2160000" cy="5011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en-US" altLang="ja-JP" sz="1200" dirty="0">
                  <a:solidFill>
                    <a:prstClr val="black"/>
                  </a:solidFill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Irinotecan</a:t>
              </a:r>
            </a:p>
            <a:p>
              <a:pPr algn="ctr" defTabSz="457200"/>
              <a:r>
                <a:rPr lang="en-US" altLang="ja-JP" sz="1200" dirty="0">
                  <a:solidFill>
                    <a:prstClr val="black"/>
                  </a:solidFill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(n = 54)</a:t>
              </a:r>
              <a:endParaRPr lang="ja-JP" altLang="en-US" sz="1200" dirty="0">
                <a:solidFill>
                  <a:prstClr val="black"/>
                </a:solidFill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endParaRPr>
            </a:p>
          </p:txBody>
        </p:sp>
      </p:grp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B8130C5E-FFF8-EE4D-76B5-F445AA23A3D6}"/>
              </a:ext>
            </a:extLst>
          </p:cNvPr>
          <p:cNvSpPr/>
          <p:nvPr/>
        </p:nvSpPr>
        <p:spPr>
          <a:xfrm>
            <a:off x="1233031" y="5094641"/>
            <a:ext cx="4392328" cy="28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ja-JP" sz="1200" dirty="0">
                <a:solidFill>
                  <a:prstClr val="black"/>
                </a:solidFill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Stratified by genome-wide DNA methylation status (GWMS)</a:t>
            </a:r>
          </a:p>
        </p:txBody>
      </p:sp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F9977ADC-6FF3-3C33-1CE5-92ADCD91CDF9}"/>
              </a:ext>
            </a:extLst>
          </p:cNvPr>
          <p:cNvGrpSpPr/>
          <p:nvPr/>
        </p:nvGrpSpPr>
        <p:grpSpPr>
          <a:xfrm>
            <a:off x="512884" y="5539415"/>
            <a:ext cx="2735525" cy="412569"/>
            <a:chOff x="3347723" y="5088061"/>
            <a:chExt cx="2735525" cy="412569"/>
          </a:xfrm>
        </p:grpSpPr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F645A83A-D340-802B-E134-19881280BB61}"/>
                </a:ext>
              </a:extLst>
            </p:cNvPr>
            <p:cNvSpPr/>
            <p:nvPr/>
          </p:nvSpPr>
          <p:spPr>
            <a:xfrm>
              <a:off x="3347723" y="5088062"/>
              <a:ext cx="1368151" cy="4125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en-US" altLang="ja-JP" sz="1200" dirty="0">
                  <a:solidFill>
                    <a:prstClr val="black"/>
                  </a:solidFill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HMCC</a:t>
              </a:r>
              <a:r>
                <a:rPr lang="ja-JP" altLang="en-US" sz="1200" dirty="0">
                  <a:solidFill>
                    <a:prstClr val="black"/>
                  </a:solidFill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 </a:t>
              </a:r>
              <a:endParaRPr lang="en-US" altLang="ja-JP" sz="1200" dirty="0">
                <a:solidFill>
                  <a:prstClr val="black"/>
                </a:solidFill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endParaRPr>
            </a:p>
            <a:p>
              <a:pPr algn="ctr" defTabSz="457200"/>
              <a:r>
                <a:rPr lang="en-US" altLang="ja-JP" sz="1200" dirty="0">
                  <a:solidFill>
                    <a:prstClr val="black"/>
                  </a:solidFill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(n = 24)</a:t>
              </a:r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B4725AD9-7B73-52B5-004D-C3CE305B9076}"/>
                </a:ext>
              </a:extLst>
            </p:cNvPr>
            <p:cNvSpPr/>
            <p:nvPr/>
          </p:nvSpPr>
          <p:spPr>
            <a:xfrm>
              <a:off x="4860000" y="5088061"/>
              <a:ext cx="1223248" cy="4125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en-US" altLang="ja-JP" sz="1200" dirty="0">
                  <a:solidFill>
                    <a:prstClr val="black"/>
                  </a:solidFill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LMCC </a:t>
              </a:r>
            </a:p>
            <a:p>
              <a:pPr algn="ctr" defTabSz="457200"/>
              <a:r>
                <a:rPr lang="en-US" altLang="ja-JP" sz="1200" dirty="0">
                  <a:solidFill>
                    <a:prstClr val="black"/>
                  </a:solidFill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(n = 34)</a:t>
              </a:r>
            </a:p>
          </p:txBody>
        </p:sp>
      </p:grpSp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D3712463-ADC9-A4E6-2E9A-3824EEAE2C50}"/>
              </a:ext>
            </a:extLst>
          </p:cNvPr>
          <p:cNvGrpSpPr/>
          <p:nvPr/>
        </p:nvGrpSpPr>
        <p:grpSpPr>
          <a:xfrm>
            <a:off x="3609227" y="5536396"/>
            <a:ext cx="2735525" cy="412569"/>
            <a:chOff x="3347723" y="5088061"/>
            <a:chExt cx="2735525" cy="412569"/>
          </a:xfrm>
        </p:grpSpPr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2CC3F264-53DE-4D42-C71E-1C25F5D72BB4}"/>
                </a:ext>
              </a:extLst>
            </p:cNvPr>
            <p:cNvSpPr/>
            <p:nvPr/>
          </p:nvSpPr>
          <p:spPr>
            <a:xfrm>
              <a:off x="3347723" y="5088062"/>
              <a:ext cx="1368151" cy="4125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en-US" altLang="ja-JP" sz="1200" dirty="0">
                  <a:solidFill>
                    <a:prstClr val="black"/>
                  </a:solidFill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HMCC</a:t>
              </a:r>
              <a:r>
                <a:rPr lang="ja-JP" altLang="en-US" sz="1200" dirty="0">
                  <a:solidFill>
                    <a:prstClr val="black"/>
                  </a:solidFill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 </a:t>
              </a:r>
              <a:endParaRPr lang="en-US" altLang="ja-JP" sz="1200" dirty="0">
                <a:solidFill>
                  <a:prstClr val="black"/>
                </a:solidFill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endParaRPr>
            </a:p>
            <a:p>
              <a:pPr algn="ctr" defTabSz="457200"/>
              <a:r>
                <a:rPr lang="en-US" altLang="ja-JP" sz="1200" dirty="0">
                  <a:solidFill>
                    <a:prstClr val="black"/>
                  </a:solidFill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(n = 23)</a:t>
              </a:r>
            </a:p>
          </p:txBody>
        </p:sp>
        <p:sp>
          <p:nvSpPr>
            <p:cNvPr id="59" name="正方形/長方形 58">
              <a:extLst>
                <a:ext uri="{FF2B5EF4-FFF2-40B4-BE49-F238E27FC236}">
                  <a16:creationId xmlns:a16="http://schemas.microsoft.com/office/drawing/2014/main" id="{84D2AAF6-780A-03E7-E726-902D27A0A4B1}"/>
                </a:ext>
              </a:extLst>
            </p:cNvPr>
            <p:cNvSpPr/>
            <p:nvPr/>
          </p:nvSpPr>
          <p:spPr>
            <a:xfrm>
              <a:off x="4860000" y="5088061"/>
              <a:ext cx="1223248" cy="4125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en-US" altLang="ja-JP" sz="1200" dirty="0">
                  <a:solidFill>
                    <a:prstClr val="black"/>
                  </a:solidFill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LMCC </a:t>
              </a:r>
            </a:p>
            <a:p>
              <a:pPr algn="ctr" defTabSz="457200"/>
              <a:r>
                <a:rPr lang="en-US" altLang="ja-JP" sz="1200" dirty="0">
                  <a:solidFill>
                    <a:prstClr val="black"/>
                  </a:solidFill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(n = 31)</a:t>
              </a:r>
            </a:p>
          </p:txBody>
        </p:sp>
      </p:grp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066ED719-6855-2D41-63ED-3D3F9518DC7F}"/>
              </a:ext>
            </a:extLst>
          </p:cNvPr>
          <p:cNvSpPr txBox="1"/>
          <p:nvPr/>
        </p:nvSpPr>
        <p:spPr>
          <a:xfrm>
            <a:off x="634695" y="647318"/>
            <a:ext cx="3429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</a:t>
            </a:r>
            <a:r>
              <a: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20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1.</a:t>
            </a:r>
            <a:r>
              <a:rPr lang="ja-JP" altLang="en-US" sz="120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20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CONSORT diagram</a:t>
            </a:r>
            <a:endParaRPr kumimoji="1" lang="ja-JP" altLang="en-US" sz="1200" u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4A177570-97D6-96F1-B044-09ACA6B8DC5D}"/>
              </a:ext>
            </a:extLst>
          </p:cNvPr>
          <p:cNvSpPr txBox="1"/>
          <p:nvPr/>
        </p:nvSpPr>
        <p:spPr>
          <a:xfrm>
            <a:off x="433973" y="6219315"/>
            <a:ext cx="60124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ja-JP" sz="1200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Abbreviations: HMCC, high-methylated colorectal cancer; LMCC, low-methylated colorectal cancer.</a:t>
            </a:r>
            <a:endParaRPr lang="ja-JP" altLang="ja-JP" sz="1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/>
            <a:r>
              <a:rPr lang="en-US" altLang="ja-JP" sz="1200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altLang="ja-JP" sz="1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305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933131FE-CB0F-9F69-FACC-B194959F2C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6543513"/>
              </p:ext>
            </p:extLst>
          </p:nvPr>
        </p:nvGraphicFramePr>
        <p:xfrm>
          <a:off x="26622" y="1296777"/>
          <a:ext cx="6122118" cy="3647095"/>
        </p:xfrm>
        <a:graphic>
          <a:graphicData uri="http://schemas.openxmlformats.org/drawingml/2006/table">
            <a:tbl>
              <a:tblPr/>
              <a:tblGrid>
                <a:gridCol w="421295">
                  <a:extLst>
                    <a:ext uri="{9D8B030D-6E8A-4147-A177-3AD203B41FA5}">
                      <a16:colId xmlns:a16="http://schemas.microsoft.com/office/drawing/2014/main" val="2546972330"/>
                    </a:ext>
                  </a:extLst>
                </a:gridCol>
                <a:gridCol w="332128">
                  <a:extLst>
                    <a:ext uri="{9D8B030D-6E8A-4147-A177-3AD203B41FA5}">
                      <a16:colId xmlns:a16="http://schemas.microsoft.com/office/drawing/2014/main" val="2157897904"/>
                    </a:ext>
                  </a:extLst>
                </a:gridCol>
                <a:gridCol w="332128">
                  <a:extLst>
                    <a:ext uri="{9D8B030D-6E8A-4147-A177-3AD203B41FA5}">
                      <a16:colId xmlns:a16="http://schemas.microsoft.com/office/drawing/2014/main" val="3465913003"/>
                    </a:ext>
                  </a:extLst>
                </a:gridCol>
                <a:gridCol w="332128">
                  <a:extLst>
                    <a:ext uri="{9D8B030D-6E8A-4147-A177-3AD203B41FA5}">
                      <a16:colId xmlns:a16="http://schemas.microsoft.com/office/drawing/2014/main" val="3676051713"/>
                    </a:ext>
                  </a:extLst>
                </a:gridCol>
                <a:gridCol w="332128">
                  <a:extLst>
                    <a:ext uri="{9D8B030D-6E8A-4147-A177-3AD203B41FA5}">
                      <a16:colId xmlns:a16="http://schemas.microsoft.com/office/drawing/2014/main" val="2993985642"/>
                    </a:ext>
                  </a:extLst>
                </a:gridCol>
                <a:gridCol w="332128">
                  <a:extLst>
                    <a:ext uri="{9D8B030D-6E8A-4147-A177-3AD203B41FA5}">
                      <a16:colId xmlns:a16="http://schemas.microsoft.com/office/drawing/2014/main" val="3735997872"/>
                    </a:ext>
                  </a:extLst>
                </a:gridCol>
                <a:gridCol w="332128">
                  <a:extLst>
                    <a:ext uri="{9D8B030D-6E8A-4147-A177-3AD203B41FA5}">
                      <a16:colId xmlns:a16="http://schemas.microsoft.com/office/drawing/2014/main" val="222564770"/>
                    </a:ext>
                  </a:extLst>
                </a:gridCol>
                <a:gridCol w="332128">
                  <a:extLst>
                    <a:ext uri="{9D8B030D-6E8A-4147-A177-3AD203B41FA5}">
                      <a16:colId xmlns:a16="http://schemas.microsoft.com/office/drawing/2014/main" val="4101016180"/>
                    </a:ext>
                  </a:extLst>
                </a:gridCol>
                <a:gridCol w="332128">
                  <a:extLst>
                    <a:ext uri="{9D8B030D-6E8A-4147-A177-3AD203B41FA5}">
                      <a16:colId xmlns:a16="http://schemas.microsoft.com/office/drawing/2014/main" val="363504770"/>
                    </a:ext>
                  </a:extLst>
                </a:gridCol>
                <a:gridCol w="332128">
                  <a:extLst>
                    <a:ext uri="{9D8B030D-6E8A-4147-A177-3AD203B41FA5}">
                      <a16:colId xmlns:a16="http://schemas.microsoft.com/office/drawing/2014/main" val="300039122"/>
                    </a:ext>
                  </a:extLst>
                </a:gridCol>
                <a:gridCol w="332128">
                  <a:extLst>
                    <a:ext uri="{9D8B030D-6E8A-4147-A177-3AD203B41FA5}">
                      <a16:colId xmlns:a16="http://schemas.microsoft.com/office/drawing/2014/main" val="3972661666"/>
                    </a:ext>
                  </a:extLst>
                </a:gridCol>
                <a:gridCol w="332128">
                  <a:extLst>
                    <a:ext uri="{9D8B030D-6E8A-4147-A177-3AD203B41FA5}">
                      <a16:colId xmlns:a16="http://schemas.microsoft.com/office/drawing/2014/main" val="66816831"/>
                    </a:ext>
                  </a:extLst>
                </a:gridCol>
                <a:gridCol w="332128">
                  <a:extLst>
                    <a:ext uri="{9D8B030D-6E8A-4147-A177-3AD203B41FA5}">
                      <a16:colId xmlns:a16="http://schemas.microsoft.com/office/drawing/2014/main" val="2059070447"/>
                    </a:ext>
                  </a:extLst>
                </a:gridCol>
                <a:gridCol w="332128">
                  <a:extLst>
                    <a:ext uri="{9D8B030D-6E8A-4147-A177-3AD203B41FA5}">
                      <a16:colId xmlns:a16="http://schemas.microsoft.com/office/drawing/2014/main" val="1463323936"/>
                    </a:ext>
                  </a:extLst>
                </a:gridCol>
                <a:gridCol w="332128">
                  <a:extLst>
                    <a:ext uri="{9D8B030D-6E8A-4147-A177-3AD203B41FA5}">
                      <a16:colId xmlns:a16="http://schemas.microsoft.com/office/drawing/2014/main" val="1234563278"/>
                    </a:ext>
                  </a:extLst>
                </a:gridCol>
                <a:gridCol w="332128">
                  <a:extLst>
                    <a:ext uri="{9D8B030D-6E8A-4147-A177-3AD203B41FA5}">
                      <a16:colId xmlns:a16="http://schemas.microsoft.com/office/drawing/2014/main" val="1623973536"/>
                    </a:ext>
                  </a:extLst>
                </a:gridCol>
                <a:gridCol w="332128">
                  <a:extLst>
                    <a:ext uri="{9D8B030D-6E8A-4147-A177-3AD203B41FA5}">
                      <a16:colId xmlns:a16="http://schemas.microsoft.com/office/drawing/2014/main" val="3438185231"/>
                    </a:ext>
                  </a:extLst>
                </a:gridCol>
                <a:gridCol w="386775">
                  <a:extLst>
                    <a:ext uri="{9D8B030D-6E8A-4147-A177-3AD203B41FA5}">
                      <a16:colId xmlns:a16="http://schemas.microsoft.com/office/drawing/2014/main" val="1593949053"/>
                    </a:ext>
                  </a:extLst>
                </a:gridCol>
              </a:tblGrid>
              <a:tr h="9731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Patients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6"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Targeted CpG site (Reference Gene : UCSC GRCh37/hg19)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Total number of methylated sites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0046755"/>
                  </a:ext>
                </a:extLst>
              </a:tr>
              <a:tr h="365356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Chr11: 61595807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 </a:t>
                      </a:r>
                    </a:p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Chr4:</a:t>
                      </a:r>
                    </a:p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186049687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Chr10:</a:t>
                      </a:r>
                    </a:p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88126306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4 </a:t>
                      </a:r>
                    </a:p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Chr10:</a:t>
                      </a:r>
                    </a:p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81664583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5 </a:t>
                      </a:r>
                    </a:p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Chr5:</a:t>
                      </a:r>
                    </a:p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17216922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6 </a:t>
                      </a:r>
                    </a:p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Chr10:</a:t>
                      </a:r>
                    </a:p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13043313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7</a:t>
                      </a:r>
                    </a:p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Chr4:</a:t>
                      </a:r>
                    </a:p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141348307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8 </a:t>
                      </a:r>
                    </a:p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Chr3:</a:t>
                      </a:r>
                    </a:p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150804490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9 </a:t>
                      </a:r>
                    </a:p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Chr7:</a:t>
                      </a:r>
                    </a:p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42276816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10</a:t>
                      </a:r>
                    </a:p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Chr2: 207308244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11 </a:t>
                      </a:r>
                    </a:p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Chr2:</a:t>
                      </a:r>
                    </a:p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241758901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12</a:t>
                      </a:r>
                    </a:p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Chr14:</a:t>
                      </a:r>
                    </a:p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23822017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13 </a:t>
                      </a:r>
                    </a:p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Chr6:</a:t>
                      </a:r>
                    </a:p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37664451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14</a:t>
                      </a:r>
                    </a:p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Chr6:</a:t>
                      </a:r>
                    </a:p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39281694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</a:t>
                      </a:r>
                    </a:p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Chr:19</a:t>
                      </a:r>
                    </a:p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39522548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</a:t>
                      </a:r>
                    </a:p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Chr17:</a:t>
                      </a:r>
                    </a:p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44896424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Total number of methylated sites</a:t>
                      </a:r>
                    </a:p>
                  </a:txBody>
                  <a:tcPr marL="1557" marR="1557" marT="1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35666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ED7D3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74829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 dirty="0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 dirty="0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 dirty="0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 dirty="0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ED7D3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04013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ED7D3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18845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ED7D3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28136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 dirty="0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ED7D3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06843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62683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ED7D3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60105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ED7D3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1705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ED7D3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81491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43485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3093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39209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40725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52230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 dirty="0">
                        <a:solidFill>
                          <a:srgbClr val="ED7D3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17025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ED7D3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9241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ED7D3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73176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93752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 dirty="0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47045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81423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84982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ED7D3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538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41203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6337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79921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27721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8140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26105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61676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ED7D3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20594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ED7D3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19375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01438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68900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5670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ED7D3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05171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ED7D3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70717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83785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 dirty="0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85424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4301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19752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28571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7227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ED7D3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63904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 dirty="0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18146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76720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90203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HMCC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65976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91217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68989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ED7D3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37319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06156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21757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90435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92510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ED7D3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36811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44266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20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3953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80139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 dirty="0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37747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60018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257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11657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87967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1201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84044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 dirty="0">
                        <a:solidFill>
                          <a:srgbClr val="ED7D3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16262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86133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16769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88706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59672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09359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83619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56401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98193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0439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16242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89611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15609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 dirty="0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34965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82012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34365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71384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91329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18227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18545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63360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21920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67009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45384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 dirty="0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14992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05079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07936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33654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94193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 dirty="0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76438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06314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84207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 dirty="0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41554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8482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21178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70959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 dirty="0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93875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4758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03129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96171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39827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11749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00111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 dirty="0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75495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 dirty="0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16089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" b="0" i="0" u="none" strike="noStrike">
                          <a:solidFill>
                            <a:srgbClr val="305496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LMCC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" b="0" i="0" u="none" strike="noStrike">
                          <a:solidFill>
                            <a:srgbClr val="5B9BD5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00" b="0" i="0" u="none" strike="noStrike">
                        <a:solidFill>
                          <a:srgbClr val="5B9BD5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3352562"/>
                  </a:ext>
                </a:extLst>
              </a:tr>
              <a:tr h="2415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Methylation Positive Rate (%)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50.0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42.9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42.9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50.0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60.7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73.2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37.5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39.3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47.3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19.6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12.5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43.8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54.5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27.7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28.6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 </a:t>
                      </a: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76" marR="876" marT="8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0587404"/>
                  </a:ext>
                </a:extLst>
              </a:tr>
            </a:tbl>
          </a:graphicData>
        </a:graphic>
      </p:graphicFrame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5EAD4A2-4E3A-7057-3090-83EBAA8D8C8E}"/>
              </a:ext>
            </a:extLst>
          </p:cNvPr>
          <p:cNvSpPr/>
          <p:nvPr/>
        </p:nvSpPr>
        <p:spPr>
          <a:xfrm>
            <a:off x="6189559" y="3429610"/>
            <a:ext cx="243027" cy="4050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013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D4A8A7D-8C3F-51A5-1799-F2590CA8F199}"/>
              </a:ext>
            </a:extLst>
          </p:cNvPr>
          <p:cNvSpPr/>
          <p:nvPr/>
        </p:nvSpPr>
        <p:spPr>
          <a:xfrm>
            <a:off x="6189559" y="3653447"/>
            <a:ext cx="243027" cy="4050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013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E55AA5E-F165-3378-58BD-979D568967A0}"/>
              </a:ext>
            </a:extLst>
          </p:cNvPr>
          <p:cNvSpPr/>
          <p:nvPr/>
        </p:nvSpPr>
        <p:spPr>
          <a:xfrm>
            <a:off x="6189559" y="3866711"/>
            <a:ext cx="243027" cy="4050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013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8B4B08A-A93D-B6DA-7D12-C6BD7D2E0124}"/>
              </a:ext>
            </a:extLst>
          </p:cNvPr>
          <p:cNvSpPr/>
          <p:nvPr/>
        </p:nvSpPr>
        <p:spPr>
          <a:xfrm>
            <a:off x="6189559" y="4113246"/>
            <a:ext cx="243027" cy="40505"/>
          </a:xfrm>
          <a:prstGeom prst="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013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BE38CCB-E6FD-2B0A-E648-FED2377476C4}"/>
              </a:ext>
            </a:extLst>
          </p:cNvPr>
          <p:cNvSpPr txBox="1"/>
          <p:nvPr/>
        </p:nvSpPr>
        <p:spPr>
          <a:xfrm>
            <a:off x="6377569" y="3354384"/>
            <a:ext cx="433941" cy="18325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altLang="ja-JP" sz="59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HMCC</a:t>
            </a:r>
            <a:endParaRPr lang="ja-JP" altLang="en-US" sz="59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20E239C-2B54-9F35-8F2D-03215C39C667}"/>
              </a:ext>
            </a:extLst>
          </p:cNvPr>
          <p:cNvSpPr txBox="1"/>
          <p:nvPr/>
        </p:nvSpPr>
        <p:spPr>
          <a:xfrm>
            <a:off x="6377570" y="3578222"/>
            <a:ext cx="433940" cy="18325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altLang="ja-JP" sz="59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LMCC</a:t>
            </a:r>
            <a:endParaRPr lang="ja-JP" altLang="en-US" sz="59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F83F693-CC88-05B2-8A17-4DDEFA1DB5C4}"/>
              </a:ext>
            </a:extLst>
          </p:cNvPr>
          <p:cNvSpPr txBox="1"/>
          <p:nvPr/>
        </p:nvSpPr>
        <p:spPr>
          <a:xfrm>
            <a:off x="6377571" y="3749549"/>
            <a:ext cx="553181" cy="27417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altLang="ja-JP" sz="59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Methylation Positive</a:t>
            </a:r>
            <a:endParaRPr lang="ja-JP" altLang="en-US" sz="59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88A6314-B005-7B95-6E68-E1891EED917B}"/>
              </a:ext>
            </a:extLst>
          </p:cNvPr>
          <p:cNvSpPr txBox="1"/>
          <p:nvPr/>
        </p:nvSpPr>
        <p:spPr>
          <a:xfrm>
            <a:off x="6382513" y="3992576"/>
            <a:ext cx="553181" cy="27417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altLang="ja-JP" sz="59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Methylation </a:t>
            </a:r>
          </a:p>
          <a:p>
            <a:r>
              <a:rPr lang="en-US" altLang="ja-JP" sz="59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Negative</a:t>
            </a:r>
            <a:endParaRPr lang="ja-JP" altLang="en-US" sz="59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2C97C9D-854B-7F53-8B5E-CCCB01298961}"/>
              </a:ext>
            </a:extLst>
          </p:cNvPr>
          <p:cNvSpPr txBox="1"/>
          <p:nvPr/>
        </p:nvSpPr>
        <p:spPr>
          <a:xfrm>
            <a:off x="5707510" y="4659285"/>
            <a:ext cx="158415" cy="183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91" dirty="0"/>
              <a:t>0</a:t>
            </a:r>
            <a:endParaRPr lang="ja-JP" altLang="en-US" sz="591" dirty="0"/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61386894-38FA-E1CC-72DC-507F6303CB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89" t="12135" r="3466"/>
          <a:stretch/>
        </p:blipFill>
        <p:spPr>
          <a:xfrm>
            <a:off x="5764906" y="1776196"/>
            <a:ext cx="383409" cy="2921588"/>
          </a:xfrm>
          <a:prstGeom prst="rect">
            <a:avLst/>
          </a:prstGeom>
          <a:ln w="6350">
            <a:noFill/>
          </a:ln>
        </p:spPr>
      </p:pic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BE92CFBF-A308-727B-060A-49E2BBA0F482}"/>
              </a:ext>
            </a:extLst>
          </p:cNvPr>
          <p:cNvCxnSpPr>
            <a:cxnSpLocks/>
          </p:cNvCxnSpPr>
          <p:nvPr/>
        </p:nvCxnSpPr>
        <p:spPr>
          <a:xfrm flipH="1">
            <a:off x="5947529" y="1748900"/>
            <a:ext cx="13648" cy="2952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6E23B97E-B386-EA29-08E7-35414892E12C}"/>
              </a:ext>
            </a:extLst>
          </p:cNvPr>
          <p:cNvSpPr txBox="1"/>
          <p:nvPr/>
        </p:nvSpPr>
        <p:spPr>
          <a:xfrm>
            <a:off x="5856160" y="4659284"/>
            <a:ext cx="158415" cy="183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91" dirty="0"/>
              <a:t>8</a:t>
            </a:r>
            <a:endParaRPr lang="ja-JP" altLang="en-US" sz="591" dirty="0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6C638CC5-9797-83D5-C63E-9E950518CAA4}"/>
              </a:ext>
            </a:extLst>
          </p:cNvPr>
          <p:cNvSpPr txBox="1"/>
          <p:nvPr/>
        </p:nvSpPr>
        <p:spPr>
          <a:xfrm>
            <a:off x="5961177" y="4656046"/>
            <a:ext cx="264332" cy="183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91" dirty="0"/>
              <a:t>16</a:t>
            </a:r>
            <a:endParaRPr lang="ja-JP" altLang="en-US" sz="591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32C7EE6-0E92-3B4B-9E92-605C5FDF451D}"/>
              </a:ext>
            </a:extLst>
          </p:cNvPr>
          <p:cNvSpPr txBox="1"/>
          <p:nvPr/>
        </p:nvSpPr>
        <p:spPr>
          <a:xfrm>
            <a:off x="15148" y="809799"/>
            <a:ext cx="67752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20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2.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20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Heatmap of the DNA methylation analysis performed using the modified </a:t>
            </a:r>
            <a:r>
              <a:rPr lang="en-US" altLang="ja-JP" sz="1200" u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MethyLight</a:t>
            </a:r>
            <a:r>
              <a:rPr lang="en-US" altLang="ja-JP" sz="120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assay</a:t>
            </a:r>
            <a:endParaRPr lang="ja-JP" altLang="en-US" sz="1200" u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69EF73EB-5C2B-48D8-458E-62C88DFA4DF4}"/>
              </a:ext>
            </a:extLst>
          </p:cNvPr>
          <p:cNvSpPr txBox="1"/>
          <p:nvPr/>
        </p:nvSpPr>
        <p:spPr>
          <a:xfrm>
            <a:off x="0" y="5026913"/>
            <a:ext cx="655272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ja-JP" sz="1200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Abbreviations: HMCC, high-methylated colorectal cancer; LMCC, low-methylated colorectal cancer.</a:t>
            </a:r>
            <a:endParaRPr lang="ja-JP" altLang="ja-JP" sz="1200" kern="100" dirty="0">
              <a:effectLst/>
              <a:latin typeface="Times New Roman" panose="02020603050405020304" pitchFamily="18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629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9275</TotalTime>
  <Words>2180</Words>
  <Application>Microsoft Office PowerPoint</Application>
  <PresentationFormat>ワイド画面</PresentationFormat>
  <Paragraphs>2011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游明朝</vt:lpstr>
      <vt:lpstr>Arial</vt:lpstr>
      <vt:lpstr>Calibri</vt:lpstr>
      <vt:lpstr>Calibri Light</vt:lpstr>
      <vt:lpstr>Times New Roman</vt:lpstr>
      <vt:lpstr>Office ​​テーマ</vt:lpstr>
      <vt:lpstr>Office テーマ</vt:lpstr>
      <vt:lpstr>PowerPoint プレゼンテーション</vt:lpstr>
      <vt:lpstr>PowerPoint プレゼンテーション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HMCCとLMCCのより簡便な分類方法</dc:title>
  <dc:creator>kota</dc:creator>
  <cp:lastModifiedBy>康太 大内</cp:lastModifiedBy>
  <cp:revision>766</cp:revision>
  <cp:lastPrinted>2023-07-12T04:53:37Z</cp:lastPrinted>
  <dcterms:created xsi:type="dcterms:W3CDTF">2016-07-08T13:37:47Z</dcterms:created>
  <dcterms:modified xsi:type="dcterms:W3CDTF">2024-02-19T10:16:25Z</dcterms:modified>
</cp:coreProperties>
</file>