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5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89829" autoAdjust="0"/>
  </p:normalViewPr>
  <p:slideViewPr>
    <p:cSldViewPr snapToGrid="0">
      <p:cViewPr varScale="1">
        <p:scale>
          <a:sx n="73" d="100"/>
          <a:sy n="73" d="100"/>
        </p:scale>
        <p:origin x="190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DB004-07BA-4796-89BA-990499646866}" type="datetimeFigureOut">
              <a:rPr lang="en-US" smtClean="0"/>
              <a:t>4/6/2021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CC60A-6407-4706-81B8-EFC231B8E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539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CCC60A-6407-4706-81B8-EFC231B8E74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838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860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44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7101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34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87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38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18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8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44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635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934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241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E6FA714-34D9-4270-8883-67348C19C027}"/>
              </a:ext>
            </a:extLst>
          </p:cNvPr>
          <p:cNvSpPr txBox="1"/>
          <p:nvPr/>
        </p:nvSpPr>
        <p:spPr>
          <a:xfrm>
            <a:off x="2959892" y="0"/>
            <a:ext cx="3224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Table 1. Patients’ characteristics</a:t>
            </a:r>
            <a:endParaRPr kumimoji="1" lang="ja-JP" altLang="en-US" b="1" dirty="0"/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04F1A14B-AD9B-4EDB-8575-3AE3F66C62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615672"/>
              </p:ext>
            </p:extLst>
          </p:nvPr>
        </p:nvGraphicFramePr>
        <p:xfrm>
          <a:off x="478560" y="758190"/>
          <a:ext cx="3518967" cy="55785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5582">
                  <a:extLst>
                    <a:ext uri="{9D8B030D-6E8A-4147-A177-3AD203B41FA5}">
                      <a16:colId xmlns:a16="http://schemas.microsoft.com/office/drawing/2014/main" val="3654819122"/>
                    </a:ext>
                  </a:extLst>
                </a:gridCol>
                <a:gridCol w="1753385">
                  <a:extLst>
                    <a:ext uri="{9D8B030D-6E8A-4147-A177-3AD203B41FA5}">
                      <a16:colId xmlns:a16="http://schemas.microsoft.com/office/drawing/2014/main" val="84633720"/>
                    </a:ext>
                  </a:extLst>
                </a:gridCol>
              </a:tblGrid>
              <a:tr h="73224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Characteristic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Total patients</a:t>
                      </a:r>
                      <a:endParaRPr lang="ja-JP" sz="1200" b="1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(N = 95)</a:t>
                      </a:r>
                      <a:endParaRPr lang="ja-JP" sz="1200" b="1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9162797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+mn-lt"/>
                        </a:rPr>
                        <a:t>Age, y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75 (71-80)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654473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Male sex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</a:rPr>
                        <a:t>68 (72)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4887836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CCIS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6 (4-7)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98416280"/>
                  </a:ext>
                </a:extLst>
              </a:tr>
              <a:tr h="21205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From symptom onset to treatment, days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6 (3-15)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24104619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+mn-lt"/>
                        </a:rPr>
                        <a:t>Diagnosis of AE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32518653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</a:rPr>
                        <a:t>　</a:t>
                      </a:r>
                      <a:r>
                        <a:rPr kumimoji="1" lang="en-US" altLang="ja-JP" sz="1200" b="1" dirty="0">
                          <a:latin typeface="+mn-lt"/>
                        </a:rPr>
                        <a:t>Idiopathic ILDs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8512352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</a:rPr>
                        <a:t>　　</a:t>
                      </a:r>
                      <a:r>
                        <a:rPr kumimoji="1" lang="en-US" altLang="ja-JP" sz="1200" dirty="0">
                          <a:latin typeface="+mn-lt"/>
                        </a:rPr>
                        <a:t>IPF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17 (18)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6119092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</a:rPr>
                        <a:t>　　</a:t>
                      </a:r>
                      <a:r>
                        <a:rPr kumimoji="1" lang="en-US" altLang="ja-JP" sz="1200" dirty="0">
                          <a:latin typeface="+mn-lt"/>
                        </a:rPr>
                        <a:t>Others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45 (47)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0920551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</a:rPr>
                        <a:t>　</a:t>
                      </a:r>
                      <a:r>
                        <a:rPr kumimoji="1" lang="en-US" altLang="ja-JP" sz="1200" b="1" dirty="0">
                          <a:latin typeface="+mn-lt"/>
                        </a:rPr>
                        <a:t>Secondary ILDS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2900524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</a:rPr>
                        <a:t>　　</a:t>
                      </a:r>
                      <a:r>
                        <a:rPr kumimoji="1" lang="en-US" altLang="ja-JP" sz="1200" dirty="0">
                          <a:latin typeface="+mn-lt"/>
                        </a:rPr>
                        <a:t>CTD-ILD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19 (20)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17272857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</a:rPr>
                        <a:t>　　</a:t>
                      </a:r>
                      <a:r>
                        <a:rPr kumimoji="1" lang="en-US" altLang="ja-JP" sz="1200" dirty="0">
                          <a:latin typeface="+mn-lt"/>
                        </a:rPr>
                        <a:t>Drug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13 (14)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02350027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</a:rPr>
                        <a:t>　　</a:t>
                      </a:r>
                      <a:r>
                        <a:rPr kumimoji="1" lang="en-US" altLang="ja-JP" sz="1200" dirty="0">
                          <a:latin typeface="+mn-lt"/>
                        </a:rPr>
                        <a:t>Others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 (1)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11712229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+mn-lt"/>
                        </a:rPr>
                        <a:t>Biomarkers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71275217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　 </a:t>
                      </a:r>
                      <a:r>
                        <a:rPr lang="en-US" altLang="ja-JP" sz="1200" kern="100" dirty="0"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P/F ratio</a:t>
                      </a:r>
                      <a:endParaRPr lang="ja-JP" sz="12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268 (188-308)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8924221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indent="200025" algn="just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LDH, IU/L</a:t>
                      </a:r>
                      <a:endParaRPr lang="ja-JP" sz="12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282 (237-404)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2829579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indent="200025" algn="just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SP-D, ng/mL</a:t>
                      </a:r>
                      <a:endParaRPr lang="ja-JP" sz="12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233 (139-407)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25727876"/>
                  </a:ext>
                </a:extLst>
              </a:tr>
              <a:tr h="128747">
                <a:tc>
                  <a:txBody>
                    <a:bodyPr/>
                    <a:lstStyle/>
                    <a:p>
                      <a:pPr indent="200025" algn="just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KL-6, U/mL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897 (563-1553)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graphicFrame>
        <p:nvGraphicFramePr>
          <p:cNvPr id="4" name="表 6">
            <a:extLst>
              <a:ext uri="{FF2B5EF4-FFF2-40B4-BE49-F238E27FC236}">
                <a16:creationId xmlns:a16="http://schemas.microsoft.com/office/drawing/2014/main" id="{80E7A3E7-826A-4D84-A218-C646FBBE47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443602"/>
              </p:ext>
            </p:extLst>
          </p:nvPr>
        </p:nvGraphicFramePr>
        <p:xfrm>
          <a:off x="5146475" y="758190"/>
          <a:ext cx="3531164" cy="31068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5582">
                  <a:extLst>
                    <a:ext uri="{9D8B030D-6E8A-4147-A177-3AD203B41FA5}">
                      <a16:colId xmlns:a16="http://schemas.microsoft.com/office/drawing/2014/main" val="3654819122"/>
                    </a:ext>
                  </a:extLst>
                </a:gridCol>
                <a:gridCol w="1765582">
                  <a:extLst>
                    <a:ext uri="{9D8B030D-6E8A-4147-A177-3AD203B41FA5}">
                      <a16:colId xmlns:a16="http://schemas.microsoft.com/office/drawing/2014/main" val="84633720"/>
                    </a:ext>
                  </a:extLst>
                </a:gridCol>
              </a:tblGrid>
              <a:tr h="74067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Characteristic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Total patients</a:t>
                      </a:r>
                      <a:endParaRPr lang="ja-JP" sz="1200" b="1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(N = 95)</a:t>
                      </a:r>
                      <a:endParaRPr lang="ja-JP" sz="1200" b="1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1435" marR="5143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91627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+mn-lt"/>
                        </a:rPr>
                        <a:t>Treatment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29005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lt"/>
                        </a:rPr>
                        <a:t>　</a:t>
                      </a:r>
                      <a:r>
                        <a:rPr kumimoji="1" lang="en-US" altLang="ja-JP" sz="1200" b="0" dirty="0">
                          <a:latin typeface="+mn-lt"/>
                        </a:rPr>
                        <a:t>PSL before pulse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21 (22)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5126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lt"/>
                        </a:rPr>
                        <a:t>　</a:t>
                      </a:r>
                      <a:r>
                        <a:rPr kumimoji="1" lang="en-US" altLang="ja-JP" sz="1200" b="0" dirty="0">
                          <a:latin typeface="+mn-lt"/>
                        </a:rPr>
                        <a:t>PSL pulse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95 (100)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930012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lt"/>
                        </a:rPr>
                        <a:t>　</a:t>
                      </a:r>
                      <a:r>
                        <a:rPr kumimoji="1" lang="en-US" altLang="ja-JP" sz="1200" b="0" dirty="0">
                          <a:latin typeface="+mn-lt"/>
                        </a:rPr>
                        <a:t>PSL after pulse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77 (82)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29812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lt"/>
                        </a:rPr>
                        <a:t>　</a:t>
                      </a:r>
                      <a:r>
                        <a:rPr kumimoji="1" lang="en-US" altLang="ja-JP" sz="1200" b="0" dirty="0">
                          <a:latin typeface="+mn-lt"/>
                        </a:rPr>
                        <a:t>Macrolide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20 (21)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0942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lt"/>
                        </a:rPr>
                        <a:t>　</a:t>
                      </a:r>
                      <a:r>
                        <a:rPr kumimoji="1" lang="en-US" altLang="ja-JP" sz="1200" b="0" dirty="0">
                          <a:latin typeface="+mn-lt"/>
                        </a:rPr>
                        <a:t>Anticoagulant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18 (19)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152454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+mn-lt"/>
                        </a:rPr>
                        <a:t>Outcome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22155698"/>
                  </a:ext>
                </a:extLst>
              </a:tr>
              <a:tr h="44588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lt"/>
                        </a:rPr>
                        <a:t>　</a:t>
                      </a:r>
                      <a:r>
                        <a:rPr kumimoji="1" lang="en-US" altLang="ja-JP" sz="1200" b="0" dirty="0">
                          <a:latin typeface="+mn-lt"/>
                        </a:rPr>
                        <a:t>3-month mortality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+mn-lt"/>
                        </a:rPr>
                        <a:t>23 (24)</a:t>
                      </a:r>
                      <a:endParaRPr kumimoji="1" lang="ja-JP" altLang="en-US" sz="12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10638852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706D0DD-21A4-4160-A2A1-3F4D7ABBD67B}"/>
              </a:ext>
            </a:extLst>
          </p:cNvPr>
          <p:cNvSpPr txBox="1"/>
          <p:nvPr/>
        </p:nvSpPr>
        <p:spPr>
          <a:xfrm>
            <a:off x="4444444" y="3864992"/>
            <a:ext cx="4233195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Footnotes: </a:t>
            </a:r>
            <a:endParaRPr kumimoji="0" lang="ja-JP" altLang="ja-JP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Results are shown as medians with 25th - 75th percentiles or numbers (%).</a:t>
            </a:r>
            <a:endParaRPr kumimoji="0" lang="ja-JP" altLang="ja-JP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Serum SP-D could be measured in 92 patients (97%).</a:t>
            </a:r>
            <a:endParaRPr kumimoji="0" lang="ja-JP" altLang="ja-JP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Abbreviations: </a:t>
            </a:r>
            <a:endParaRPr kumimoji="0" lang="ja-JP" altLang="ja-JP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kumimoji="0" lang="en-US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AE, </a:t>
            </a:r>
            <a:r>
              <a:rPr kumimoji="0" lang="en-US" altLang="ja-JP" sz="1200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acute exacerbation; CCIS, Charlson Comorbidity </a:t>
            </a:r>
            <a:r>
              <a:rPr lang="en-US" altLang="ja-JP" sz="1200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Index Score; CTD-ILDs, connective tissue disease-associated ILDs; </a:t>
            </a:r>
            <a:r>
              <a:rPr kumimoji="0" lang="en-US" altLang="ja-JP" sz="1200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GGO, ground-glass opacity; HRCT, high-resolution computed tomography; ILD, interstitial lung disease; IPF, idiopathic </a:t>
            </a:r>
            <a:r>
              <a:rPr kumimoji="0" lang="en-US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pulmonary fibrosis; KL-6, Krebs von den Lungen; LDH, lactate dehydrogenase; P/F ratio; partial pressure of oxygen in arterial blood/fraction of the inspiratory oxygen; PSL, prednisolone; SP-D, surfactant protein-D.</a:t>
            </a:r>
            <a:endParaRPr kumimoji="0" lang="ja-JP" altLang="ja-JP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851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2757</TotalTime>
  <Words>290</Words>
  <Application>Microsoft Office PowerPoint</Application>
  <PresentationFormat>画面に合わせる (4:3)</PresentationFormat>
  <Paragraphs>57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原　悠</cp:lastModifiedBy>
  <cp:revision>149</cp:revision>
  <cp:lastPrinted>2021-01-28T22:13:06Z</cp:lastPrinted>
  <dcterms:created xsi:type="dcterms:W3CDTF">2020-05-13T11:01:02Z</dcterms:created>
  <dcterms:modified xsi:type="dcterms:W3CDTF">2021-04-06T09:02:46Z</dcterms:modified>
</cp:coreProperties>
</file>