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73" r:id="rId2"/>
    <p:sldId id="274" r:id="rId3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89829" autoAdjust="0"/>
  </p:normalViewPr>
  <p:slideViewPr>
    <p:cSldViewPr snapToGrid="0">
      <p:cViewPr varScale="1">
        <p:scale>
          <a:sx n="73" d="100"/>
          <a:sy n="73" d="100"/>
        </p:scale>
        <p:origin x="190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DB004-07BA-4796-89BA-990499646866}" type="datetimeFigureOut">
              <a:rPr lang="en-US" smtClean="0"/>
              <a:t>4/6/2021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CC60A-6407-4706-81B8-EFC231B8E7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539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860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44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7101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34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87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38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18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8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44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635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934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241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E6FA714-34D9-4270-8883-67348C19C027}"/>
              </a:ext>
            </a:extLst>
          </p:cNvPr>
          <p:cNvSpPr txBox="1"/>
          <p:nvPr/>
        </p:nvSpPr>
        <p:spPr>
          <a:xfrm>
            <a:off x="711873" y="0"/>
            <a:ext cx="7720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b="1" dirty="0"/>
              <a:t>Table 3. Clinical comparison between patients with and without honeycombing</a:t>
            </a:r>
            <a:endParaRPr kumimoji="1" lang="ja-JP" altLang="en-US" b="1" dirty="0"/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04F1A14B-AD9B-4EDB-8575-3AE3F66C62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417340"/>
              </p:ext>
            </p:extLst>
          </p:nvPr>
        </p:nvGraphicFramePr>
        <p:xfrm>
          <a:off x="158045" y="639717"/>
          <a:ext cx="8827910" cy="55785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5582">
                  <a:extLst>
                    <a:ext uri="{9D8B030D-6E8A-4147-A177-3AD203B41FA5}">
                      <a16:colId xmlns:a16="http://schemas.microsoft.com/office/drawing/2014/main" val="3654819122"/>
                    </a:ext>
                  </a:extLst>
                </a:gridCol>
                <a:gridCol w="1894229">
                  <a:extLst>
                    <a:ext uri="{9D8B030D-6E8A-4147-A177-3AD203B41FA5}">
                      <a16:colId xmlns:a16="http://schemas.microsoft.com/office/drawing/2014/main" val="2625619018"/>
                    </a:ext>
                  </a:extLst>
                </a:gridCol>
                <a:gridCol w="1866507">
                  <a:extLst>
                    <a:ext uri="{9D8B030D-6E8A-4147-A177-3AD203B41FA5}">
                      <a16:colId xmlns:a16="http://schemas.microsoft.com/office/drawing/2014/main" val="3296031199"/>
                    </a:ext>
                  </a:extLst>
                </a:gridCol>
                <a:gridCol w="1753385">
                  <a:extLst>
                    <a:ext uri="{9D8B030D-6E8A-4147-A177-3AD203B41FA5}">
                      <a16:colId xmlns:a16="http://schemas.microsoft.com/office/drawing/2014/main" val="84633720"/>
                    </a:ext>
                  </a:extLst>
                </a:gridCol>
                <a:gridCol w="1548207">
                  <a:extLst>
                    <a:ext uri="{9D8B030D-6E8A-4147-A177-3AD203B41FA5}">
                      <a16:colId xmlns:a16="http://schemas.microsoft.com/office/drawing/2014/main" val="3832001295"/>
                    </a:ext>
                  </a:extLst>
                </a:gridCol>
              </a:tblGrid>
              <a:tr h="73224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Characteristics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200" b="1" kern="100" dirty="0"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With honeycombing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200" b="1" kern="100" dirty="0"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(N = 52)</a:t>
                      </a:r>
                      <a:endParaRPr lang="ja-JP" sz="1200" b="1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200" b="1" kern="100" dirty="0"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Without honeycombing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200" b="1" kern="100" dirty="0"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(N = 43)</a:t>
                      </a:r>
                      <a:endParaRPr lang="ja-JP" sz="1200" b="1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Total patients</a:t>
                      </a:r>
                      <a:endParaRPr lang="ja-JP" sz="1200" b="1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(N = 95)</a:t>
                      </a:r>
                      <a:endParaRPr lang="ja-JP" sz="1200" b="1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P values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2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With</a:t>
                      </a:r>
                      <a:r>
                        <a:rPr lang="en-US" altLang="ja-JP" sz="1200" b="1" kern="1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2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vs. without honeycombing</a:t>
                      </a:r>
                      <a:endParaRPr lang="ja-JP" sz="1200" b="1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9162797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latin typeface="+mn-lt"/>
                        </a:rPr>
                        <a:t>Age, y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78 (73-82)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74 (66-79)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75 (71-80)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0.013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654473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Male sex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</a:rPr>
                        <a:t>35 (67)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</a:rPr>
                        <a:t>33 (76)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</a:rPr>
                        <a:t>68 (72)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</a:rPr>
                        <a:t>0.310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4887836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CCIS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</a:rPr>
                        <a:t>6 (5-7)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</a:rPr>
                        <a:t>4.5 (3-8.8)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6 (4-7)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</a:rPr>
                        <a:t>0.411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98416280"/>
                  </a:ext>
                </a:extLst>
              </a:tr>
              <a:tr h="21205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From symptom onset to treatment, days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</a:rPr>
                        <a:t>6 (2.8-16.3)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</a:rPr>
                        <a:t>6 (2.3-14)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6 (3-15)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</a:rPr>
                        <a:t>0.128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24104619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latin typeface="+mn-lt"/>
                        </a:rPr>
                        <a:t>Diagnosis of AE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0.309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32518653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</a:rPr>
                        <a:t>　</a:t>
                      </a:r>
                      <a:r>
                        <a:rPr kumimoji="1" lang="en-US" altLang="ja-JP" sz="1200" b="1" dirty="0">
                          <a:latin typeface="+mn-lt"/>
                        </a:rPr>
                        <a:t>Idiopathic ILDs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8512352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</a:rPr>
                        <a:t>　　</a:t>
                      </a:r>
                      <a:r>
                        <a:rPr kumimoji="1" lang="en-US" altLang="ja-JP" sz="1200" dirty="0">
                          <a:latin typeface="+mn-lt"/>
                        </a:rPr>
                        <a:t>IPF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17 (33)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0 (0)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17 (18)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6119092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</a:rPr>
                        <a:t>　　</a:t>
                      </a:r>
                      <a:r>
                        <a:rPr kumimoji="1" lang="en-US" altLang="ja-JP" sz="1200" dirty="0">
                          <a:latin typeface="+mn-lt"/>
                        </a:rPr>
                        <a:t>Others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16 (31)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29 (67)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45 (47)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0920551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</a:rPr>
                        <a:t>　</a:t>
                      </a:r>
                      <a:r>
                        <a:rPr kumimoji="1" lang="en-US" altLang="ja-JP" sz="1200" b="1" dirty="0">
                          <a:latin typeface="+mn-lt"/>
                        </a:rPr>
                        <a:t>Secondary ILDs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2900524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</a:rPr>
                        <a:t>　　</a:t>
                      </a:r>
                      <a:r>
                        <a:rPr kumimoji="1" lang="en-US" altLang="ja-JP" sz="1200" dirty="0">
                          <a:latin typeface="+mn-lt"/>
                        </a:rPr>
                        <a:t>CTD-ILD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14 (27)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5 (12)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19 (20)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17272857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</a:rPr>
                        <a:t>　　</a:t>
                      </a:r>
                      <a:r>
                        <a:rPr kumimoji="1" lang="en-US" altLang="ja-JP" sz="1200" dirty="0">
                          <a:latin typeface="+mn-lt"/>
                        </a:rPr>
                        <a:t>Drug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4 (8)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9 (21)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13 (14)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02350027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</a:rPr>
                        <a:t>　　</a:t>
                      </a:r>
                      <a:r>
                        <a:rPr kumimoji="1" lang="en-US" altLang="ja-JP" sz="1200" dirty="0">
                          <a:latin typeface="+mn-lt"/>
                        </a:rPr>
                        <a:t>Others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 (2)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0 (0)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 (1)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11712229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latin typeface="+mn-lt"/>
                        </a:rPr>
                        <a:t>Biomarkers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71275217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　 </a:t>
                      </a:r>
                      <a:r>
                        <a:rPr lang="en-US" altLang="ja-JP" sz="1200" kern="100" dirty="0"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P/F ratio</a:t>
                      </a:r>
                      <a:endParaRPr lang="ja-JP" sz="1200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266 (202-307)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271 (180-316)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268 (188-308)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0.686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8924221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indent="200025" algn="just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LDH, IU/L</a:t>
                      </a:r>
                      <a:endParaRPr lang="ja-JP" sz="1200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279 (248-340)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290 (210-415)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282 (237-404)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0.173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2829579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indent="200025" algn="just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SP-D, ng/mL</a:t>
                      </a:r>
                      <a:endParaRPr lang="ja-JP" sz="1200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279 (154-507)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194 (110-366)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233 (139-407)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0.080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25727876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indent="200025" algn="just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KL-6, U/mL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1058 (768-1910)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572(310-1202)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897 (563-1553)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0.008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4944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2B9869F-E608-4763-8C4F-7F3E5869C1E3}"/>
              </a:ext>
            </a:extLst>
          </p:cNvPr>
          <p:cNvSpPr/>
          <p:nvPr/>
        </p:nvSpPr>
        <p:spPr>
          <a:xfrm>
            <a:off x="158045" y="4164763"/>
            <a:ext cx="882790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ja-JP" sz="1200" b="1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Footnotes: </a:t>
            </a:r>
            <a:endParaRPr lang="ja-JP" altLang="ja-JP" sz="1200" kern="100" dirty="0"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ja-JP" sz="1200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・</a:t>
            </a:r>
            <a:r>
              <a:rPr lang="en-US" altLang="ja-JP" sz="1200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Results are shown as medians with 25th - 75th percentiles or numbers (%).</a:t>
            </a:r>
            <a:endParaRPr lang="ja-JP" altLang="ja-JP" sz="1200" kern="100" dirty="0"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ja-JP" sz="1200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・</a:t>
            </a:r>
            <a:r>
              <a:rPr lang="en-US" altLang="ja-JP" sz="1200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Serum SP-D could be measured in 92 patients (97%).</a:t>
            </a:r>
            <a:endParaRPr lang="ja-JP" altLang="ja-JP" sz="1200" kern="100" dirty="0"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ja-JP" sz="1200" b="1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Abbreviations: </a:t>
            </a:r>
            <a:endParaRPr lang="ja-JP" altLang="ja-JP" sz="1200" kern="100" dirty="0"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ja-JP" sz="1200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AE, acute exacerbation; CCIS, Charlson Comorbidity Index Score; CTD-ILDs, connective tissue disease-associated ILDs; GGO, ground-glass opacity; HRCT, high-resolution computed tomography; ILD, interstitial lung disease; IPF, idiopathic pulmonary fibrosis; KL-6, Krebs von den Lungen; LDH, lactate dehydrogenase; NEI, neutrophil elastase inhibitor; P/F ratio; partial pressure of oxygen in arterial blood/fraction of the inspiratory oxygen; PSL, prednisolone; SP-D, surfactant protein-D.</a:t>
            </a:r>
            <a:endParaRPr lang="ja-JP" altLang="ja-JP" sz="1200" kern="100" dirty="0"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7032FDF-93C1-43BE-89D3-F6D06165FAE6}"/>
              </a:ext>
            </a:extLst>
          </p:cNvPr>
          <p:cNvSpPr txBox="1"/>
          <p:nvPr/>
        </p:nvSpPr>
        <p:spPr>
          <a:xfrm>
            <a:off x="618098" y="0"/>
            <a:ext cx="7907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b="1" dirty="0"/>
              <a:t>Table 3. Clinical comparison between patients with and without honeycombing</a:t>
            </a:r>
            <a:endParaRPr kumimoji="1" lang="ja-JP" altLang="en-US" b="1" dirty="0"/>
          </a:p>
        </p:txBody>
      </p:sp>
      <p:graphicFrame>
        <p:nvGraphicFramePr>
          <p:cNvPr id="8" name="表 6">
            <a:extLst>
              <a:ext uri="{FF2B5EF4-FFF2-40B4-BE49-F238E27FC236}">
                <a16:creationId xmlns:a16="http://schemas.microsoft.com/office/drawing/2014/main" id="{BEE74D91-06E1-4EDC-AF2C-54C540644C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538220"/>
              </p:ext>
            </p:extLst>
          </p:nvPr>
        </p:nvGraphicFramePr>
        <p:xfrm>
          <a:off x="158045" y="1238956"/>
          <a:ext cx="8827910" cy="29258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5582">
                  <a:extLst>
                    <a:ext uri="{9D8B030D-6E8A-4147-A177-3AD203B41FA5}">
                      <a16:colId xmlns:a16="http://schemas.microsoft.com/office/drawing/2014/main" val="3654819122"/>
                    </a:ext>
                  </a:extLst>
                </a:gridCol>
                <a:gridCol w="1765582">
                  <a:extLst>
                    <a:ext uri="{9D8B030D-6E8A-4147-A177-3AD203B41FA5}">
                      <a16:colId xmlns:a16="http://schemas.microsoft.com/office/drawing/2014/main" val="2625619018"/>
                    </a:ext>
                  </a:extLst>
                </a:gridCol>
                <a:gridCol w="1765582">
                  <a:extLst>
                    <a:ext uri="{9D8B030D-6E8A-4147-A177-3AD203B41FA5}">
                      <a16:colId xmlns:a16="http://schemas.microsoft.com/office/drawing/2014/main" val="3296031199"/>
                    </a:ext>
                  </a:extLst>
                </a:gridCol>
                <a:gridCol w="1765582">
                  <a:extLst>
                    <a:ext uri="{9D8B030D-6E8A-4147-A177-3AD203B41FA5}">
                      <a16:colId xmlns:a16="http://schemas.microsoft.com/office/drawing/2014/main" val="84633720"/>
                    </a:ext>
                  </a:extLst>
                </a:gridCol>
                <a:gridCol w="1765582">
                  <a:extLst>
                    <a:ext uri="{9D8B030D-6E8A-4147-A177-3AD203B41FA5}">
                      <a16:colId xmlns:a16="http://schemas.microsoft.com/office/drawing/2014/main" val="3832001295"/>
                    </a:ext>
                  </a:extLst>
                </a:gridCol>
              </a:tblGrid>
              <a:tr h="73124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Characteristic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200" b="1" kern="100" dirty="0"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With honeycombing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200" b="1" kern="100" dirty="0"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(N = 52)</a:t>
                      </a:r>
                      <a:endParaRPr lang="ja-JP" sz="1200" b="1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200" b="1" kern="100" dirty="0"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Without honeycombing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200" b="1" kern="100" dirty="0"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(N = 43)</a:t>
                      </a:r>
                      <a:endParaRPr lang="ja-JP" sz="1200" b="1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Total patients</a:t>
                      </a:r>
                      <a:endParaRPr lang="ja-JP" sz="1200" b="1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(N = 95)</a:t>
                      </a:r>
                      <a:endParaRPr lang="ja-JP" sz="1200" b="1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P values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2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With</a:t>
                      </a:r>
                      <a:r>
                        <a:rPr lang="en-US" altLang="ja-JP" sz="1200" b="1" kern="1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2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vs. without honeycomb</a:t>
                      </a:r>
                      <a:endParaRPr lang="ja-JP" sz="1200" b="1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91627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latin typeface="+mn-lt"/>
                        </a:rPr>
                        <a:t>Treatment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29005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lt"/>
                        </a:rPr>
                        <a:t>　</a:t>
                      </a:r>
                      <a:r>
                        <a:rPr kumimoji="1" lang="en-US" altLang="ja-JP" sz="1200" b="0" dirty="0">
                          <a:latin typeface="+mn-lt"/>
                        </a:rPr>
                        <a:t>PSL before pulse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12 (23)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9 (21)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21 (22)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0.802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5126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lt"/>
                        </a:rPr>
                        <a:t>　</a:t>
                      </a:r>
                      <a:r>
                        <a:rPr kumimoji="1" lang="en-US" altLang="ja-JP" sz="1200" b="0" dirty="0">
                          <a:latin typeface="+mn-lt"/>
                        </a:rPr>
                        <a:t>PSL pulse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52 (100)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43 (100)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95 (100)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1.000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930012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lt"/>
                        </a:rPr>
                        <a:t>　</a:t>
                      </a:r>
                      <a:r>
                        <a:rPr kumimoji="1" lang="en-US" altLang="ja-JP" sz="1200" b="0" dirty="0">
                          <a:latin typeface="+mn-lt"/>
                        </a:rPr>
                        <a:t>PSL after pulse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43 (84)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34 (79)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77 (82)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0.511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29812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lt"/>
                        </a:rPr>
                        <a:t>　</a:t>
                      </a:r>
                      <a:r>
                        <a:rPr kumimoji="1" lang="en-US" altLang="ja-JP" sz="1200" b="0" dirty="0">
                          <a:latin typeface="+mn-lt"/>
                        </a:rPr>
                        <a:t>Macrolide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6 (12)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14 (33)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20 (21)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0.012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0942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lt"/>
                        </a:rPr>
                        <a:t>　</a:t>
                      </a:r>
                      <a:r>
                        <a:rPr kumimoji="1" lang="en-US" altLang="ja-JP" sz="1200" b="0" dirty="0">
                          <a:latin typeface="+mn-lt"/>
                        </a:rPr>
                        <a:t>Anticoagulant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9 (17)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9 (21)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18 (19)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0.652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152454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latin typeface="+mn-lt"/>
                        </a:rPr>
                        <a:t>Outcome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22155698"/>
                  </a:ext>
                </a:extLst>
              </a:tr>
              <a:tr h="18823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lt"/>
                        </a:rPr>
                        <a:t>　</a:t>
                      </a:r>
                      <a:r>
                        <a:rPr kumimoji="1" lang="en-US" altLang="ja-JP" sz="1200" b="0" dirty="0">
                          <a:latin typeface="+mn-lt"/>
                        </a:rPr>
                        <a:t>3-month mortality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14 (27)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9 (21)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23 (24)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0.497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10638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3234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2757</TotalTime>
  <Words>518</Words>
  <Application>Microsoft Office PowerPoint</Application>
  <PresentationFormat>画面に合わせる (4:3)</PresentationFormat>
  <Paragraphs>122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原　悠</cp:lastModifiedBy>
  <cp:revision>149</cp:revision>
  <cp:lastPrinted>2021-01-28T22:13:06Z</cp:lastPrinted>
  <dcterms:created xsi:type="dcterms:W3CDTF">2020-05-13T11:01:02Z</dcterms:created>
  <dcterms:modified xsi:type="dcterms:W3CDTF">2021-04-06T09:04:04Z</dcterms:modified>
</cp:coreProperties>
</file>