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5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89829" autoAdjust="0"/>
  </p:normalViewPr>
  <p:slideViewPr>
    <p:cSldViewPr snapToGrid="0">
      <p:cViewPr varScale="1">
        <p:scale>
          <a:sx n="73" d="100"/>
          <a:sy n="73" d="100"/>
        </p:scale>
        <p:origin x="190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DB004-07BA-4796-89BA-990499646866}" type="datetimeFigureOut">
              <a:rPr lang="en-US" smtClean="0"/>
              <a:t>4/6/2021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CC60A-6407-4706-81B8-EFC231B8E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3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86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44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10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34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878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38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188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4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63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093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2F141-4130-4A5B-8D39-E763D2DD3310}" type="datetimeFigureOut">
              <a:rPr kumimoji="1" lang="ja-JP" altLang="en-US" smtClean="0"/>
              <a:t>2021/4/6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260B4-2602-4B22-809D-024CD7C265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9241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F3C40EA-6EEF-49BA-88AA-FFC86A78A30C}"/>
              </a:ext>
            </a:extLst>
          </p:cNvPr>
          <p:cNvSpPr txBox="1"/>
          <p:nvPr/>
        </p:nvSpPr>
        <p:spPr>
          <a:xfrm>
            <a:off x="2573569" y="0"/>
            <a:ext cx="399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Table 2. HRCT scores at diagnosis of AE</a:t>
            </a:r>
            <a:endParaRPr kumimoji="1" lang="ja-JP" altLang="en-US" b="1" dirty="0"/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C4A184F5-3B1C-414A-AC4F-FD926EC95C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17269"/>
              </p:ext>
            </p:extLst>
          </p:nvPr>
        </p:nvGraphicFramePr>
        <p:xfrm>
          <a:off x="890832" y="2135092"/>
          <a:ext cx="7362336" cy="1569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0584">
                  <a:extLst>
                    <a:ext uri="{9D8B030D-6E8A-4147-A177-3AD203B41FA5}">
                      <a16:colId xmlns:a16="http://schemas.microsoft.com/office/drawing/2014/main" val="1287268916"/>
                    </a:ext>
                  </a:extLst>
                </a:gridCol>
                <a:gridCol w="1840584">
                  <a:extLst>
                    <a:ext uri="{9D8B030D-6E8A-4147-A177-3AD203B41FA5}">
                      <a16:colId xmlns:a16="http://schemas.microsoft.com/office/drawing/2014/main" val="2134203192"/>
                    </a:ext>
                  </a:extLst>
                </a:gridCol>
                <a:gridCol w="1840584">
                  <a:extLst>
                    <a:ext uri="{9D8B030D-6E8A-4147-A177-3AD203B41FA5}">
                      <a16:colId xmlns:a16="http://schemas.microsoft.com/office/drawing/2014/main" val="3237532293"/>
                    </a:ext>
                  </a:extLst>
                </a:gridCol>
                <a:gridCol w="1840584">
                  <a:extLst>
                    <a:ext uri="{9D8B030D-6E8A-4147-A177-3AD203B41FA5}">
                      <a16:colId xmlns:a16="http://schemas.microsoft.com/office/drawing/2014/main" val="42426195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/>
                        <a:t>HRCT score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/>
                        <a:t>Idiopathic ILDs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/>
                        <a:t>Secondary ILDS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1" dirty="0"/>
                        <a:t>P values</a:t>
                      </a:r>
                    </a:p>
                    <a:p>
                      <a:pPr algn="ctr"/>
                      <a:r>
                        <a:rPr kumimoji="1" lang="en-US" altLang="ja-JP" sz="1200" b="1" dirty="0"/>
                        <a:t>Idiopathic vs. secondary</a:t>
                      </a:r>
                      <a:endParaRPr kumimoji="1" lang="en-US" altLang="ja-JP" sz="1200" b="1" dirty="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3203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/>
                        <a:t>GGO score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10 (6.8-13)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11 (8-17)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0.175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496618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/>
                        <a:t>Honeycomb score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 (0-6)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 (0-3.5)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0.793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7356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/>
                        <a:t>Total HRCT score</a:t>
                      </a:r>
                      <a:endParaRPr kumimoji="1" lang="ja-JP" altLang="en-US" sz="1200" b="1" dirty="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12.5 (9-18)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15 (10-17)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+mn-lt"/>
                        </a:rPr>
                        <a:t>0.404</a:t>
                      </a:r>
                      <a:endParaRPr kumimoji="1" lang="ja-JP" altLang="en-US" sz="1200" dirty="0">
                        <a:latin typeface="+mn-lt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724570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63058AE-695A-40C5-823A-3C12330AB694}"/>
              </a:ext>
            </a:extLst>
          </p:cNvPr>
          <p:cNvSpPr txBox="1"/>
          <p:nvPr/>
        </p:nvSpPr>
        <p:spPr>
          <a:xfrm>
            <a:off x="890832" y="3704812"/>
            <a:ext cx="73623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Footnotes: </a:t>
            </a:r>
            <a:endParaRPr kumimoji="0" lang="ja-JP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Results are shown as medians with 25th - 75th percentiles or number (%).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These scores were calculated at the diagnosis of AE conditions. </a:t>
            </a:r>
            <a:endParaRPr kumimoji="0" lang="ja-JP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Abbreviations: </a:t>
            </a:r>
            <a:endParaRPr kumimoji="0" lang="ja-JP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明朝" panose="02020400000000000000" pitchFamily="18" charset="-128"/>
                <a:cs typeface="Times New Roman" panose="02020603050405020304" pitchFamily="18" charset="0"/>
              </a:rPr>
              <a:t>AE, acute exacerbation; GGO, ground-glass opacity; HRCT, high-resolution computed tomography; ILD, interstitial lung disease.</a:t>
            </a:r>
            <a:endParaRPr kumimoji="0" lang="ja-JP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556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2757</TotalTime>
  <Words>107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原　悠</cp:lastModifiedBy>
  <cp:revision>149</cp:revision>
  <cp:lastPrinted>2021-01-28T22:13:06Z</cp:lastPrinted>
  <dcterms:created xsi:type="dcterms:W3CDTF">2020-05-13T11:01:02Z</dcterms:created>
  <dcterms:modified xsi:type="dcterms:W3CDTF">2021-04-06T09:03:24Z</dcterms:modified>
</cp:coreProperties>
</file>