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6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89829" autoAdjust="0"/>
  </p:normalViewPr>
  <p:slideViewPr>
    <p:cSldViewPr snapToGrid="0">
      <p:cViewPr varScale="1">
        <p:scale>
          <a:sx n="73" d="100"/>
          <a:sy n="73" d="100"/>
        </p:scale>
        <p:origin x="1906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原　悠" userId="5ca70933-9236-41ae-b51f-a8548861fb70" providerId="ADAL" clId="{EE51733F-4ED2-4EC9-A830-BFA515A5431B}"/>
    <pc:docChg chg="modSld">
      <pc:chgData name="原　悠" userId="5ca70933-9236-41ae-b51f-a8548861fb70" providerId="ADAL" clId="{EE51733F-4ED2-4EC9-A830-BFA515A5431B}" dt="2021-04-07T22:49:17.401" v="9" actId="20577"/>
      <pc:docMkLst>
        <pc:docMk/>
      </pc:docMkLst>
      <pc:sldChg chg="modSp mod">
        <pc:chgData name="原　悠" userId="5ca70933-9236-41ae-b51f-a8548861fb70" providerId="ADAL" clId="{EE51733F-4ED2-4EC9-A830-BFA515A5431B}" dt="2021-04-07T22:49:17.401" v="9" actId="20577"/>
        <pc:sldMkLst>
          <pc:docMk/>
          <pc:sldMk cId="2009062696" sldId="276"/>
        </pc:sldMkLst>
        <pc:spChg chg="mod">
          <ac:chgData name="原　悠" userId="5ca70933-9236-41ae-b51f-a8548861fb70" providerId="ADAL" clId="{EE51733F-4ED2-4EC9-A830-BFA515A5431B}" dt="2021-04-07T22:49:17.401" v="9" actId="20577"/>
          <ac:spMkLst>
            <pc:docMk/>
            <pc:sldMk cId="2009062696" sldId="276"/>
            <ac:spMk id="17" creationId="{1977082E-9D8A-42C1-82B7-6258035073B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DB004-07BA-4796-89BA-990499646866}" type="datetimeFigureOut">
              <a:rPr lang="en-US" smtClean="0"/>
              <a:t>4/8/2021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CC60A-6407-4706-81B8-EFC231B8E7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539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860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44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7101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34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87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383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6188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8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44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635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934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2F141-4130-4A5B-8D39-E763D2DD3310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241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3391689A-ED66-4AA8-8435-98C3E3947D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2203" y="4079099"/>
            <a:ext cx="3444538" cy="2370025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8D367D48-77EB-4AD8-9B18-8C4239335B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259" y="4079099"/>
            <a:ext cx="3444538" cy="2370025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0FF6B285-C8D0-4F3C-85D7-7D0CDA3857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9731" y="1147653"/>
            <a:ext cx="3444538" cy="2370025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977082E-9D8A-42C1-82B7-6258035073B5}"/>
              </a:ext>
            </a:extLst>
          </p:cNvPr>
          <p:cNvSpPr txBox="1"/>
          <p:nvPr/>
        </p:nvSpPr>
        <p:spPr>
          <a:xfrm>
            <a:off x="547902" y="0"/>
            <a:ext cx="80482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b="1" dirty="0"/>
              <a:t>Figure S1. </a:t>
            </a:r>
          </a:p>
          <a:p>
            <a:pPr algn="ctr"/>
            <a:r>
              <a:rPr kumimoji="1" lang="en-US" altLang="ja-JP" b="1" dirty="0"/>
              <a:t>Comparison between patients with and without honeycombing 6 months after AE </a:t>
            </a:r>
            <a:endParaRPr kumimoji="1" lang="ja-JP" altLang="en-US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72BCBA5-CB38-4A5D-9693-1BBCD809FDDE}"/>
              </a:ext>
            </a:extLst>
          </p:cNvPr>
          <p:cNvSpPr txBox="1"/>
          <p:nvPr/>
        </p:nvSpPr>
        <p:spPr>
          <a:xfrm>
            <a:off x="2849731" y="772192"/>
            <a:ext cx="1120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b="1" dirty="0"/>
              <a:t>A. Overall</a:t>
            </a:r>
            <a:endParaRPr kumimoji="1" lang="ja-JP" altLang="en-US" b="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2071020-2238-48B2-B4BC-23FF52A12229}"/>
              </a:ext>
            </a:extLst>
          </p:cNvPr>
          <p:cNvSpPr txBox="1"/>
          <p:nvPr/>
        </p:nvSpPr>
        <p:spPr>
          <a:xfrm>
            <a:off x="549837" y="3686948"/>
            <a:ext cx="1383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b="1" dirty="0"/>
              <a:t>B. Idiopathic</a:t>
            </a:r>
            <a:endParaRPr kumimoji="1" lang="ja-JP" altLang="en-US" b="1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EA188C3-6D73-4D4E-BFE0-53B67BC162F3}"/>
              </a:ext>
            </a:extLst>
          </p:cNvPr>
          <p:cNvSpPr txBox="1"/>
          <p:nvPr/>
        </p:nvSpPr>
        <p:spPr>
          <a:xfrm>
            <a:off x="3589678" y="2147009"/>
            <a:ext cx="25682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1400" b="1" dirty="0">
                <a:solidFill>
                  <a:srgbClr val="FF0000"/>
                </a:solidFill>
              </a:rPr>
              <a:t>Without honeycombing (N = 43)</a:t>
            </a:r>
            <a:endParaRPr kumimoji="1" lang="ja-JP" altLang="en-US" sz="1400" b="1" dirty="0">
              <a:solidFill>
                <a:srgbClr val="FF0000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44674C6-8C09-481B-8DBD-4EE96752071F}"/>
              </a:ext>
            </a:extLst>
          </p:cNvPr>
          <p:cNvSpPr txBox="1"/>
          <p:nvPr/>
        </p:nvSpPr>
        <p:spPr>
          <a:xfrm>
            <a:off x="3844556" y="1827984"/>
            <a:ext cx="2313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1400" b="1" dirty="0">
                <a:solidFill>
                  <a:schemeClr val="accent1">
                    <a:lumMod val="75000"/>
                  </a:schemeClr>
                </a:solidFill>
              </a:rPr>
              <a:t>With honeycombing (N = 52)</a:t>
            </a:r>
            <a:endParaRPr kumimoji="1" lang="ja-JP" altLang="en-US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8595CA3-B2A1-469D-A86D-4D2349488D44}"/>
              </a:ext>
            </a:extLst>
          </p:cNvPr>
          <p:cNvSpPr txBox="1"/>
          <p:nvPr/>
        </p:nvSpPr>
        <p:spPr>
          <a:xfrm>
            <a:off x="5293607" y="2731753"/>
            <a:ext cx="8643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/>
              <a:t>P = 0.427</a:t>
            </a:r>
            <a:endParaRPr kumimoji="1" lang="ja-JP" altLang="en-US" sz="1400" b="1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71DABCB-BBED-4034-8EDC-66FB707FDD7B}"/>
              </a:ext>
            </a:extLst>
          </p:cNvPr>
          <p:cNvSpPr txBox="1"/>
          <p:nvPr/>
        </p:nvSpPr>
        <p:spPr>
          <a:xfrm>
            <a:off x="2991135" y="5658574"/>
            <a:ext cx="8643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/>
              <a:t>P = 0.269</a:t>
            </a:r>
            <a:endParaRPr kumimoji="1" lang="ja-JP" altLang="en-US" sz="1400" b="1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7B17CB0-515A-45EE-A0C4-2F396089B055}"/>
              </a:ext>
            </a:extLst>
          </p:cNvPr>
          <p:cNvSpPr txBox="1"/>
          <p:nvPr/>
        </p:nvSpPr>
        <p:spPr>
          <a:xfrm rot="16200000">
            <a:off x="2472174" y="1968314"/>
            <a:ext cx="11135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/>
              <a:t>Survival rate</a:t>
            </a:r>
            <a:endParaRPr kumimoji="1" lang="ja-JP" altLang="en-US" sz="1400" b="1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E7D9DD9-044F-4101-9269-60DD61B3C68D}"/>
              </a:ext>
            </a:extLst>
          </p:cNvPr>
          <p:cNvSpPr txBox="1"/>
          <p:nvPr/>
        </p:nvSpPr>
        <p:spPr>
          <a:xfrm rot="16200000">
            <a:off x="175218" y="4903033"/>
            <a:ext cx="11135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/>
              <a:t>Survival rate</a:t>
            </a:r>
            <a:endParaRPr kumimoji="1" lang="ja-JP" altLang="en-US" sz="1400" b="1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5BEFBDD6-5EB6-432B-BAC8-37349316557D}"/>
              </a:ext>
            </a:extLst>
          </p:cNvPr>
          <p:cNvSpPr txBox="1"/>
          <p:nvPr/>
        </p:nvSpPr>
        <p:spPr>
          <a:xfrm>
            <a:off x="1648790" y="6173593"/>
            <a:ext cx="1710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/>
              <a:t>Time to death (days)</a:t>
            </a:r>
            <a:endParaRPr kumimoji="1" lang="ja-JP" altLang="en-US" sz="1400" b="1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5888222-A5C7-46B5-A3CD-FB7FBECC6E4E}"/>
              </a:ext>
            </a:extLst>
          </p:cNvPr>
          <p:cNvSpPr txBox="1"/>
          <p:nvPr/>
        </p:nvSpPr>
        <p:spPr>
          <a:xfrm>
            <a:off x="3944662" y="3236719"/>
            <a:ext cx="1710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/>
              <a:t>Time to death (days)</a:t>
            </a:r>
            <a:endParaRPr kumimoji="1" lang="ja-JP" altLang="en-US" sz="1400" b="1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9BDD77C-DA86-4D64-857A-E53F15AE4802}"/>
              </a:ext>
            </a:extLst>
          </p:cNvPr>
          <p:cNvSpPr txBox="1"/>
          <p:nvPr/>
        </p:nvSpPr>
        <p:spPr>
          <a:xfrm>
            <a:off x="1287206" y="5083495"/>
            <a:ext cx="25682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1400" b="1" dirty="0">
                <a:solidFill>
                  <a:srgbClr val="FF0000"/>
                </a:solidFill>
              </a:rPr>
              <a:t>Without honeycombing (N = 29)</a:t>
            </a:r>
            <a:endParaRPr kumimoji="1" lang="ja-JP" altLang="en-US" sz="1400" b="1" dirty="0">
              <a:solidFill>
                <a:srgbClr val="FF0000"/>
              </a:solidFill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933FDBC-3518-4677-8823-CAF994B27D0C}"/>
              </a:ext>
            </a:extLst>
          </p:cNvPr>
          <p:cNvSpPr txBox="1"/>
          <p:nvPr/>
        </p:nvSpPr>
        <p:spPr>
          <a:xfrm>
            <a:off x="1542084" y="4775718"/>
            <a:ext cx="2313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1400" b="1" dirty="0">
                <a:solidFill>
                  <a:schemeClr val="accent1">
                    <a:lumMod val="75000"/>
                  </a:schemeClr>
                </a:solidFill>
              </a:rPr>
              <a:t>With honeycombing (N = 33)</a:t>
            </a:r>
            <a:endParaRPr kumimoji="1" lang="ja-JP" altLang="en-US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1C1939E6-E183-43D3-8DAC-1F5F1DBEB9F1}"/>
              </a:ext>
            </a:extLst>
          </p:cNvPr>
          <p:cNvSpPr txBox="1"/>
          <p:nvPr/>
        </p:nvSpPr>
        <p:spPr>
          <a:xfrm>
            <a:off x="5152203" y="3686948"/>
            <a:ext cx="1415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b="1" dirty="0"/>
              <a:t>C. Secondary</a:t>
            </a:r>
            <a:endParaRPr kumimoji="1" lang="ja-JP" altLang="en-US" b="1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B39DF1B5-8358-48C4-A4C1-1A7747A43409}"/>
              </a:ext>
            </a:extLst>
          </p:cNvPr>
          <p:cNvSpPr txBox="1"/>
          <p:nvPr/>
        </p:nvSpPr>
        <p:spPr>
          <a:xfrm rot="16200000">
            <a:off x="4787012" y="4906498"/>
            <a:ext cx="11135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/>
              <a:t>Survival rate</a:t>
            </a:r>
            <a:endParaRPr kumimoji="1" lang="ja-JP" altLang="en-US" sz="1400" b="1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D7BE84F6-2FBC-4E8D-8994-64D8D1276194}"/>
              </a:ext>
            </a:extLst>
          </p:cNvPr>
          <p:cNvSpPr txBox="1"/>
          <p:nvPr/>
        </p:nvSpPr>
        <p:spPr>
          <a:xfrm>
            <a:off x="5899469" y="5083495"/>
            <a:ext cx="25682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1400" b="1" dirty="0">
                <a:solidFill>
                  <a:srgbClr val="FF0000"/>
                </a:solidFill>
              </a:rPr>
              <a:t>Without honeycombing (N = 14)</a:t>
            </a:r>
            <a:endParaRPr kumimoji="1" lang="ja-JP" altLang="en-US" sz="1400" b="1" dirty="0">
              <a:solidFill>
                <a:srgbClr val="FF0000"/>
              </a:solidFill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972EA9-81A7-4FB7-BF35-27B8077DEEE2}"/>
              </a:ext>
            </a:extLst>
          </p:cNvPr>
          <p:cNvSpPr txBox="1"/>
          <p:nvPr/>
        </p:nvSpPr>
        <p:spPr>
          <a:xfrm>
            <a:off x="6154347" y="4775718"/>
            <a:ext cx="2313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1400" b="1" dirty="0">
                <a:solidFill>
                  <a:schemeClr val="accent1">
                    <a:lumMod val="75000"/>
                  </a:schemeClr>
                </a:solidFill>
              </a:rPr>
              <a:t>With honeycombing (N = 19)</a:t>
            </a:r>
            <a:endParaRPr kumimoji="1" lang="ja-JP" altLang="en-US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D57B5F5-A858-47A0-8F38-6C58B26E4A08}"/>
              </a:ext>
            </a:extLst>
          </p:cNvPr>
          <p:cNvSpPr txBox="1"/>
          <p:nvPr/>
        </p:nvSpPr>
        <p:spPr>
          <a:xfrm>
            <a:off x="7603398" y="5660844"/>
            <a:ext cx="8643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/>
              <a:t>P = 0.748</a:t>
            </a:r>
            <a:endParaRPr kumimoji="1" lang="ja-JP" altLang="en-US" sz="1400" b="1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34B1AC86-3AD4-49BB-B9BC-BCB87A9832D8}"/>
              </a:ext>
            </a:extLst>
          </p:cNvPr>
          <p:cNvSpPr txBox="1"/>
          <p:nvPr/>
        </p:nvSpPr>
        <p:spPr>
          <a:xfrm>
            <a:off x="6258152" y="6173958"/>
            <a:ext cx="17109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/>
              <a:t>Time to death (days)</a:t>
            </a:r>
            <a:endParaRPr kumimoji="1" lang="ja-JP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009062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2757</TotalTime>
  <Words>98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原　悠</cp:lastModifiedBy>
  <cp:revision>149</cp:revision>
  <cp:lastPrinted>2021-01-28T22:13:06Z</cp:lastPrinted>
  <dcterms:created xsi:type="dcterms:W3CDTF">2020-05-13T11:01:02Z</dcterms:created>
  <dcterms:modified xsi:type="dcterms:W3CDTF">2021-04-07T22:49:22Z</dcterms:modified>
</cp:coreProperties>
</file>