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9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89829" autoAdjust="0"/>
  </p:normalViewPr>
  <p:slideViewPr>
    <p:cSldViewPr snapToGrid="0">
      <p:cViewPr varScale="1">
        <p:scale>
          <a:sx n="73" d="100"/>
          <a:sy n="73" d="100"/>
        </p:scale>
        <p:origin x="190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DB004-07BA-4796-89BA-990499646866}" type="datetimeFigureOut">
              <a:rPr lang="en-US" smtClean="0"/>
              <a:t>4/6/2021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CC60A-6407-4706-81B8-EFC231B8E7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539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860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44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7101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34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87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38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18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8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44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635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934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241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C876720E-267B-4CBD-8D8E-506D5C9353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9716"/>
              </p:ext>
            </p:extLst>
          </p:nvPr>
        </p:nvGraphicFramePr>
        <p:xfrm>
          <a:off x="698500" y="2058194"/>
          <a:ext cx="77470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5100">
                  <a:extLst>
                    <a:ext uri="{9D8B030D-6E8A-4147-A177-3AD203B41FA5}">
                      <a16:colId xmlns:a16="http://schemas.microsoft.com/office/drawing/2014/main" val="1711084907"/>
                    </a:ext>
                  </a:extLst>
                </a:gridCol>
                <a:gridCol w="1680210">
                  <a:extLst>
                    <a:ext uri="{9D8B030D-6E8A-4147-A177-3AD203B41FA5}">
                      <a16:colId xmlns:a16="http://schemas.microsoft.com/office/drawing/2014/main" val="2248735902"/>
                    </a:ext>
                  </a:extLst>
                </a:gridCol>
                <a:gridCol w="1680845">
                  <a:extLst>
                    <a:ext uri="{9D8B030D-6E8A-4147-A177-3AD203B41FA5}">
                      <a16:colId xmlns:a16="http://schemas.microsoft.com/office/drawing/2014/main" val="3219672644"/>
                    </a:ext>
                  </a:extLst>
                </a:gridCol>
                <a:gridCol w="1680845">
                  <a:extLst>
                    <a:ext uri="{9D8B030D-6E8A-4147-A177-3AD203B41FA5}">
                      <a16:colId xmlns:a16="http://schemas.microsoft.com/office/drawing/2014/main" val="3975390384"/>
                    </a:ext>
                  </a:extLst>
                </a:gridCol>
              </a:tblGrid>
              <a:tr h="1727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Variable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Odds ratio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95% Confidence interval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1166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CCIS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1.436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1.119-1.938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0.004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4888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Age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1.097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1.119-1.212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0.026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895631"/>
                  </a:ext>
                </a:extLst>
              </a:tr>
            </a:tbl>
          </a:graphicData>
        </a:graphic>
      </p:graphicFrame>
      <p:sp>
        <p:nvSpPr>
          <p:cNvPr id="10" name="Rectangle 3">
            <a:extLst>
              <a:ext uri="{FF2B5EF4-FFF2-40B4-BE49-F238E27FC236}">
                <a16:creationId xmlns:a16="http://schemas.microsoft.com/office/drawing/2014/main" id="{3D9020E0-1A53-485A-B6C6-639BF52DE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500" y="4926092"/>
            <a:ext cx="77470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1" i="0" u="none" strike="noStrike" cap="none" normalizeH="0" baseline="0" dirty="0">
                <a:ln>
                  <a:noFill/>
                </a:ln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Abbreviations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：</a:t>
            </a:r>
            <a:endParaRPr kumimoji="0" lang="ja-JP" altLang="en-US" sz="14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>
                <a:ln>
                  <a:noFill/>
                </a:ln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CCIS, Charlson Comorbidity </a:t>
            </a:r>
            <a:r>
              <a:rPr lang="en-US" altLang="ja-JP" sz="1400" dirty="0">
                <a:ea typeface="游明朝" panose="02020400000000000000" pitchFamily="18" charset="-128"/>
                <a:cs typeface="Times New Roman" panose="02020603050405020304" pitchFamily="18" charset="0"/>
              </a:rPr>
              <a:t>I</a:t>
            </a:r>
            <a:r>
              <a:rPr kumimoji="0" lang="en-US" altLang="ja-JP" sz="1400" b="0" i="0" u="none" strike="noStrike" cap="none" normalizeH="0" baseline="0" dirty="0">
                <a:ln>
                  <a:noFill/>
                </a:ln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ndex Score; LDH, lactate dehydrogenase; KL-6, Krebs von den Lungen</a:t>
            </a:r>
            <a:r>
              <a:rPr lang="en-US" altLang="ja-JP" sz="1400" dirty="0">
                <a:ea typeface="游明朝" panose="02020400000000000000" pitchFamily="18" charset="-128"/>
                <a:cs typeface="Times New Roman" panose="02020603050405020304" pitchFamily="18" charset="0"/>
              </a:rPr>
              <a:t>; </a:t>
            </a:r>
            <a:r>
              <a:rPr kumimoji="0" lang="en-US" altLang="ja-JP" sz="1400" b="0" i="0" u="none" strike="noStrike" cap="none" normalizeH="0" baseline="0" dirty="0">
                <a:ln>
                  <a:noFill/>
                </a:ln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P/F ratio, partial pressure of oxygen in arterial blood/fraction of inspired oxygen.</a:t>
            </a:r>
            <a:endParaRPr kumimoji="0" lang="en-US" altLang="ja-JP" sz="14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0EFC5A5-2BC7-428D-9005-6E36C0C30E22}"/>
              </a:ext>
            </a:extLst>
          </p:cNvPr>
          <p:cNvSpPr/>
          <p:nvPr/>
        </p:nvSpPr>
        <p:spPr>
          <a:xfrm>
            <a:off x="142522" y="0"/>
            <a:ext cx="88589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b="1" dirty="0"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Table 4. Multiple stepwise regression analysis of primary predictors of 3-month mortality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05C6326-6010-47F6-841F-8FE97D7334D0}"/>
              </a:ext>
            </a:extLst>
          </p:cNvPr>
          <p:cNvSpPr txBox="1"/>
          <p:nvPr/>
        </p:nvSpPr>
        <p:spPr>
          <a:xfrm>
            <a:off x="698500" y="1674035"/>
            <a:ext cx="3515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A. CT honeycombing absent group</a:t>
            </a:r>
            <a:endParaRPr kumimoji="1" lang="ja-JP" altLang="en-US" b="1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859A2EB-2811-4D5A-9D00-E34830451FEC}"/>
              </a:ext>
            </a:extLst>
          </p:cNvPr>
          <p:cNvSpPr txBox="1"/>
          <p:nvPr/>
        </p:nvSpPr>
        <p:spPr>
          <a:xfrm>
            <a:off x="698500" y="3429000"/>
            <a:ext cx="3586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B. CT honeycombing present group</a:t>
            </a:r>
            <a:endParaRPr kumimoji="1" lang="ja-JP" altLang="en-US" b="1" dirty="0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E546BF1-93E6-43DD-89E6-838D3656CF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903882"/>
              </p:ext>
            </p:extLst>
          </p:nvPr>
        </p:nvGraphicFramePr>
        <p:xfrm>
          <a:off x="698500" y="3798332"/>
          <a:ext cx="77470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5100">
                  <a:extLst>
                    <a:ext uri="{9D8B030D-6E8A-4147-A177-3AD203B41FA5}">
                      <a16:colId xmlns:a16="http://schemas.microsoft.com/office/drawing/2014/main" val="1711084907"/>
                    </a:ext>
                  </a:extLst>
                </a:gridCol>
                <a:gridCol w="1680210">
                  <a:extLst>
                    <a:ext uri="{9D8B030D-6E8A-4147-A177-3AD203B41FA5}">
                      <a16:colId xmlns:a16="http://schemas.microsoft.com/office/drawing/2014/main" val="2248735902"/>
                    </a:ext>
                  </a:extLst>
                </a:gridCol>
                <a:gridCol w="1680845">
                  <a:extLst>
                    <a:ext uri="{9D8B030D-6E8A-4147-A177-3AD203B41FA5}">
                      <a16:colId xmlns:a16="http://schemas.microsoft.com/office/drawing/2014/main" val="3219672644"/>
                    </a:ext>
                  </a:extLst>
                </a:gridCol>
                <a:gridCol w="1680845">
                  <a:extLst>
                    <a:ext uri="{9D8B030D-6E8A-4147-A177-3AD203B41FA5}">
                      <a16:colId xmlns:a16="http://schemas.microsoft.com/office/drawing/2014/main" val="3975390384"/>
                    </a:ext>
                  </a:extLst>
                </a:gridCol>
              </a:tblGrid>
              <a:tr h="1727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Variable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Odds ratio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95% Confidence interval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1166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Serum LDH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1.004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1.002-1.007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0.001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4888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Sex (vs. female)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6.381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0.821-49.602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0.023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895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7006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2757</TotalTime>
  <Words>102</Words>
  <Application>Microsoft Office PowerPoint</Application>
  <PresentationFormat>画面に合わせる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原　悠</cp:lastModifiedBy>
  <cp:revision>149</cp:revision>
  <cp:lastPrinted>2021-01-28T22:13:06Z</cp:lastPrinted>
  <dcterms:created xsi:type="dcterms:W3CDTF">2020-05-13T11:01:02Z</dcterms:created>
  <dcterms:modified xsi:type="dcterms:W3CDTF">2021-04-06T09:04:41Z</dcterms:modified>
</cp:coreProperties>
</file>