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6">
  <p:sldMasterIdLst>
    <p:sldMasterId id="2147483660" r:id="rId1"/>
  </p:sldMasterIdLst>
  <p:notesMasterIdLst>
    <p:notesMasterId r:id="rId22"/>
  </p:notesMasterIdLst>
  <p:sldIdLst>
    <p:sldId id="310" r:id="rId2"/>
    <p:sldId id="311" r:id="rId3"/>
    <p:sldId id="428" r:id="rId4"/>
    <p:sldId id="429" r:id="rId5"/>
    <p:sldId id="430" r:id="rId6"/>
    <p:sldId id="431" r:id="rId7"/>
    <p:sldId id="423" r:id="rId8"/>
    <p:sldId id="425" r:id="rId9"/>
    <p:sldId id="433" r:id="rId10"/>
    <p:sldId id="440" r:id="rId11"/>
    <p:sldId id="446" r:id="rId12"/>
    <p:sldId id="443" r:id="rId13"/>
    <p:sldId id="447" r:id="rId14"/>
    <p:sldId id="435" r:id="rId15"/>
    <p:sldId id="445" r:id="rId16"/>
    <p:sldId id="305" r:id="rId17"/>
    <p:sldId id="439" r:id="rId18"/>
    <p:sldId id="438" r:id="rId19"/>
    <p:sldId id="441" r:id="rId20"/>
    <p:sldId id="350" r:id="rId21"/>
  </p:sldIdLst>
  <p:sldSz cx="6840538" cy="8999538"/>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16DA210-FB5B-4158-B5E0-FEB733F419BA}" styleName="浅色样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603" autoAdjust="0"/>
    <p:restoredTop sz="91488"/>
  </p:normalViewPr>
  <p:slideViewPr>
    <p:cSldViewPr snapToGrid="0" snapToObjects="1">
      <p:cViewPr>
        <p:scale>
          <a:sx n="66" d="100"/>
          <a:sy n="66" d="100"/>
        </p:scale>
        <p:origin x="27" y="27"/>
      </p:cViewPr>
      <p:guideLst/>
    </p:cSldViewPr>
  </p:slideViewPr>
  <p:notesTextViewPr>
    <p:cViewPr>
      <p:scale>
        <a:sx n="20" d="100"/>
        <a:sy n="20" d="100"/>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13A6E4-AA13-E041-9F60-D51A92CBF4D8}" type="datetimeFigureOut">
              <a:rPr kumimoji="1" lang="zh-CN" altLang="en-US" smtClean="0"/>
              <a:t>2024/2/17</a:t>
            </a:fld>
            <a:endParaRPr kumimoji="1" lang="zh-CN" altLang="en-US"/>
          </a:p>
        </p:txBody>
      </p:sp>
      <p:sp>
        <p:nvSpPr>
          <p:cNvPr id="4" name="幻灯片图像占位符 3"/>
          <p:cNvSpPr>
            <a:spLocks noGrp="1" noRot="1" noChangeAspect="1"/>
          </p:cNvSpPr>
          <p:nvPr>
            <p:ph type="sldImg" idx="2"/>
          </p:nvPr>
        </p:nvSpPr>
        <p:spPr>
          <a:xfrm>
            <a:off x="2255838" y="1143000"/>
            <a:ext cx="2346325"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7" name="幻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3B4DF9-BD7E-A748-9ECA-BEE527818111}" type="slidenum">
              <a:rPr kumimoji="1" lang="zh-CN" altLang="en-US" smtClean="0"/>
              <a:t>‹#›</a:t>
            </a:fld>
            <a:endParaRPr kumimoji="1" lang="zh-CN" altLang="en-US"/>
          </a:p>
        </p:txBody>
      </p:sp>
    </p:spTree>
    <p:extLst>
      <p:ext uri="{BB962C8B-B14F-4D97-AF65-F5344CB8AC3E}">
        <p14:creationId xmlns:p14="http://schemas.microsoft.com/office/powerpoint/2010/main" val="13621039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fld id="{EB3B4DF9-BD7E-A748-9ECA-BEE527818111}" type="slidenum">
              <a:rPr kumimoji="1" lang="zh-CN" altLang="en-US" smtClean="0"/>
              <a:t>1</a:t>
            </a:fld>
            <a:endParaRPr kumimoji="1" lang="zh-CN" altLang="en-US"/>
          </a:p>
        </p:txBody>
      </p:sp>
    </p:spTree>
    <p:extLst>
      <p:ext uri="{BB962C8B-B14F-4D97-AF65-F5344CB8AC3E}">
        <p14:creationId xmlns:p14="http://schemas.microsoft.com/office/powerpoint/2010/main" val="14397312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EB3B4DF9-BD7E-A748-9ECA-BEE527818111}" type="slidenum">
              <a:rPr kumimoji="1" lang="zh-CN" altLang="en-US" smtClean="0"/>
              <a:t>2</a:t>
            </a:fld>
            <a:endParaRPr kumimoji="1" lang="zh-CN" altLang="en-US"/>
          </a:p>
        </p:txBody>
      </p:sp>
    </p:spTree>
    <p:extLst>
      <p:ext uri="{BB962C8B-B14F-4D97-AF65-F5344CB8AC3E}">
        <p14:creationId xmlns:p14="http://schemas.microsoft.com/office/powerpoint/2010/main" val="4988251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EB3B4DF9-BD7E-A748-9ECA-BEE527818111}" type="slidenum">
              <a:rPr kumimoji="1" lang="zh-CN" altLang="en-US" smtClean="0"/>
              <a:t>4</a:t>
            </a:fld>
            <a:endParaRPr kumimoji="1" lang="zh-CN" altLang="en-US"/>
          </a:p>
        </p:txBody>
      </p:sp>
    </p:spTree>
    <p:extLst>
      <p:ext uri="{BB962C8B-B14F-4D97-AF65-F5344CB8AC3E}">
        <p14:creationId xmlns:p14="http://schemas.microsoft.com/office/powerpoint/2010/main" val="23774405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EB3B4DF9-BD7E-A748-9ECA-BEE527818111}" type="slidenum">
              <a:rPr kumimoji="1" lang="zh-CN" altLang="en-US" smtClean="0"/>
              <a:t>8</a:t>
            </a:fld>
            <a:endParaRPr kumimoji="1" lang="zh-CN" altLang="en-US"/>
          </a:p>
        </p:txBody>
      </p:sp>
    </p:spTree>
    <p:extLst>
      <p:ext uri="{BB962C8B-B14F-4D97-AF65-F5344CB8AC3E}">
        <p14:creationId xmlns:p14="http://schemas.microsoft.com/office/powerpoint/2010/main" val="21458144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EB3B4DF9-BD7E-A748-9ECA-BEE527818111}" type="slidenum">
              <a:rPr kumimoji="1" lang="zh-CN" altLang="en-US" smtClean="0"/>
              <a:t>15</a:t>
            </a:fld>
            <a:endParaRPr kumimoji="1" lang="zh-CN" altLang="en-US"/>
          </a:p>
        </p:txBody>
      </p:sp>
    </p:spTree>
    <p:extLst>
      <p:ext uri="{BB962C8B-B14F-4D97-AF65-F5344CB8AC3E}">
        <p14:creationId xmlns:p14="http://schemas.microsoft.com/office/powerpoint/2010/main" val="2015837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513041" y="1472842"/>
            <a:ext cx="5814457" cy="3133172"/>
          </a:xfrm>
        </p:spPr>
        <p:txBody>
          <a:bodyPr anchor="b"/>
          <a:lstStyle>
            <a:lvl1pPr algn="ctr">
              <a:defRPr sz="4489"/>
            </a:lvl1pPr>
          </a:lstStyle>
          <a:p>
            <a:r>
              <a:rPr lang="zh-CN" altLang="en-US"/>
              <a:t>单击此处编辑母版标题样式</a:t>
            </a:r>
            <a:endParaRPr lang="en-US" dirty="0"/>
          </a:p>
        </p:txBody>
      </p:sp>
      <p:sp>
        <p:nvSpPr>
          <p:cNvPr id="3" name="Subtitle 2"/>
          <p:cNvSpPr>
            <a:spLocks noGrp="1"/>
          </p:cNvSpPr>
          <p:nvPr>
            <p:ph type="subTitle" idx="1"/>
          </p:nvPr>
        </p:nvSpPr>
        <p:spPr>
          <a:xfrm>
            <a:off x="855067" y="4726842"/>
            <a:ext cx="5130404" cy="2172804"/>
          </a:xfrm>
        </p:spPr>
        <p:txBody>
          <a:bodyPr/>
          <a:lstStyle>
            <a:lvl1pPr marL="0" indent="0" algn="ctr">
              <a:buNone/>
              <a:defRPr sz="1795"/>
            </a:lvl1pPr>
            <a:lvl2pPr marL="342031" indent="0" algn="ctr">
              <a:buNone/>
              <a:defRPr sz="1496"/>
            </a:lvl2pPr>
            <a:lvl3pPr marL="684063" indent="0" algn="ctr">
              <a:buNone/>
              <a:defRPr sz="1347"/>
            </a:lvl3pPr>
            <a:lvl4pPr marL="1026094" indent="0" algn="ctr">
              <a:buNone/>
              <a:defRPr sz="1197"/>
            </a:lvl4pPr>
            <a:lvl5pPr marL="1368125" indent="0" algn="ctr">
              <a:buNone/>
              <a:defRPr sz="1197"/>
            </a:lvl5pPr>
            <a:lvl6pPr marL="1710157" indent="0" algn="ctr">
              <a:buNone/>
              <a:defRPr sz="1197"/>
            </a:lvl6pPr>
            <a:lvl7pPr marL="2052188" indent="0" algn="ctr">
              <a:buNone/>
              <a:defRPr sz="1197"/>
            </a:lvl7pPr>
            <a:lvl8pPr marL="2394219" indent="0" algn="ctr">
              <a:buNone/>
              <a:defRPr sz="1197"/>
            </a:lvl8pPr>
            <a:lvl9pPr marL="2736251" indent="0" algn="ctr">
              <a:buNone/>
              <a:defRPr sz="1197"/>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303CB516-B7C6-7C44-A287-83ECA621668C}" type="datetime1">
              <a:rPr kumimoji="1" lang="zh-CN" altLang="en-US" smtClean="0"/>
              <a:t>2024/2/17</a:t>
            </a:fld>
            <a:endParaRPr kumimoji="1" lang="zh-CN" altLang="en-US"/>
          </a:p>
        </p:txBody>
      </p:sp>
      <p:sp>
        <p:nvSpPr>
          <p:cNvPr id="5" name="Footer Placeholder 4"/>
          <p:cNvSpPr>
            <a:spLocks noGrp="1"/>
          </p:cNvSpPr>
          <p:nvPr>
            <p:ph type="ftr" sz="quarter" idx="11"/>
          </p:nvPr>
        </p:nvSpPr>
        <p:spPr/>
        <p:txBody>
          <a:bodyPr/>
          <a:lstStyle/>
          <a:p>
            <a:endParaRPr kumimoji="1" lang="zh-CN" altLang="en-US"/>
          </a:p>
        </p:txBody>
      </p:sp>
      <p:sp>
        <p:nvSpPr>
          <p:cNvPr id="6" name="Slide Number Placeholder 5"/>
          <p:cNvSpPr>
            <a:spLocks noGrp="1"/>
          </p:cNvSpPr>
          <p:nvPr>
            <p:ph type="sldNum" sz="quarter" idx="12"/>
          </p:nvPr>
        </p:nvSpPr>
        <p:spPr/>
        <p:txBody>
          <a:bodyPr/>
          <a:lstStyle/>
          <a:p>
            <a:fld id="{31BBC020-191E-924B-96C1-9E9B4F13A44B}" type="slidenum">
              <a:rPr kumimoji="1" lang="zh-CN" altLang="en-US" smtClean="0"/>
              <a:t>‹#›</a:t>
            </a:fld>
            <a:endParaRPr kumimoji="1" lang="zh-CN" altLang="en-US"/>
          </a:p>
        </p:txBody>
      </p:sp>
    </p:spTree>
    <p:extLst>
      <p:ext uri="{BB962C8B-B14F-4D97-AF65-F5344CB8AC3E}">
        <p14:creationId xmlns:p14="http://schemas.microsoft.com/office/powerpoint/2010/main" val="5593476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本">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E30E5CEE-BE5D-5B41-BFF3-12E0B47535CC}" type="datetime1">
              <a:rPr kumimoji="1" lang="zh-CN" altLang="en-US" smtClean="0"/>
              <a:t>2024/2/17</a:t>
            </a:fld>
            <a:endParaRPr kumimoji="1" lang="zh-CN" altLang="en-US"/>
          </a:p>
        </p:txBody>
      </p:sp>
      <p:sp>
        <p:nvSpPr>
          <p:cNvPr id="5" name="Footer Placeholder 4"/>
          <p:cNvSpPr>
            <a:spLocks noGrp="1"/>
          </p:cNvSpPr>
          <p:nvPr>
            <p:ph type="ftr" sz="quarter" idx="11"/>
          </p:nvPr>
        </p:nvSpPr>
        <p:spPr/>
        <p:txBody>
          <a:bodyPr/>
          <a:lstStyle/>
          <a:p>
            <a:endParaRPr kumimoji="1" lang="zh-CN" altLang="en-US"/>
          </a:p>
        </p:txBody>
      </p:sp>
      <p:sp>
        <p:nvSpPr>
          <p:cNvPr id="6" name="Slide Number Placeholder 5"/>
          <p:cNvSpPr>
            <a:spLocks noGrp="1"/>
          </p:cNvSpPr>
          <p:nvPr>
            <p:ph type="sldNum" sz="quarter" idx="12"/>
          </p:nvPr>
        </p:nvSpPr>
        <p:spPr/>
        <p:txBody>
          <a:bodyPr/>
          <a:lstStyle/>
          <a:p>
            <a:fld id="{31BBC020-191E-924B-96C1-9E9B4F13A44B}" type="slidenum">
              <a:rPr kumimoji="1" lang="zh-CN" altLang="en-US" smtClean="0"/>
              <a:t>‹#›</a:t>
            </a:fld>
            <a:endParaRPr kumimoji="1" lang="zh-CN" altLang="en-US"/>
          </a:p>
        </p:txBody>
      </p:sp>
    </p:spTree>
    <p:extLst>
      <p:ext uri="{BB962C8B-B14F-4D97-AF65-F5344CB8AC3E}">
        <p14:creationId xmlns:p14="http://schemas.microsoft.com/office/powerpoint/2010/main" val="18882031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和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895260" y="479142"/>
            <a:ext cx="1474991" cy="7626692"/>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470288" y="479142"/>
            <a:ext cx="4339466" cy="7626692"/>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C56DA9DD-6491-F64D-ADC2-424D4B8FF877}" type="datetime1">
              <a:rPr kumimoji="1" lang="zh-CN" altLang="en-US" smtClean="0"/>
              <a:t>2024/2/17</a:t>
            </a:fld>
            <a:endParaRPr kumimoji="1" lang="zh-CN" altLang="en-US"/>
          </a:p>
        </p:txBody>
      </p:sp>
      <p:sp>
        <p:nvSpPr>
          <p:cNvPr id="5" name="Footer Placeholder 4"/>
          <p:cNvSpPr>
            <a:spLocks noGrp="1"/>
          </p:cNvSpPr>
          <p:nvPr>
            <p:ph type="ftr" sz="quarter" idx="11"/>
          </p:nvPr>
        </p:nvSpPr>
        <p:spPr/>
        <p:txBody>
          <a:bodyPr/>
          <a:lstStyle/>
          <a:p>
            <a:endParaRPr kumimoji="1" lang="zh-CN" altLang="en-US"/>
          </a:p>
        </p:txBody>
      </p:sp>
      <p:sp>
        <p:nvSpPr>
          <p:cNvPr id="6" name="Slide Number Placeholder 5"/>
          <p:cNvSpPr>
            <a:spLocks noGrp="1"/>
          </p:cNvSpPr>
          <p:nvPr>
            <p:ph type="sldNum" sz="quarter" idx="12"/>
          </p:nvPr>
        </p:nvSpPr>
        <p:spPr/>
        <p:txBody>
          <a:bodyPr/>
          <a:lstStyle/>
          <a:p>
            <a:fld id="{31BBC020-191E-924B-96C1-9E9B4F13A44B}" type="slidenum">
              <a:rPr kumimoji="1" lang="zh-CN" altLang="en-US" smtClean="0"/>
              <a:t>‹#›</a:t>
            </a:fld>
            <a:endParaRPr kumimoji="1" lang="zh-CN" altLang="en-US"/>
          </a:p>
        </p:txBody>
      </p:sp>
    </p:spTree>
    <p:extLst>
      <p:ext uri="{BB962C8B-B14F-4D97-AF65-F5344CB8AC3E}">
        <p14:creationId xmlns:p14="http://schemas.microsoft.com/office/powerpoint/2010/main" val="16651794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78F043AC-D738-4942-B4A0-0A912EA3A137}" type="datetime1">
              <a:rPr kumimoji="1" lang="zh-CN" altLang="en-US" smtClean="0"/>
              <a:t>2024/2/17</a:t>
            </a:fld>
            <a:endParaRPr kumimoji="1" lang="zh-CN" altLang="en-US"/>
          </a:p>
        </p:txBody>
      </p:sp>
      <p:sp>
        <p:nvSpPr>
          <p:cNvPr id="5" name="Footer Placeholder 4"/>
          <p:cNvSpPr>
            <a:spLocks noGrp="1"/>
          </p:cNvSpPr>
          <p:nvPr>
            <p:ph type="ftr" sz="quarter" idx="11"/>
          </p:nvPr>
        </p:nvSpPr>
        <p:spPr/>
        <p:txBody>
          <a:bodyPr/>
          <a:lstStyle/>
          <a:p>
            <a:endParaRPr kumimoji="1" lang="zh-CN" altLang="en-US"/>
          </a:p>
        </p:txBody>
      </p:sp>
      <p:sp>
        <p:nvSpPr>
          <p:cNvPr id="6" name="Slide Number Placeholder 5"/>
          <p:cNvSpPr>
            <a:spLocks noGrp="1"/>
          </p:cNvSpPr>
          <p:nvPr>
            <p:ph type="sldNum" sz="quarter" idx="12"/>
          </p:nvPr>
        </p:nvSpPr>
        <p:spPr/>
        <p:txBody>
          <a:bodyPr/>
          <a:lstStyle/>
          <a:p>
            <a:fld id="{31BBC020-191E-924B-96C1-9E9B4F13A44B}" type="slidenum">
              <a:rPr kumimoji="1" lang="zh-CN" altLang="en-US" smtClean="0"/>
              <a:t>‹#›</a:t>
            </a:fld>
            <a:endParaRPr kumimoji="1" lang="zh-CN" altLang="en-US"/>
          </a:p>
        </p:txBody>
      </p:sp>
    </p:spTree>
    <p:extLst>
      <p:ext uri="{BB962C8B-B14F-4D97-AF65-F5344CB8AC3E}">
        <p14:creationId xmlns:p14="http://schemas.microsoft.com/office/powerpoint/2010/main" val="1419526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466725" y="2243638"/>
            <a:ext cx="5899964" cy="3743557"/>
          </a:xfrm>
        </p:spPr>
        <p:txBody>
          <a:bodyPr anchor="b"/>
          <a:lstStyle>
            <a:lvl1pPr>
              <a:defRPr sz="4489"/>
            </a:lvl1pPr>
          </a:lstStyle>
          <a:p>
            <a:r>
              <a:rPr lang="zh-CN" altLang="en-US"/>
              <a:t>单击此处编辑母版标题样式</a:t>
            </a:r>
            <a:endParaRPr lang="en-US" dirty="0"/>
          </a:p>
        </p:txBody>
      </p:sp>
      <p:sp>
        <p:nvSpPr>
          <p:cNvPr id="3" name="Text Placeholder 2"/>
          <p:cNvSpPr>
            <a:spLocks noGrp="1"/>
          </p:cNvSpPr>
          <p:nvPr>
            <p:ph type="body" idx="1"/>
          </p:nvPr>
        </p:nvSpPr>
        <p:spPr>
          <a:xfrm>
            <a:off x="466725" y="6022610"/>
            <a:ext cx="5899964" cy="1968648"/>
          </a:xfrm>
        </p:spPr>
        <p:txBody>
          <a:bodyPr/>
          <a:lstStyle>
            <a:lvl1pPr marL="0" indent="0">
              <a:buNone/>
              <a:defRPr sz="1795">
                <a:solidFill>
                  <a:schemeClr val="tx1"/>
                </a:solidFill>
              </a:defRPr>
            </a:lvl1pPr>
            <a:lvl2pPr marL="342031" indent="0">
              <a:buNone/>
              <a:defRPr sz="1496">
                <a:solidFill>
                  <a:schemeClr val="tx1">
                    <a:tint val="75000"/>
                  </a:schemeClr>
                </a:solidFill>
              </a:defRPr>
            </a:lvl2pPr>
            <a:lvl3pPr marL="684063" indent="0">
              <a:buNone/>
              <a:defRPr sz="1347">
                <a:solidFill>
                  <a:schemeClr val="tx1">
                    <a:tint val="75000"/>
                  </a:schemeClr>
                </a:solidFill>
              </a:defRPr>
            </a:lvl3pPr>
            <a:lvl4pPr marL="1026094" indent="0">
              <a:buNone/>
              <a:defRPr sz="1197">
                <a:solidFill>
                  <a:schemeClr val="tx1">
                    <a:tint val="75000"/>
                  </a:schemeClr>
                </a:solidFill>
              </a:defRPr>
            </a:lvl4pPr>
            <a:lvl5pPr marL="1368125" indent="0">
              <a:buNone/>
              <a:defRPr sz="1197">
                <a:solidFill>
                  <a:schemeClr val="tx1">
                    <a:tint val="75000"/>
                  </a:schemeClr>
                </a:solidFill>
              </a:defRPr>
            </a:lvl5pPr>
            <a:lvl6pPr marL="1710157" indent="0">
              <a:buNone/>
              <a:defRPr sz="1197">
                <a:solidFill>
                  <a:schemeClr val="tx1">
                    <a:tint val="75000"/>
                  </a:schemeClr>
                </a:solidFill>
              </a:defRPr>
            </a:lvl6pPr>
            <a:lvl7pPr marL="2052188" indent="0">
              <a:buNone/>
              <a:defRPr sz="1197">
                <a:solidFill>
                  <a:schemeClr val="tx1">
                    <a:tint val="75000"/>
                  </a:schemeClr>
                </a:solidFill>
              </a:defRPr>
            </a:lvl7pPr>
            <a:lvl8pPr marL="2394219" indent="0">
              <a:buNone/>
              <a:defRPr sz="1197">
                <a:solidFill>
                  <a:schemeClr val="tx1">
                    <a:tint val="75000"/>
                  </a:schemeClr>
                </a:solidFill>
              </a:defRPr>
            </a:lvl8pPr>
            <a:lvl9pPr marL="2736251" indent="0">
              <a:buNone/>
              <a:defRPr sz="1197">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082171F3-EF7C-3941-A33F-D29041581E4F}" type="datetime1">
              <a:rPr kumimoji="1" lang="zh-CN" altLang="en-US" smtClean="0"/>
              <a:t>2024/2/17</a:t>
            </a:fld>
            <a:endParaRPr kumimoji="1" lang="zh-CN" altLang="en-US"/>
          </a:p>
        </p:txBody>
      </p:sp>
      <p:sp>
        <p:nvSpPr>
          <p:cNvPr id="5" name="Footer Placeholder 4"/>
          <p:cNvSpPr>
            <a:spLocks noGrp="1"/>
          </p:cNvSpPr>
          <p:nvPr>
            <p:ph type="ftr" sz="quarter" idx="11"/>
          </p:nvPr>
        </p:nvSpPr>
        <p:spPr/>
        <p:txBody>
          <a:bodyPr/>
          <a:lstStyle/>
          <a:p>
            <a:endParaRPr kumimoji="1" lang="zh-CN" altLang="en-US"/>
          </a:p>
        </p:txBody>
      </p:sp>
      <p:sp>
        <p:nvSpPr>
          <p:cNvPr id="6" name="Slide Number Placeholder 5"/>
          <p:cNvSpPr>
            <a:spLocks noGrp="1"/>
          </p:cNvSpPr>
          <p:nvPr>
            <p:ph type="sldNum" sz="quarter" idx="12"/>
          </p:nvPr>
        </p:nvSpPr>
        <p:spPr/>
        <p:txBody>
          <a:bodyPr/>
          <a:lstStyle/>
          <a:p>
            <a:fld id="{31BBC020-191E-924B-96C1-9E9B4F13A44B}" type="slidenum">
              <a:rPr kumimoji="1" lang="zh-CN" altLang="en-US" smtClean="0"/>
              <a:t>‹#›</a:t>
            </a:fld>
            <a:endParaRPr kumimoji="1" lang="zh-CN" altLang="en-US"/>
          </a:p>
        </p:txBody>
      </p:sp>
    </p:spTree>
    <p:extLst>
      <p:ext uri="{BB962C8B-B14F-4D97-AF65-F5344CB8AC3E}">
        <p14:creationId xmlns:p14="http://schemas.microsoft.com/office/powerpoint/2010/main" val="1584723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项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470287" y="2395710"/>
            <a:ext cx="2907229" cy="5710124"/>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3463022" y="2395710"/>
            <a:ext cx="2907229" cy="5710124"/>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6A96400A-789E-2B4A-ABDD-52DC72C81346}" type="datetime1">
              <a:rPr kumimoji="1" lang="zh-CN" altLang="en-US" smtClean="0"/>
              <a:t>2024/2/17</a:t>
            </a:fld>
            <a:endParaRPr kumimoji="1" lang="zh-CN" altLang="en-US"/>
          </a:p>
        </p:txBody>
      </p:sp>
      <p:sp>
        <p:nvSpPr>
          <p:cNvPr id="6" name="Footer Placeholder 5"/>
          <p:cNvSpPr>
            <a:spLocks noGrp="1"/>
          </p:cNvSpPr>
          <p:nvPr>
            <p:ph type="ftr" sz="quarter" idx="11"/>
          </p:nvPr>
        </p:nvSpPr>
        <p:spPr/>
        <p:txBody>
          <a:bodyPr/>
          <a:lstStyle/>
          <a:p>
            <a:endParaRPr kumimoji="1" lang="zh-CN" altLang="en-US"/>
          </a:p>
        </p:txBody>
      </p:sp>
      <p:sp>
        <p:nvSpPr>
          <p:cNvPr id="7" name="Slide Number Placeholder 6"/>
          <p:cNvSpPr>
            <a:spLocks noGrp="1"/>
          </p:cNvSpPr>
          <p:nvPr>
            <p:ph type="sldNum" sz="quarter" idx="12"/>
          </p:nvPr>
        </p:nvSpPr>
        <p:spPr/>
        <p:txBody>
          <a:bodyPr/>
          <a:lstStyle/>
          <a:p>
            <a:fld id="{31BBC020-191E-924B-96C1-9E9B4F13A44B}" type="slidenum">
              <a:rPr kumimoji="1" lang="zh-CN" altLang="en-US" smtClean="0"/>
              <a:t>‹#›</a:t>
            </a:fld>
            <a:endParaRPr kumimoji="1" lang="zh-CN" altLang="en-US"/>
          </a:p>
        </p:txBody>
      </p:sp>
    </p:spTree>
    <p:extLst>
      <p:ext uri="{BB962C8B-B14F-4D97-AF65-F5344CB8AC3E}">
        <p14:creationId xmlns:p14="http://schemas.microsoft.com/office/powerpoint/2010/main" val="1351035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471178" y="479144"/>
            <a:ext cx="5899964" cy="1739495"/>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471179" y="2206137"/>
            <a:ext cx="2893868" cy="1081194"/>
          </a:xfrm>
        </p:spPr>
        <p:txBody>
          <a:bodyPr anchor="b"/>
          <a:lstStyle>
            <a:lvl1pPr marL="0" indent="0">
              <a:buNone/>
              <a:defRPr sz="1795" b="1"/>
            </a:lvl1pPr>
            <a:lvl2pPr marL="342031" indent="0">
              <a:buNone/>
              <a:defRPr sz="1496" b="1"/>
            </a:lvl2pPr>
            <a:lvl3pPr marL="684063" indent="0">
              <a:buNone/>
              <a:defRPr sz="1347" b="1"/>
            </a:lvl3pPr>
            <a:lvl4pPr marL="1026094" indent="0">
              <a:buNone/>
              <a:defRPr sz="1197" b="1"/>
            </a:lvl4pPr>
            <a:lvl5pPr marL="1368125" indent="0">
              <a:buNone/>
              <a:defRPr sz="1197" b="1"/>
            </a:lvl5pPr>
            <a:lvl6pPr marL="1710157" indent="0">
              <a:buNone/>
              <a:defRPr sz="1197" b="1"/>
            </a:lvl6pPr>
            <a:lvl7pPr marL="2052188" indent="0">
              <a:buNone/>
              <a:defRPr sz="1197" b="1"/>
            </a:lvl7pPr>
            <a:lvl8pPr marL="2394219" indent="0">
              <a:buNone/>
              <a:defRPr sz="1197" b="1"/>
            </a:lvl8pPr>
            <a:lvl9pPr marL="2736251" indent="0">
              <a:buNone/>
              <a:defRPr sz="1197" b="1"/>
            </a:lvl9pPr>
          </a:lstStyle>
          <a:p>
            <a:pPr lvl="0"/>
            <a:r>
              <a:rPr lang="zh-CN" altLang="en-US"/>
              <a:t>单击此处编辑母版文本样式</a:t>
            </a:r>
          </a:p>
        </p:txBody>
      </p:sp>
      <p:sp>
        <p:nvSpPr>
          <p:cNvPr id="4" name="Content Placeholder 3"/>
          <p:cNvSpPr>
            <a:spLocks noGrp="1"/>
          </p:cNvSpPr>
          <p:nvPr>
            <p:ph sz="half" idx="2"/>
          </p:nvPr>
        </p:nvSpPr>
        <p:spPr>
          <a:xfrm>
            <a:off x="471179" y="3287331"/>
            <a:ext cx="2893868" cy="483516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3463023" y="2206137"/>
            <a:ext cx="2908120" cy="1081194"/>
          </a:xfrm>
        </p:spPr>
        <p:txBody>
          <a:bodyPr anchor="b"/>
          <a:lstStyle>
            <a:lvl1pPr marL="0" indent="0">
              <a:buNone/>
              <a:defRPr sz="1795" b="1"/>
            </a:lvl1pPr>
            <a:lvl2pPr marL="342031" indent="0">
              <a:buNone/>
              <a:defRPr sz="1496" b="1"/>
            </a:lvl2pPr>
            <a:lvl3pPr marL="684063" indent="0">
              <a:buNone/>
              <a:defRPr sz="1347" b="1"/>
            </a:lvl3pPr>
            <a:lvl4pPr marL="1026094" indent="0">
              <a:buNone/>
              <a:defRPr sz="1197" b="1"/>
            </a:lvl4pPr>
            <a:lvl5pPr marL="1368125" indent="0">
              <a:buNone/>
              <a:defRPr sz="1197" b="1"/>
            </a:lvl5pPr>
            <a:lvl6pPr marL="1710157" indent="0">
              <a:buNone/>
              <a:defRPr sz="1197" b="1"/>
            </a:lvl6pPr>
            <a:lvl7pPr marL="2052188" indent="0">
              <a:buNone/>
              <a:defRPr sz="1197" b="1"/>
            </a:lvl7pPr>
            <a:lvl8pPr marL="2394219" indent="0">
              <a:buNone/>
              <a:defRPr sz="1197" b="1"/>
            </a:lvl8pPr>
            <a:lvl9pPr marL="2736251" indent="0">
              <a:buNone/>
              <a:defRPr sz="1197" b="1"/>
            </a:lvl9pPr>
          </a:lstStyle>
          <a:p>
            <a:pPr lvl="0"/>
            <a:r>
              <a:rPr lang="zh-CN" altLang="en-US"/>
              <a:t>单击此处编辑母版文本样式</a:t>
            </a:r>
          </a:p>
        </p:txBody>
      </p:sp>
      <p:sp>
        <p:nvSpPr>
          <p:cNvPr id="6" name="Content Placeholder 5"/>
          <p:cNvSpPr>
            <a:spLocks noGrp="1"/>
          </p:cNvSpPr>
          <p:nvPr>
            <p:ph sz="quarter" idx="4"/>
          </p:nvPr>
        </p:nvSpPr>
        <p:spPr>
          <a:xfrm>
            <a:off x="3463023" y="3287331"/>
            <a:ext cx="2908120" cy="483516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38FAC307-745A-F746-B0E6-7A38ABF63FB6}" type="datetime1">
              <a:rPr kumimoji="1" lang="zh-CN" altLang="en-US" smtClean="0"/>
              <a:t>2024/2/17</a:t>
            </a:fld>
            <a:endParaRPr kumimoji="1" lang="zh-CN" altLang="en-US"/>
          </a:p>
        </p:txBody>
      </p:sp>
      <p:sp>
        <p:nvSpPr>
          <p:cNvPr id="8" name="Footer Placeholder 7"/>
          <p:cNvSpPr>
            <a:spLocks noGrp="1"/>
          </p:cNvSpPr>
          <p:nvPr>
            <p:ph type="ftr" sz="quarter" idx="11"/>
          </p:nvPr>
        </p:nvSpPr>
        <p:spPr/>
        <p:txBody>
          <a:bodyPr/>
          <a:lstStyle/>
          <a:p>
            <a:endParaRPr kumimoji="1" lang="zh-CN" altLang="en-US"/>
          </a:p>
        </p:txBody>
      </p:sp>
      <p:sp>
        <p:nvSpPr>
          <p:cNvPr id="9" name="Slide Number Placeholder 8"/>
          <p:cNvSpPr>
            <a:spLocks noGrp="1"/>
          </p:cNvSpPr>
          <p:nvPr>
            <p:ph type="sldNum" sz="quarter" idx="12"/>
          </p:nvPr>
        </p:nvSpPr>
        <p:spPr/>
        <p:txBody>
          <a:bodyPr/>
          <a:lstStyle/>
          <a:p>
            <a:fld id="{31BBC020-191E-924B-96C1-9E9B4F13A44B}" type="slidenum">
              <a:rPr kumimoji="1" lang="zh-CN" altLang="en-US" smtClean="0"/>
              <a:t>‹#›</a:t>
            </a:fld>
            <a:endParaRPr kumimoji="1" lang="zh-CN" altLang="en-US"/>
          </a:p>
        </p:txBody>
      </p:sp>
    </p:spTree>
    <p:extLst>
      <p:ext uri="{BB962C8B-B14F-4D97-AF65-F5344CB8AC3E}">
        <p14:creationId xmlns:p14="http://schemas.microsoft.com/office/powerpoint/2010/main" val="15119731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9F0B36CB-2BE9-B949-B314-7938E4099ADC}" type="datetime1">
              <a:rPr kumimoji="1" lang="zh-CN" altLang="en-US" smtClean="0"/>
              <a:t>2024/2/17</a:t>
            </a:fld>
            <a:endParaRPr kumimoji="1" lang="zh-CN" altLang="en-US"/>
          </a:p>
        </p:txBody>
      </p:sp>
      <p:sp>
        <p:nvSpPr>
          <p:cNvPr id="4" name="Footer Placeholder 3"/>
          <p:cNvSpPr>
            <a:spLocks noGrp="1"/>
          </p:cNvSpPr>
          <p:nvPr>
            <p:ph type="ftr" sz="quarter" idx="11"/>
          </p:nvPr>
        </p:nvSpPr>
        <p:spPr/>
        <p:txBody>
          <a:bodyPr/>
          <a:lstStyle/>
          <a:p>
            <a:endParaRPr kumimoji="1" lang="zh-CN" altLang="en-US"/>
          </a:p>
        </p:txBody>
      </p:sp>
      <p:sp>
        <p:nvSpPr>
          <p:cNvPr id="5" name="Slide Number Placeholder 4"/>
          <p:cNvSpPr>
            <a:spLocks noGrp="1"/>
          </p:cNvSpPr>
          <p:nvPr>
            <p:ph type="sldNum" sz="quarter" idx="12"/>
          </p:nvPr>
        </p:nvSpPr>
        <p:spPr/>
        <p:txBody>
          <a:bodyPr/>
          <a:lstStyle/>
          <a:p>
            <a:fld id="{31BBC020-191E-924B-96C1-9E9B4F13A44B}" type="slidenum">
              <a:rPr kumimoji="1" lang="zh-CN" altLang="en-US" smtClean="0"/>
              <a:t>‹#›</a:t>
            </a:fld>
            <a:endParaRPr kumimoji="1" lang="zh-CN" altLang="en-US"/>
          </a:p>
        </p:txBody>
      </p:sp>
    </p:spTree>
    <p:extLst>
      <p:ext uri="{BB962C8B-B14F-4D97-AF65-F5344CB8AC3E}">
        <p14:creationId xmlns:p14="http://schemas.microsoft.com/office/powerpoint/2010/main" val="5593589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55DB75-D5AE-6541-8868-4E6015EB88E5}" type="datetime1">
              <a:rPr kumimoji="1" lang="zh-CN" altLang="en-US" smtClean="0"/>
              <a:t>2024/2/17</a:t>
            </a:fld>
            <a:endParaRPr kumimoji="1" lang="zh-CN" altLang="en-US"/>
          </a:p>
        </p:txBody>
      </p:sp>
      <p:sp>
        <p:nvSpPr>
          <p:cNvPr id="3" name="Footer Placeholder 2"/>
          <p:cNvSpPr>
            <a:spLocks noGrp="1"/>
          </p:cNvSpPr>
          <p:nvPr>
            <p:ph type="ftr" sz="quarter" idx="11"/>
          </p:nvPr>
        </p:nvSpPr>
        <p:spPr/>
        <p:txBody>
          <a:bodyPr/>
          <a:lstStyle/>
          <a:p>
            <a:endParaRPr kumimoji="1" lang="zh-CN" altLang="en-US"/>
          </a:p>
        </p:txBody>
      </p:sp>
      <p:sp>
        <p:nvSpPr>
          <p:cNvPr id="4" name="Slide Number Placeholder 3"/>
          <p:cNvSpPr>
            <a:spLocks noGrp="1"/>
          </p:cNvSpPr>
          <p:nvPr>
            <p:ph type="sldNum" sz="quarter" idx="12"/>
          </p:nvPr>
        </p:nvSpPr>
        <p:spPr/>
        <p:txBody>
          <a:bodyPr/>
          <a:lstStyle/>
          <a:p>
            <a:fld id="{31BBC020-191E-924B-96C1-9E9B4F13A44B}" type="slidenum">
              <a:rPr kumimoji="1" lang="zh-CN" altLang="en-US" smtClean="0"/>
              <a:t>‹#›</a:t>
            </a:fld>
            <a:endParaRPr kumimoji="1" lang="zh-CN" altLang="en-US"/>
          </a:p>
        </p:txBody>
      </p:sp>
    </p:spTree>
    <p:extLst>
      <p:ext uri="{BB962C8B-B14F-4D97-AF65-F5344CB8AC3E}">
        <p14:creationId xmlns:p14="http://schemas.microsoft.com/office/powerpoint/2010/main" val="16100841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471178" y="599969"/>
            <a:ext cx="2206252" cy="2099892"/>
          </a:xfrm>
        </p:spPr>
        <p:txBody>
          <a:bodyPr anchor="b"/>
          <a:lstStyle>
            <a:lvl1pPr>
              <a:defRPr sz="2394"/>
            </a:lvl1pPr>
          </a:lstStyle>
          <a:p>
            <a:r>
              <a:rPr lang="zh-CN" altLang="en-US"/>
              <a:t>单击此处编辑母版标题样式</a:t>
            </a:r>
            <a:endParaRPr lang="en-US" dirty="0"/>
          </a:p>
        </p:txBody>
      </p:sp>
      <p:sp>
        <p:nvSpPr>
          <p:cNvPr id="3" name="Content Placeholder 2"/>
          <p:cNvSpPr>
            <a:spLocks noGrp="1"/>
          </p:cNvSpPr>
          <p:nvPr>
            <p:ph idx="1"/>
          </p:nvPr>
        </p:nvSpPr>
        <p:spPr>
          <a:xfrm>
            <a:off x="2908120" y="1295769"/>
            <a:ext cx="3463022" cy="6395505"/>
          </a:xfrm>
        </p:spPr>
        <p:txBody>
          <a:bodyPr/>
          <a:lstStyle>
            <a:lvl1pPr>
              <a:defRPr sz="2394"/>
            </a:lvl1pPr>
            <a:lvl2pPr>
              <a:defRPr sz="2095"/>
            </a:lvl2pPr>
            <a:lvl3pPr>
              <a:defRPr sz="1795"/>
            </a:lvl3pPr>
            <a:lvl4pPr>
              <a:defRPr sz="1496"/>
            </a:lvl4pPr>
            <a:lvl5pPr>
              <a:defRPr sz="1496"/>
            </a:lvl5pPr>
            <a:lvl6pPr>
              <a:defRPr sz="1496"/>
            </a:lvl6pPr>
            <a:lvl7pPr>
              <a:defRPr sz="1496"/>
            </a:lvl7pPr>
            <a:lvl8pPr>
              <a:defRPr sz="1496"/>
            </a:lvl8pPr>
            <a:lvl9pPr>
              <a:defRPr sz="1496"/>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471178" y="2699862"/>
            <a:ext cx="2206252" cy="5001827"/>
          </a:xfrm>
        </p:spPr>
        <p:txBody>
          <a:bodyPr/>
          <a:lstStyle>
            <a:lvl1pPr marL="0" indent="0">
              <a:buNone/>
              <a:defRPr sz="1197"/>
            </a:lvl1pPr>
            <a:lvl2pPr marL="342031" indent="0">
              <a:buNone/>
              <a:defRPr sz="1047"/>
            </a:lvl2pPr>
            <a:lvl3pPr marL="684063" indent="0">
              <a:buNone/>
              <a:defRPr sz="898"/>
            </a:lvl3pPr>
            <a:lvl4pPr marL="1026094" indent="0">
              <a:buNone/>
              <a:defRPr sz="748"/>
            </a:lvl4pPr>
            <a:lvl5pPr marL="1368125" indent="0">
              <a:buNone/>
              <a:defRPr sz="748"/>
            </a:lvl5pPr>
            <a:lvl6pPr marL="1710157" indent="0">
              <a:buNone/>
              <a:defRPr sz="748"/>
            </a:lvl6pPr>
            <a:lvl7pPr marL="2052188" indent="0">
              <a:buNone/>
              <a:defRPr sz="748"/>
            </a:lvl7pPr>
            <a:lvl8pPr marL="2394219" indent="0">
              <a:buNone/>
              <a:defRPr sz="748"/>
            </a:lvl8pPr>
            <a:lvl9pPr marL="2736251" indent="0">
              <a:buNone/>
              <a:defRPr sz="748"/>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5DD4BE56-BD4D-B14F-9864-044C7A684E13}" type="datetime1">
              <a:rPr kumimoji="1" lang="zh-CN" altLang="en-US" smtClean="0"/>
              <a:t>2024/2/17</a:t>
            </a:fld>
            <a:endParaRPr kumimoji="1" lang="zh-CN" altLang="en-US"/>
          </a:p>
        </p:txBody>
      </p:sp>
      <p:sp>
        <p:nvSpPr>
          <p:cNvPr id="6" name="Footer Placeholder 5"/>
          <p:cNvSpPr>
            <a:spLocks noGrp="1"/>
          </p:cNvSpPr>
          <p:nvPr>
            <p:ph type="ftr" sz="quarter" idx="11"/>
          </p:nvPr>
        </p:nvSpPr>
        <p:spPr/>
        <p:txBody>
          <a:bodyPr/>
          <a:lstStyle/>
          <a:p>
            <a:endParaRPr kumimoji="1" lang="zh-CN" altLang="en-US"/>
          </a:p>
        </p:txBody>
      </p:sp>
      <p:sp>
        <p:nvSpPr>
          <p:cNvPr id="7" name="Slide Number Placeholder 6"/>
          <p:cNvSpPr>
            <a:spLocks noGrp="1"/>
          </p:cNvSpPr>
          <p:nvPr>
            <p:ph type="sldNum" sz="quarter" idx="12"/>
          </p:nvPr>
        </p:nvSpPr>
        <p:spPr/>
        <p:txBody>
          <a:bodyPr/>
          <a:lstStyle/>
          <a:p>
            <a:fld id="{31BBC020-191E-924B-96C1-9E9B4F13A44B}" type="slidenum">
              <a:rPr kumimoji="1" lang="zh-CN" altLang="en-US" smtClean="0"/>
              <a:t>‹#›</a:t>
            </a:fld>
            <a:endParaRPr kumimoji="1" lang="zh-CN" altLang="en-US"/>
          </a:p>
        </p:txBody>
      </p:sp>
    </p:spTree>
    <p:extLst>
      <p:ext uri="{BB962C8B-B14F-4D97-AF65-F5344CB8AC3E}">
        <p14:creationId xmlns:p14="http://schemas.microsoft.com/office/powerpoint/2010/main" val="243495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471178" y="599969"/>
            <a:ext cx="2206252" cy="2099892"/>
          </a:xfrm>
        </p:spPr>
        <p:txBody>
          <a:bodyPr anchor="b"/>
          <a:lstStyle>
            <a:lvl1pPr>
              <a:defRPr sz="2394"/>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2908120" y="1295769"/>
            <a:ext cx="3463022" cy="6395505"/>
          </a:xfrm>
        </p:spPr>
        <p:txBody>
          <a:bodyPr anchor="t"/>
          <a:lstStyle>
            <a:lvl1pPr marL="0" indent="0">
              <a:buNone/>
              <a:defRPr sz="2394"/>
            </a:lvl1pPr>
            <a:lvl2pPr marL="342031" indent="0">
              <a:buNone/>
              <a:defRPr sz="2095"/>
            </a:lvl2pPr>
            <a:lvl3pPr marL="684063" indent="0">
              <a:buNone/>
              <a:defRPr sz="1795"/>
            </a:lvl3pPr>
            <a:lvl4pPr marL="1026094" indent="0">
              <a:buNone/>
              <a:defRPr sz="1496"/>
            </a:lvl4pPr>
            <a:lvl5pPr marL="1368125" indent="0">
              <a:buNone/>
              <a:defRPr sz="1496"/>
            </a:lvl5pPr>
            <a:lvl6pPr marL="1710157" indent="0">
              <a:buNone/>
              <a:defRPr sz="1496"/>
            </a:lvl6pPr>
            <a:lvl7pPr marL="2052188" indent="0">
              <a:buNone/>
              <a:defRPr sz="1496"/>
            </a:lvl7pPr>
            <a:lvl8pPr marL="2394219" indent="0">
              <a:buNone/>
              <a:defRPr sz="1496"/>
            </a:lvl8pPr>
            <a:lvl9pPr marL="2736251" indent="0">
              <a:buNone/>
              <a:defRPr sz="1496"/>
            </a:lvl9pPr>
          </a:lstStyle>
          <a:p>
            <a:r>
              <a:rPr lang="zh-CN" altLang="en-US"/>
              <a:t>将图片拖动到占位符，或单击添加图标</a:t>
            </a:r>
            <a:endParaRPr lang="en-US" dirty="0"/>
          </a:p>
        </p:txBody>
      </p:sp>
      <p:sp>
        <p:nvSpPr>
          <p:cNvPr id="4" name="Text Placeholder 3"/>
          <p:cNvSpPr>
            <a:spLocks noGrp="1"/>
          </p:cNvSpPr>
          <p:nvPr>
            <p:ph type="body" sz="half" idx="2"/>
          </p:nvPr>
        </p:nvSpPr>
        <p:spPr>
          <a:xfrm>
            <a:off x="471178" y="2699862"/>
            <a:ext cx="2206252" cy="5001827"/>
          </a:xfrm>
        </p:spPr>
        <p:txBody>
          <a:bodyPr/>
          <a:lstStyle>
            <a:lvl1pPr marL="0" indent="0">
              <a:buNone/>
              <a:defRPr sz="1197"/>
            </a:lvl1pPr>
            <a:lvl2pPr marL="342031" indent="0">
              <a:buNone/>
              <a:defRPr sz="1047"/>
            </a:lvl2pPr>
            <a:lvl3pPr marL="684063" indent="0">
              <a:buNone/>
              <a:defRPr sz="898"/>
            </a:lvl3pPr>
            <a:lvl4pPr marL="1026094" indent="0">
              <a:buNone/>
              <a:defRPr sz="748"/>
            </a:lvl4pPr>
            <a:lvl5pPr marL="1368125" indent="0">
              <a:buNone/>
              <a:defRPr sz="748"/>
            </a:lvl5pPr>
            <a:lvl6pPr marL="1710157" indent="0">
              <a:buNone/>
              <a:defRPr sz="748"/>
            </a:lvl6pPr>
            <a:lvl7pPr marL="2052188" indent="0">
              <a:buNone/>
              <a:defRPr sz="748"/>
            </a:lvl7pPr>
            <a:lvl8pPr marL="2394219" indent="0">
              <a:buNone/>
              <a:defRPr sz="748"/>
            </a:lvl8pPr>
            <a:lvl9pPr marL="2736251" indent="0">
              <a:buNone/>
              <a:defRPr sz="748"/>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245B0FB2-D039-E44F-A8CC-9D16B353634F}" type="datetime1">
              <a:rPr kumimoji="1" lang="zh-CN" altLang="en-US" smtClean="0"/>
              <a:t>2024/2/17</a:t>
            </a:fld>
            <a:endParaRPr kumimoji="1" lang="zh-CN" altLang="en-US"/>
          </a:p>
        </p:txBody>
      </p:sp>
      <p:sp>
        <p:nvSpPr>
          <p:cNvPr id="6" name="Footer Placeholder 5"/>
          <p:cNvSpPr>
            <a:spLocks noGrp="1"/>
          </p:cNvSpPr>
          <p:nvPr>
            <p:ph type="ftr" sz="quarter" idx="11"/>
          </p:nvPr>
        </p:nvSpPr>
        <p:spPr/>
        <p:txBody>
          <a:bodyPr/>
          <a:lstStyle/>
          <a:p>
            <a:endParaRPr kumimoji="1" lang="zh-CN" altLang="en-US"/>
          </a:p>
        </p:txBody>
      </p:sp>
      <p:sp>
        <p:nvSpPr>
          <p:cNvPr id="7" name="Slide Number Placeholder 6"/>
          <p:cNvSpPr>
            <a:spLocks noGrp="1"/>
          </p:cNvSpPr>
          <p:nvPr>
            <p:ph type="sldNum" sz="quarter" idx="12"/>
          </p:nvPr>
        </p:nvSpPr>
        <p:spPr/>
        <p:txBody>
          <a:bodyPr/>
          <a:lstStyle/>
          <a:p>
            <a:fld id="{31BBC020-191E-924B-96C1-9E9B4F13A44B}" type="slidenum">
              <a:rPr kumimoji="1" lang="zh-CN" altLang="en-US" smtClean="0"/>
              <a:t>‹#›</a:t>
            </a:fld>
            <a:endParaRPr kumimoji="1" lang="zh-CN" altLang="en-US"/>
          </a:p>
        </p:txBody>
      </p:sp>
    </p:spTree>
    <p:extLst>
      <p:ext uri="{BB962C8B-B14F-4D97-AF65-F5344CB8AC3E}">
        <p14:creationId xmlns:p14="http://schemas.microsoft.com/office/powerpoint/2010/main" val="14651594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0287" y="479144"/>
            <a:ext cx="5899964" cy="1739495"/>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470287" y="2395710"/>
            <a:ext cx="5899964" cy="5710124"/>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470287" y="8341240"/>
            <a:ext cx="1539121" cy="479142"/>
          </a:xfrm>
          <a:prstGeom prst="rect">
            <a:avLst/>
          </a:prstGeom>
        </p:spPr>
        <p:txBody>
          <a:bodyPr vert="horz" lIns="91440" tIns="45720" rIns="91440" bIns="45720" rtlCol="0" anchor="ctr"/>
          <a:lstStyle>
            <a:lvl1pPr algn="l">
              <a:defRPr sz="898">
                <a:solidFill>
                  <a:schemeClr val="tx1">
                    <a:tint val="75000"/>
                  </a:schemeClr>
                </a:solidFill>
              </a:defRPr>
            </a:lvl1pPr>
          </a:lstStyle>
          <a:p>
            <a:fld id="{B8C562F3-39BD-BB47-AA40-573C200B1FB7}" type="datetime1">
              <a:rPr kumimoji="1" lang="zh-CN" altLang="en-US" smtClean="0"/>
              <a:t>2024/2/17</a:t>
            </a:fld>
            <a:endParaRPr kumimoji="1" lang="zh-CN" altLang="en-US"/>
          </a:p>
        </p:txBody>
      </p:sp>
      <p:sp>
        <p:nvSpPr>
          <p:cNvPr id="5" name="Footer Placeholder 4"/>
          <p:cNvSpPr>
            <a:spLocks noGrp="1"/>
          </p:cNvSpPr>
          <p:nvPr>
            <p:ph type="ftr" sz="quarter" idx="3"/>
          </p:nvPr>
        </p:nvSpPr>
        <p:spPr>
          <a:xfrm>
            <a:off x="2265928" y="8341240"/>
            <a:ext cx="2308682" cy="479142"/>
          </a:xfrm>
          <a:prstGeom prst="rect">
            <a:avLst/>
          </a:prstGeom>
        </p:spPr>
        <p:txBody>
          <a:bodyPr vert="horz" lIns="91440" tIns="45720" rIns="91440" bIns="45720" rtlCol="0" anchor="ctr"/>
          <a:lstStyle>
            <a:lvl1pPr algn="ctr">
              <a:defRPr sz="898">
                <a:solidFill>
                  <a:schemeClr val="tx1">
                    <a:tint val="75000"/>
                  </a:schemeClr>
                </a:solidFill>
              </a:defRPr>
            </a:lvl1pPr>
          </a:lstStyle>
          <a:p>
            <a:endParaRPr kumimoji="1" lang="zh-CN" altLang="en-US"/>
          </a:p>
        </p:txBody>
      </p:sp>
      <p:sp>
        <p:nvSpPr>
          <p:cNvPr id="6" name="Slide Number Placeholder 5"/>
          <p:cNvSpPr>
            <a:spLocks noGrp="1"/>
          </p:cNvSpPr>
          <p:nvPr>
            <p:ph type="sldNum" sz="quarter" idx="4"/>
          </p:nvPr>
        </p:nvSpPr>
        <p:spPr>
          <a:xfrm>
            <a:off x="4831130" y="8341240"/>
            <a:ext cx="1539121" cy="479142"/>
          </a:xfrm>
          <a:prstGeom prst="rect">
            <a:avLst/>
          </a:prstGeom>
        </p:spPr>
        <p:txBody>
          <a:bodyPr vert="horz" lIns="91440" tIns="45720" rIns="91440" bIns="45720" rtlCol="0" anchor="ctr"/>
          <a:lstStyle>
            <a:lvl1pPr algn="r">
              <a:defRPr sz="898">
                <a:solidFill>
                  <a:schemeClr val="tx1">
                    <a:tint val="75000"/>
                  </a:schemeClr>
                </a:solidFill>
              </a:defRPr>
            </a:lvl1pPr>
          </a:lstStyle>
          <a:p>
            <a:fld id="{31BBC020-191E-924B-96C1-9E9B4F13A44B}" type="slidenum">
              <a:rPr kumimoji="1" lang="zh-CN" altLang="en-US" smtClean="0"/>
              <a:t>‹#›</a:t>
            </a:fld>
            <a:endParaRPr kumimoji="1" lang="zh-CN" altLang="en-US"/>
          </a:p>
        </p:txBody>
      </p:sp>
    </p:spTree>
    <p:extLst>
      <p:ext uri="{BB962C8B-B14F-4D97-AF65-F5344CB8AC3E}">
        <p14:creationId xmlns:p14="http://schemas.microsoft.com/office/powerpoint/2010/main" val="13686116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684063" rtl="0" eaLnBrk="1" latinLnBrk="0" hangingPunct="1">
        <a:lnSpc>
          <a:spcPct val="90000"/>
        </a:lnSpc>
        <a:spcBef>
          <a:spcPct val="0"/>
        </a:spcBef>
        <a:buNone/>
        <a:defRPr sz="3292" kern="1200">
          <a:solidFill>
            <a:schemeClr val="tx1"/>
          </a:solidFill>
          <a:latin typeface="+mj-lt"/>
          <a:ea typeface="+mj-ea"/>
          <a:cs typeface="+mj-cs"/>
        </a:defRPr>
      </a:lvl1pPr>
    </p:titleStyle>
    <p:bodyStyle>
      <a:lvl1pPr marL="171016" indent="-171016" algn="l" defTabSz="684063" rtl="0" eaLnBrk="1" latinLnBrk="0" hangingPunct="1">
        <a:lnSpc>
          <a:spcPct val="90000"/>
        </a:lnSpc>
        <a:spcBef>
          <a:spcPts val="748"/>
        </a:spcBef>
        <a:buFont typeface="Arial" panose="020B0604020202020204" pitchFamily="34" charset="0"/>
        <a:buChar char="•"/>
        <a:defRPr sz="2095" kern="1200">
          <a:solidFill>
            <a:schemeClr val="tx1"/>
          </a:solidFill>
          <a:latin typeface="+mn-lt"/>
          <a:ea typeface="+mn-ea"/>
          <a:cs typeface="+mn-cs"/>
        </a:defRPr>
      </a:lvl1pPr>
      <a:lvl2pPr marL="513047" indent="-171016" algn="l" defTabSz="684063" rtl="0" eaLnBrk="1" latinLnBrk="0" hangingPunct="1">
        <a:lnSpc>
          <a:spcPct val="90000"/>
        </a:lnSpc>
        <a:spcBef>
          <a:spcPts val="374"/>
        </a:spcBef>
        <a:buFont typeface="Arial" panose="020B0604020202020204" pitchFamily="34" charset="0"/>
        <a:buChar char="•"/>
        <a:defRPr sz="1795" kern="1200">
          <a:solidFill>
            <a:schemeClr val="tx1"/>
          </a:solidFill>
          <a:latin typeface="+mn-lt"/>
          <a:ea typeface="+mn-ea"/>
          <a:cs typeface="+mn-cs"/>
        </a:defRPr>
      </a:lvl2pPr>
      <a:lvl3pPr marL="855078" indent="-171016" algn="l" defTabSz="684063" rtl="0" eaLnBrk="1" latinLnBrk="0" hangingPunct="1">
        <a:lnSpc>
          <a:spcPct val="90000"/>
        </a:lnSpc>
        <a:spcBef>
          <a:spcPts val="374"/>
        </a:spcBef>
        <a:buFont typeface="Arial" panose="020B0604020202020204" pitchFamily="34" charset="0"/>
        <a:buChar char="•"/>
        <a:defRPr sz="1496" kern="1200">
          <a:solidFill>
            <a:schemeClr val="tx1"/>
          </a:solidFill>
          <a:latin typeface="+mn-lt"/>
          <a:ea typeface="+mn-ea"/>
          <a:cs typeface="+mn-cs"/>
        </a:defRPr>
      </a:lvl3pPr>
      <a:lvl4pPr marL="1197110" indent="-171016" algn="l" defTabSz="684063" rtl="0" eaLnBrk="1" latinLnBrk="0" hangingPunct="1">
        <a:lnSpc>
          <a:spcPct val="90000"/>
        </a:lnSpc>
        <a:spcBef>
          <a:spcPts val="374"/>
        </a:spcBef>
        <a:buFont typeface="Arial" panose="020B0604020202020204" pitchFamily="34" charset="0"/>
        <a:buChar char="•"/>
        <a:defRPr sz="1347" kern="1200">
          <a:solidFill>
            <a:schemeClr val="tx1"/>
          </a:solidFill>
          <a:latin typeface="+mn-lt"/>
          <a:ea typeface="+mn-ea"/>
          <a:cs typeface="+mn-cs"/>
        </a:defRPr>
      </a:lvl4pPr>
      <a:lvl5pPr marL="1539141" indent="-171016" algn="l" defTabSz="684063" rtl="0" eaLnBrk="1" latinLnBrk="0" hangingPunct="1">
        <a:lnSpc>
          <a:spcPct val="90000"/>
        </a:lnSpc>
        <a:spcBef>
          <a:spcPts val="374"/>
        </a:spcBef>
        <a:buFont typeface="Arial" panose="020B0604020202020204" pitchFamily="34" charset="0"/>
        <a:buChar char="•"/>
        <a:defRPr sz="1347" kern="1200">
          <a:solidFill>
            <a:schemeClr val="tx1"/>
          </a:solidFill>
          <a:latin typeface="+mn-lt"/>
          <a:ea typeface="+mn-ea"/>
          <a:cs typeface="+mn-cs"/>
        </a:defRPr>
      </a:lvl5pPr>
      <a:lvl6pPr marL="1881172" indent="-171016" algn="l" defTabSz="684063" rtl="0" eaLnBrk="1" latinLnBrk="0" hangingPunct="1">
        <a:lnSpc>
          <a:spcPct val="90000"/>
        </a:lnSpc>
        <a:spcBef>
          <a:spcPts val="374"/>
        </a:spcBef>
        <a:buFont typeface="Arial" panose="020B0604020202020204" pitchFamily="34" charset="0"/>
        <a:buChar char="•"/>
        <a:defRPr sz="1347" kern="1200">
          <a:solidFill>
            <a:schemeClr val="tx1"/>
          </a:solidFill>
          <a:latin typeface="+mn-lt"/>
          <a:ea typeface="+mn-ea"/>
          <a:cs typeface="+mn-cs"/>
        </a:defRPr>
      </a:lvl6pPr>
      <a:lvl7pPr marL="2223204" indent="-171016" algn="l" defTabSz="684063" rtl="0" eaLnBrk="1" latinLnBrk="0" hangingPunct="1">
        <a:lnSpc>
          <a:spcPct val="90000"/>
        </a:lnSpc>
        <a:spcBef>
          <a:spcPts val="374"/>
        </a:spcBef>
        <a:buFont typeface="Arial" panose="020B0604020202020204" pitchFamily="34" charset="0"/>
        <a:buChar char="•"/>
        <a:defRPr sz="1347" kern="1200">
          <a:solidFill>
            <a:schemeClr val="tx1"/>
          </a:solidFill>
          <a:latin typeface="+mn-lt"/>
          <a:ea typeface="+mn-ea"/>
          <a:cs typeface="+mn-cs"/>
        </a:defRPr>
      </a:lvl7pPr>
      <a:lvl8pPr marL="2565235" indent="-171016" algn="l" defTabSz="684063" rtl="0" eaLnBrk="1" latinLnBrk="0" hangingPunct="1">
        <a:lnSpc>
          <a:spcPct val="90000"/>
        </a:lnSpc>
        <a:spcBef>
          <a:spcPts val="374"/>
        </a:spcBef>
        <a:buFont typeface="Arial" panose="020B0604020202020204" pitchFamily="34" charset="0"/>
        <a:buChar char="•"/>
        <a:defRPr sz="1347" kern="1200">
          <a:solidFill>
            <a:schemeClr val="tx1"/>
          </a:solidFill>
          <a:latin typeface="+mn-lt"/>
          <a:ea typeface="+mn-ea"/>
          <a:cs typeface="+mn-cs"/>
        </a:defRPr>
      </a:lvl8pPr>
      <a:lvl9pPr marL="2907266" indent="-171016" algn="l" defTabSz="684063" rtl="0" eaLnBrk="1" latinLnBrk="0" hangingPunct="1">
        <a:lnSpc>
          <a:spcPct val="90000"/>
        </a:lnSpc>
        <a:spcBef>
          <a:spcPts val="374"/>
        </a:spcBef>
        <a:buFont typeface="Arial" panose="020B0604020202020204" pitchFamily="34" charset="0"/>
        <a:buChar char="•"/>
        <a:defRPr sz="1347" kern="1200">
          <a:solidFill>
            <a:schemeClr val="tx1"/>
          </a:solidFill>
          <a:latin typeface="+mn-lt"/>
          <a:ea typeface="+mn-ea"/>
          <a:cs typeface="+mn-cs"/>
        </a:defRPr>
      </a:lvl9pPr>
    </p:bodyStyle>
    <p:otherStyle>
      <a:defPPr>
        <a:defRPr lang="en-US"/>
      </a:defPPr>
      <a:lvl1pPr marL="0" algn="l" defTabSz="684063" rtl="0" eaLnBrk="1" latinLnBrk="0" hangingPunct="1">
        <a:defRPr sz="1347" kern="1200">
          <a:solidFill>
            <a:schemeClr val="tx1"/>
          </a:solidFill>
          <a:latin typeface="+mn-lt"/>
          <a:ea typeface="+mn-ea"/>
          <a:cs typeface="+mn-cs"/>
        </a:defRPr>
      </a:lvl1pPr>
      <a:lvl2pPr marL="342031" algn="l" defTabSz="684063" rtl="0" eaLnBrk="1" latinLnBrk="0" hangingPunct="1">
        <a:defRPr sz="1347" kern="1200">
          <a:solidFill>
            <a:schemeClr val="tx1"/>
          </a:solidFill>
          <a:latin typeface="+mn-lt"/>
          <a:ea typeface="+mn-ea"/>
          <a:cs typeface="+mn-cs"/>
        </a:defRPr>
      </a:lvl2pPr>
      <a:lvl3pPr marL="684063" algn="l" defTabSz="684063" rtl="0" eaLnBrk="1" latinLnBrk="0" hangingPunct="1">
        <a:defRPr sz="1347" kern="1200">
          <a:solidFill>
            <a:schemeClr val="tx1"/>
          </a:solidFill>
          <a:latin typeface="+mn-lt"/>
          <a:ea typeface="+mn-ea"/>
          <a:cs typeface="+mn-cs"/>
        </a:defRPr>
      </a:lvl3pPr>
      <a:lvl4pPr marL="1026094" algn="l" defTabSz="684063" rtl="0" eaLnBrk="1" latinLnBrk="0" hangingPunct="1">
        <a:defRPr sz="1347" kern="1200">
          <a:solidFill>
            <a:schemeClr val="tx1"/>
          </a:solidFill>
          <a:latin typeface="+mn-lt"/>
          <a:ea typeface="+mn-ea"/>
          <a:cs typeface="+mn-cs"/>
        </a:defRPr>
      </a:lvl4pPr>
      <a:lvl5pPr marL="1368125" algn="l" defTabSz="684063" rtl="0" eaLnBrk="1" latinLnBrk="0" hangingPunct="1">
        <a:defRPr sz="1347" kern="1200">
          <a:solidFill>
            <a:schemeClr val="tx1"/>
          </a:solidFill>
          <a:latin typeface="+mn-lt"/>
          <a:ea typeface="+mn-ea"/>
          <a:cs typeface="+mn-cs"/>
        </a:defRPr>
      </a:lvl5pPr>
      <a:lvl6pPr marL="1710157" algn="l" defTabSz="684063" rtl="0" eaLnBrk="1" latinLnBrk="0" hangingPunct="1">
        <a:defRPr sz="1347" kern="1200">
          <a:solidFill>
            <a:schemeClr val="tx1"/>
          </a:solidFill>
          <a:latin typeface="+mn-lt"/>
          <a:ea typeface="+mn-ea"/>
          <a:cs typeface="+mn-cs"/>
        </a:defRPr>
      </a:lvl6pPr>
      <a:lvl7pPr marL="2052188" algn="l" defTabSz="684063" rtl="0" eaLnBrk="1" latinLnBrk="0" hangingPunct="1">
        <a:defRPr sz="1347" kern="1200">
          <a:solidFill>
            <a:schemeClr val="tx1"/>
          </a:solidFill>
          <a:latin typeface="+mn-lt"/>
          <a:ea typeface="+mn-ea"/>
          <a:cs typeface="+mn-cs"/>
        </a:defRPr>
      </a:lvl7pPr>
      <a:lvl8pPr marL="2394219" algn="l" defTabSz="684063" rtl="0" eaLnBrk="1" latinLnBrk="0" hangingPunct="1">
        <a:defRPr sz="1347" kern="1200">
          <a:solidFill>
            <a:schemeClr val="tx1"/>
          </a:solidFill>
          <a:latin typeface="+mn-lt"/>
          <a:ea typeface="+mn-ea"/>
          <a:cs typeface="+mn-cs"/>
        </a:defRPr>
      </a:lvl8pPr>
      <a:lvl9pPr marL="2736251" algn="l" defTabSz="684063" rtl="0" eaLnBrk="1" latinLnBrk="0" hangingPunct="1">
        <a:defRPr sz="134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metacyc.org/"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36143" y="383482"/>
            <a:ext cx="6604395" cy="2921505"/>
          </a:xfrm>
          <a:prstGeom prst="rect">
            <a:avLst/>
          </a:prstGeom>
        </p:spPr>
        <p:txBody>
          <a:bodyPr wrap="square">
            <a:spAutoFit/>
          </a:bodyPr>
          <a:lstStyle/>
          <a:p>
            <a:pPr algn="just">
              <a:lnSpc>
                <a:spcPct val="150000"/>
              </a:lnSpc>
              <a:spcAft>
                <a:spcPts val="0"/>
              </a:spcAft>
            </a:pPr>
            <a:r>
              <a:rPr lang="en-US" altLang="zh-CN" sz="1600" kern="100" dirty="0">
                <a:latin typeface="Times New Roman" panose="02020603050405020304" pitchFamily="18" charset="0"/>
                <a:cs typeface="Times New Roman" panose="02020603050405020304" pitchFamily="18" charset="0"/>
              </a:rPr>
              <a:t>Supplementary Appendix</a:t>
            </a:r>
            <a:endParaRPr lang="zh-CN" altLang="zh-CN" sz="1200" kern="100" dirty="0">
              <a:latin typeface="Times New Roman" panose="02020603050405020304" pitchFamily="18" charset="0"/>
              <a:cs typeface="Times New Roman" panose="02020603050405020304" pitchFamily="18" charset="0"/>
            </a:endParaRPr>
          </a:p>
          <a:p>
            <a:pPr algn="just">
              <a:lnSpc>
                <a:spcPct val="150000"/>
              </a:lnSpc>
              <a:spcAft>
                <a:spcPts val="0"/>
              </a:spcAft>
            </a:pPr>
            <a:r>
              <a:rPr lang="en-US" altLang="zh-CN" sz="1600" kern="100" dirty="0">
                <a:latin typeface="Times New Roman" panose="02020603050405020304" pitchFamily="18" charset="0"/>
                <a:cs typeface="Times New Roman" panose="02020603050405020304" pitchFamily="18" charset="0"/>
              </a:rPr>
              <a:t> </a:t>
            </a:r>
            <a:endParaRPr lang="zh-CN" altLang="zh-CN" sz="1200" kern="100" dirty="0">
              <a:latin typeface="Times New Roman" panose="02020603050405020304" pitchFamily="18" charset="0"/>
              <a:cs typeface="Times New Roman" panose="02020603050405020304" pitchFamily="18" charset="0"/>
            </a:endParaRPr>
          </a:p>
          <a:p>
            <a:pPr algn="just">
              <a:lnSpc>
                <a:spcPct val="150000"/>
              </a:lnSpc>
            </a:pPr>
            <a:r>
              <a:rPr lang="en-US" altLang="zh-CN" sz="1200" kern="100" dirty="0">
                <a:latin typeface="Times New Roman" panose="02020603050405020304" pitchFamily="18" charset="0"/>
                <a:cs typeface="Times New Roman" panose="02020603050405020304" pitchFamily="18" charset="0"/>
              </a:rPr>
              <a:t>This appendix has been provided by the authors to give readers additional information about their work.</a:t>
            </a:r>
            <a:endParaRPr lang="zh-CN" altLang="zh-CN" sz="1200" kern="100" dirty="0">
              <a:latin typeface="Times New Roman" panose="02020603050405020304" pitchFamily="18" charset="0"/>
              <a:cs typeface="Times New Roman" panose="02020603050405020304" pitchFamily="18" charset="0"/>
            </a:endParaRPr>
          </a:p>
          <a:p>
            <a:pPr algn="just">
              <a:lnSpc>
                <a:spcPct val="150000"/>
              </a:lnSpc>
            </a:pPr>
            <a:r>
              <a:rPr lang="en-US" altLang="zh-CN" sz="1200" kern="100" dirty="0">
                <a:latin typeface="Times New Roman" panose="02020603050405020304" pitchFamily="18" charset="0"/>
                <a:cs typeface="Times New Roman" panose="02020603050405020304" pitchFamily="18" charset="0"/>
              </a:rPr>
              <a:t> </a:t>
            </a:r>
            <a:endParaRPr lang="zh-CN" altLang="zh-CN" sz="1200" kern="100" dirty="0">
              <a:latin typeface="Times New Roman" panose="02020603050405020304" pitchFamily="18" charset="0"/>
              <a:cs typeface="Times New Roman" panose="02020603050405020304" pitchFamily="18" charset="0"/>
            </a:endParaRPr>
          </a:p>
          <a:p>
            <a:pPr>
              <a:lnSpc>
                <a:spcPct val="150000"/>
              </a:lnSpc>
            </a:pPr>
            <a:r>
              <a:rPr lang="en-US" altLang="zh-CN" sz="1200" kern="100" dirty="0">
                <a:latin typeface="Times New Roman" panose="02020603050405020304" pitchFamily="18" charset="0"/>
                <a:cs typeface="Times New Roman" panose="02020603050405020304" pitchFamily="18" charset="0"/>
              </a:rPr>
              <a:t>Supplement to: Jing He, Jing</a:t>
            </a:r>
            <a:r>
              <a:rPr lang="zh-CN" altLang="en-US" sz="1200" kern="100" dirty="0">
                <a:latin typeface="Times New Roman" panose="02020603050405020304" pitchFamily="18" charset="0"/>
                <a:cs typeface="Times New Roman" panose="02020603050405020304" pitchFamily="18" charset="0"/>
              </a:rPr>
              <a:t> </a:t>
            </a:r>
            <a:r>
              <a:rPr lang="en-US" altLang="zh-CN" sz="1200" kern="100" dirty="0">
                <a:latin typeface="Times New Roman" panose="02020603050405020304" pitchFamily="18" charset="0"/>
                <a:cs typeface="Times New Roman" panose="02020603050405020304" pitchFamily="18" charset="0"/>
              </a:rPr>
              <a:t>Li, </a:t>
            </a:r>
            <a:r>
              <a:rPr lang="en-US" altLang="zh-CN" sz="1200" kern="100" dirty="0" err="1">
                <a:latin typeface="Times New Roman" panose="02020603050405020304" pitchFamily="18" charset="0"/>
                <a:cs typeface="Times New Roman" panose="02020603050405020304" pitchFamily="18" charset="0"/>
              </a:rPr>
              <a:t>Congmin</a:t>
            </a:r>
            <a:r>
              <a:rPr lang="en-US" altLang="zh-CN" sz="1200" kern="100" dirty="0">
                <a:latin typeface="Times New Roman" panose="02020603050405020304" pitchFamily="18" charset="0"/>
                <a:cs typeface="Times New Roman" panose="02020603050405020304" pitchFamily="18" charset="0"/>
              </a:rPr>
              <a:t> Xu, Jun</a:t>
            </a:r>
            <a:r>
              <a:rPr lang="zh-CN" altLang="en-US" sz="1200" kern="100" dirty="0">
                <a:latin typeface="Times New Roman" panose="02020603050405020304" pitchFamily="18" charset="0"/>
                <a:cs typeface="Times New Roman" panose="02020603050405020304" pitchFamily="18" charset="0"/>
              </a:rPr>
              <a:t> </a:t>
            </a:r>
            <a:r>
              <a:rPr lang="en-US" altLang="zh-CN" sz="1200" kern="100" dirty="0">
                <a:latin typeface="Times New Roman" panose="02020603050405020304" pitchFamily="18" charset="0"/>
                <a:cs typeface="Times New Roman" panose="02020603050405020304" pitchFamily="18" charset="0"/>
              </a:rPr>
              <a:t>Xu, et al.</a:t>
            </a:r>
          </a:p>
          <a:p>
            <a:endParaRPr lang="en-US" altLang="zh-CN" sz="1800" b="1" dirty="0">
              <a:effectLst/>
              <a:latin typeface="Times New Roman" panose="02020603050405020304" pitchFamily="18" charset="0"/>
              <a:ea typeface="宋体" panose="02010600030101010101" pitchFamily="2" charset="-122"/>
              <a:cs typeface="宋体" panose="02010600030101010101" pitchFamily="2" charset="-122"/>
            </a:endParaRPr>
          </a:p>
          <a:p>
            <a:r>
              <a:rPr lang="en-US" altLang="zh-CN" sz="1200" b="1" dirty="0">
                <a:effectLst/>
                <a:latin typeface="Times New Roman" panose="02020603050405020304" pitchFamily="18" charset="0"/>
                <a:ea typeface="宋体" panose="02010600030101010101" pitchFamily="2" charset="-122"/>
                <a:cs typeface="宋体" panose="02010600030101010101" pitchFamily="2" charset="-122"/>
              </a:rPr>
              <a:t>Multidimensional profile of gut microbiota in a large cohort of stratified rheumatoid arthritis</a:t>
            </a:r>
            <a:endParaRPr lang="zh-CN" altLang="zh-CN" sz="1200" dirty="0">
              <a:effectLst/>
              <a:latin typeface="宋体" panose="02010600030101010101" pitchFamily="2" charset="-122"/>
              <a:ea typeface="宋体" panose="02010600030101010101" pitchFamily="2" charset="-122"/>
              <a:cs typeface="宋体" panose="02010600030101010101" pitchFamily="2" charset="-122"/>
            </a:endParaRPr>
          </a:p>
          <a:p>
            <a:pPr>
              <a:lnSpc>
                <a:spcPct val="150000"/>
              </a:lnSpc>
            </a:pPr>
            <a:endParaRPr lang="zh-CN" altLang="zh-CN" sz="1200" kern="100" dirty="0">
              <a:latin typeface="Times New Roman" panose="02020603050405020304" pitchFamily="18" charset="0"/>
              <a:cs typeface="Times New Roman" panose="02020603050405020304" pitchFamily="18" charset="0"/>
            </a:endParaRPr>
          </a:p>
          <a:p>
            <a:pPr algn="just">
              <a:lnSpc>
                <a:spcPct val="150000"/>
              </a:lnSpc>
            </a:pPr>
            <a:br>
              <a:rPr lang="en-US" altLang="zh-CN" sz="1200" kern="100" dirty="0">
                <a:latin typeface="Times New Roman" panose="02020603050405020304" pitchFamily="18" charset="0"/>
                <a:cs typeface="Times New Roman" panose="02020603050405020304" pitchFamily="18" charset="0"/>
              </a:rPr>
            </a:br>
            <a:endParaRPr lang="zh-CN" altLang="zh-CN" sz="1200" kern="100" dirty="0">
              <a:latin typeface="Times New Roman" panose="02020603050405020304" pitchFamily="18" charset="0"/>
              <a:cs typeface="Times New Roman" panose="02020603050405020304" pitchFamily="18" charset="0"/>
            </a:endParaRPr>
          </a:p>
        </p:txBody>
      </p:sp>
      <p:sp>
        <p:nvSpPr>
          <p:cNvPr id="5" name="幻灯片编号占位符 4"/>
          <p:cNvSpPr>
            <a:spLocks noGrp="1"/>
          </p:cNvSpPr>
          <p:nvPr>
            <p:ph type="sldNum" sz="quarter" idx="12"/>
          </p:nvPr>
        </p:nvSpPr>
        <p:spPr/>
        <p:txBody>
          <a:bodyPr/>
          <a:lstStyle/>
          <a:p>
            <a:fld id="{31BBC020-191E-924B-96C1-9E9B4F13A44B}" type="slidenum">
              <a:rPr kumimoji="1" lang="zh-CN" altLang="en-US" smtClean="0"/>
              <a:t>1</a:t>
            </a:fld>
            <a:endParaRPr kumimoji="1" lang="zh-CN" altLang="en-US"/>
          </a:p>
        </p:txBody>
      </p:sp>
    </p:spTree>
    <p:extLst>
      <p:ext uri="{BB962C8B-B14F-4D97-AF65-F5344CB8AC3E}">
        <p14:creationId xmlns:p14="http://schemas.microsoft.com/office/powerpoint/2010/main" val="17202497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a:extLst>
              <a:ext uri="{FF2B5EF4-FFF2-40B4-BE49-F238E27FC236}">
                <a16:creationId xmlns:a16="http://schemas.microsoft.com/office/drawing/2014/main" id="{AB063318-A307-4445-E6D9-AE3D6E9A5FC8}"/>
              </a:ext>
            </a:extLst>
          </p:cNvPr>
          <p:cNvSpPr>
            <a:spLocks noGrp="1"/>
          </p:cNvSpPr>
          <p:nvPr>
            <p:ph type="sldNum" sz="quarter" idx="12"/>
          </p:nvPr>
        </p:nvSpPr>
        <p:spPr/>
        <p:txBody>
          <a:bodyPr/>
          <a:lstStyle/>
          <a:p>
            <a:fld id="{31BBC020-191E-924B-96C1-9E9B4F13A44B}" type="slidenum">
              <a:rPr kumimoji="1" lang="zh-CN" altLang="en-US" smtClean="0"/>
              <a:t>10</a:t>
            </a:fld>
            <a:endParaRPr kumimoji="1" lang="zh-CN" altLang="en-US"/>
          </a:p>
        </p:txBody>
      </p:sp>
      <p:sp>
        <p:nvSpPr>
          <p:cNvPr id="5" name="矩形 4">
            <a:extLst>
              <a:ext uri="{FF2B5EF4-FFF2-40B4-BE49-F238E27FC236}">
                <a16:creationId xmlns:a16="http://schemas.microsoft.com/office/drawing/2014/main" id="{183785A4-B2A8-E28E-A008-F1FA33AF54ED}"/>
              </a:ext>
            </a:extLst>
          </p:cNvPr>
          <p:cNvSpPr/>
          <p:nvPr/>
        </p:nvSpPr>
        <p:spPr>
          <a:xfrm>
            <a:off x="223008" y="457003"/>
            <a:ext cx="5603066" cy="276999"/>
          </a:xfrm>
          <a:prstGeom prst="rect">
            <a:avLst/>
          </a:prstGeom>
        </p:spPr>
        <p:txBody>
          <a:bodyPr wrap="square">
            <a:spAutoFit/>
          </a:bodyPr>
          <a:lstStyle/>
          <a:p>
            <a:r>
              <a:rPr lang="en-US" altLang="zh-CN" sz="1200" b="1" dirty="0">
                <a:latin typeface="Times New Roman" charset="0"/>
                <a:ea typeface="Times New Roman" charset="0"/>
                <a:cs typeface="Times New Roman" charset="0"/>
              </a:rPr>
              <a:t>Figure</a:t>
            </a:r>
            <a:r>
              <a:rPr lang="zh-CN" altLang="en-US" sz="1200" b="1" dirty="0">
                <a:latin typeface="Times New Roman" charset="0"/>
                <a:ea typeface="Times New Roman" charset="0"/>
                <a:cs typeface="Times New Roman" charset="0"/>
              </a:rPr>
              <a:t> </a:t>
            </a:r>
            <a:r>
              <a:rPr lang="en-US" altLang="zh-CN" sz="1200" b="1" dirty="0">
                <a:latin typeface="Times New Roman" charset="0"/>
                <a:ea typeface="Times New Roman" charset="0"/>
                <a:cs typeface="Times New Roman" charset="0"/>
              </a:rPr>
              <a:t>S4.</a:t>
            </a:r>
            <a:r>
              <a:rPr lang="zh-CN" altLang="en-US" sz="1200" b="1" dirty="0">
                <a:latin typeface="Times New Roman" charset="0"/>
                <a:ea typeface="Times New Roman" charset="0"/>
                <a:cs typeface="Times New Roman" charset="0"/>
              </a:rPr>
              <a:t> </a:t>
            </a:r>
            <a:r>
              <a:rPr lang="en-US" altLang="zh-CN" sz="1200" b="1" dirty="0">
                <a:latin typeface="Times New Roman" charset="0"/>
                <a:ea typeface="Times New Roman" charset="0"/>
                <a:cs typeface="Times New Roman" charset="0"/>
              </a:rPr>
              <a:t>Flow of Participants in this Study</a:t>
            </a:r>
          </a:p>
        </p:txBody>
      </p:sp>
      <p:sp>
        <p:nvSpPr>
          <p:cNvPr id="6" name="文本框 5">
            <a:extLst>
              <a:ext uri="{FF2B5EF4-FFF2-40B4-BE49-F238E27FC236}">
                <a16:creationId xmlns:a16="http://schemas.microsoft.com/office/drawing/2014/main" id="{92EAC23F-B203-D2EE-5A28-8C2D549092CB}"/>
              </a:ext>
            </a:extLst>
          </p:cNvPr>
          <p:cNvSpPr txBox="1"/>
          <p:nvPr/>
        </p:nvSpPr>
        <p:spPr bwMode="auto">
          <a:xfrm>
            <a:off x="1619891" y="2622069"/>
            <a:ext cx="1539997" cy="830997"/>
          </a:xfrm>
          <a:prstGeom prst="rect">
            <a:avLst/>
          </a:prstGeom>
          <a:noFill/>
          <a:ln>
            <a:solidFill>
              <a:schemeClr val="tx1"/>
            </a:solidFill>
          </a:ln>
        </p:spPr>
        <p:txBody>
          <a:bodyPr wrap="square">
            <a:spAutoFit/>
          </a:bodyPr>
          <a:lstStyle/>
          <a:p>
            <a:pPr algn="ctr">
              <a:defRPr/>
            </a:pPr>
            <a:r>
              <a:rPr lang="en-US" altLang="zh-CN" sz="1200" dirty="0">
                <a:sym typeface="+mn-ea"/>
              </a:rPr>
              <a:t>New-onset</a:t>
            </a:r>
            <a:r>
              <a:rPr lang="zh-CN" altLang="en-US" sz="1200" dirty="0">
                <a:sym typeface="+mn-ea"/>
              </a:rPr>
              <a:t> </a:t>
            </a:r>
            <a:r>
              <a:rPr lang="en-US" altLang="zh-CN" sz="1200" dirty="0">
                <a:sym typeface="+mn-ea"/>
              </a:rPr>
              <a:t>RA</a:t>
            </a:r>
            <a:r>
              <a:rPr lang="zh-CN" altLang="en-US" sz="1200" dirty="0">
                <a:sym typeface="+mn-ea"/>
              </a:rPr>
              <a:t> </a:t>
            </a:r>
            <a:r>
              <a:rPr lang="en-US" altLang="zh-CN" sz="1200" dirty="0">
                <a:sym typeface="+mn-ea"/>
              </a:rPr>
              <a:t>without</a:t>
            </a:r>
            <a:r>
              <a:rPr lang="zh-CN" altLang="en-US" sz="1200" dirty="0">
                <a:sym typeface="+mn-ea"/>
              </a:rPr>
              <a:t> </a:t>
            </a:r>
            <a:r>
              <a:rPr lang="en-US" altLang="zh-CN" sz="1200" dirty="0">
                <a:sym typeface="+mn-ea"/>
              </a:rPr>
              <a:t>treatment</a:t>
            </a:r>
          </a:p>
          <a:p>
            <a:pPr algn="ctr">
              <a:defRPr/>
            </a:pPr>
            <a:r>
              <a:rPr lang="en-US" altLang="zh-CN" sz="1200" dirty="0">
                <a:sym typeface="+mn-ea"/>
              </a:rPr>
              <a:t>N=30</a:t>
            </a:r>
          </a:p>
          <a:p>
            <a:pPr algn="ctr">
              <a:defRPr/>
            </a:pPr>
            <a:endParaRPr lang="zh-CN" altLang="en-US" sz="1200" dirty="0">
              <a:sym typeface="+mn-ea"/>
            </a:endParaRPr>
          </a:p>
        </p:txBody>
      </p:sp>
      <p:sp>
        <p:nvSpPr>
          <p:cNvPr id="7" name="文本框 6">
            <a:extLst>
              <a:ext uri="{FF2B5EF4-FFF2-40B4-BE49-F238E27FC236}">
                <a16:creationId xmlns:a16="http://schemas.microsoft.com/office/drawing/2014/main" id="{EF2501C4-9053-FA52-1ED2-25ED719CC0EB}"/>
              </a:ext>
            </a:extLst>
          </p:cNvPr>
          <p:cNvSpPr txBox="1"/>
          <p:nvPr/>
        </p:nvSpPr>
        <p:spPr bwMode="auto">
          <a:xfrm>
            <a:off x="222192" y="2622069"/>
            <a:ext cx="1201494" cy="461665"/>
          </a:xfrm>
          <a:prstGeom prst="rect">
            <a:avLst/>
          </a:prstGeom>
          <a:noFill/>
          <a:ln>
            <a:solidFill>
              <a:schemeClr val="tx1"/>
            </a:solidFill>
          </a:ln>
        </p:spPr>
        <p:txBody>
          <a:bodyPr wrap="square">
            <a:spAutoFit/>
          </a:bodyPr>
          <a:lstStyle/>
          <a:p>
            <a:pPr algn="ctr">
              <a:defRPr/>
            </a:pPr>
            <a:r>
              <a:rPr lang="en-US" altLang="zh-CN" sz="1200" dirty="0">
                <a:sym typeface="+mn-ea"/>
              </a:rPr>
              <a:t>Health</a:t>
            </a:r>
            <a:r>
              <a:rPr lang="zh-CN" altLang="en-US" sz="1200" dirty="0">
                <a:sym typeface="+mn-ea"/>
              </a:rPr>
              <a:t> </a:t>
            </a:r>
            <a:r>
              <a:rPr lang="en-US" altLang="zh-CN" sz="1200" dirty="0">
                <a:sym typeface="+mn-ea"/>
              </a:rPr>
              <a:t>Control</a:t>
            </a:r>
          </a:p>
          <a:p>
            <a:pPr algn="ctr">
              <a:defRPr/>
            </a:pPr>
            <a:r>
              <a:rPr lang="zh-CN" altLang="en-US" sz="1200" dirty="0">
                <a:sym typeface="+mn-ea"/>
              </a:rPr>
              <a:t>       </a:t>
            </a:r>
            <a:r>
              <a:rPr lang="en-US" altLang="zh-CN" sz="1200" dirty="0">
                <a:sym typeface="+mn-ea"/>
              </a:rPr>
              <a:t>HC=29</a:t>
            </a:r>
            <a:endParaRPr lang="zh-CN" altLang="en-US" sz="1200" dirty="0">
              <a:sym typeface="+mn-ea"/>
            </a:endParaRPr>
          </a:p>
        </p:txBody>
      </p:sp>
      <p:sp>
        <p:nvSpPr>
          <p:cNvPr id="10" name="左大括号 9">
            <a:extLst>
              <a:ext uri="{FF2B5EF4-FFF2-40B4-BE49-F238E27FC236}">
                <a16:creationId xmlns:a16="http://schemas.microsoft.com/office/drawing/2014/main" id="{C7BD1684-3B8F-FA7E-BE82-C1AD4C3BE96D}"/>
              </a:ext>
            </a:extLst>
          </p:cNvPr>
          <p:cNvSpPr/>
          <p:nvPr/>
        </p:nvSpPr>
        <p:spPr bwMode="auto">
          <a:xfrm rot="5400000">
            <a:off x="1444354" y="1680100"/>
            <a:ext cx="228330" cy="1671184"/>
          </a:xfrm>
          <a:prstGeom prst="leftBrace">
            <a:avLst>
              <a:gd name="adj1" fmla="val 0"/>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zh-CN" altLang="en-US" sz="1200"/>
          </a:p>
        </p:txBody>
      </p:sp>
      <p:sp>
        <p:nvSpPr>
          <p:cNvPr id="11" name="文本框 10">
            <a:extLst>
              <a:ext uri="{FF2B5EF4-FFF2-40B4-BE49-F238E27FC236}">
                <a16:creationId xmlns:a16="http://schemas.microsoft.com/office/drawing/2014/main" id="{FA129685-7EFF-D07F-045B-74595CC9748B}"/>
              </a:ext>
            </a:extLst>
          </p:cNvPr>
          <p:cNvSpPr txBox="1"/>
          <p:nvPr/>
        </p:nvSpPr>
        <p:spPr bwMode="auto">
          <a:xfrm>
            <a:off x="4100900" y="2105619"/>
            <a:ext cx="2074192" cy="276999"/>
          </a:xfrm>
          <a:prstGeom prst="rect">
            <a:avLst/>
          </a:prstGeom>
          <a:noFill/>
          <a:ln>
            <a:solidFill>
              <a:schemeClr val="tx1"/>
            </a:solidFill>
          </a:ln>
        </p:spPr>
        <p:txBody>
          <a:bodyPr wrap="square">
            <a:spAutoFit/>
          </a:bodyPr>
          <a:lstStyle/>
          <a:p>
            <a:pPr algn="ctr">
              <a:defRPr/>
            </a:pPr>
            <a:r>
              <a:rPr kumimoji="1" lang="en-US" altLang="zh-CN" sz="1200" dirty="0"/>
              <a:t>Cohort</a:t>
            </a:r>
            <a:r>
              <a:rPr kumimoji="1" lang="zh-CN" altLang="en-US" sz="1200" dirty="0"/>
              <a:t> </a:t>
            </a:r>
            <a:r>
              <a:rPr kumimoji="1" lang="en-US" altLang="zh-CN" sz="1200" dirty="0"/>
              <a:t>II</a:t>
            </a:r>
            <a:r>
              <a:rPr kumimoji="1" lang="zh-CN" altLang="en-US" sz="1200" dirty="0"/>
              <a:t>：</a:t>
            </a:r>
            <a:r>
              <a:rPr lang="en-US" altLang="zh-CN" sz="1200" dirty="0">
                <a:sym typeface="+mn-ea"/>
              </a:rPr>
              <a:t>established</a:t>
            </a:r>
            <a:r>
              <a:rPr lang="zh-CN" altLang="en-US" sz="1200" dirty="0">
                <a:sym typeface="+mn-ea"/>
              </a:rPr>
              <a:t> </a:t>
            </a:r>
            <a:r>
              <a:rPr lang="en-US" altLang="zh-CN" sz="1200" dirty="0">
                <a:sym typeface="+mn-ea"/>
              </a:rPr>
              <a:t>RA</a:t>
            </a:r>
          </a:p>
        </p:txBody>
      </p:sp>
      <p:sp>
        <p:nvSpPr>
          <p:cNvPr id="12" name="文本框 11">
            <a:extLst>
              <a:ext uri="{FF2B5EF4-FFF2-40B4-BE49-F238E27FC236}">
                <a16:creationId xmlns:a16="http://schemas.microsoft.com/office/drawing/2014/main" id="{14BA01BE-7848-A0AD-73B9-B54D73B6C807}"/>
              </a:ext>
            </a:extLst>
          </p:cNvPr>
          <p:cNvSpPr txBox="1"/>
          <p:nvPr/>
        </p:nvSpPr>
        <p:spPr>
          <a:xfrm>
            <a:off x="929035" y="2117472"/>
            <a:ext cx="1358064" cy="276999"/>
          </a:xfrm>
          <a:prstGeom prst="rect">
            <a:avLst/>
          </a:prstGeom>
          <a:noFill/>
          <a:ln>
            <a:solidFill>
              <a:schemeClr val="tx1"/>
            </a:solidFill>
          </a:ln>
        </p:spPr>
        <p:txBody>
          <a:bodyPr wrap="none" rtlCol="0">
            <a:spAutoFit/>
          </a:bodyPr>
          <a:lstStyle/>
          <a:p>
            <a:pPr algn="ctr"/>
            <a:r>
              <a:rPr lang="en-US" altLang="zh-CN" sz="1200" dirty="0"/>
              <a:t>Cohort</a:t>
            </a:r>
            <a:r>
              <a:rPr lang="zh-CN" altLang="en-US" sz="1200" dirty="0"/>
              <a:t> </a:t>
            </a:r>
            <a:r>
              <a:rPr lang="en-US" altLang="zh-CN" sz="1200" dirty="0"/>
              <a:t>I</a:t>
            </a:r>
            <a:r>
              <a:rPr lang="zh-CN" altLang="en-US" sz="1200" dirty="0"/>
              <a:t>：</a:t>
            </a:r>
            <a:r>
              <a:rPr lang="en-US" altLang="zh-CN" sz="1200" dirty="0"/>
              <a:t>early</a:t>
            </a:r>
            <a:r>
              <a:rPr lang="zh-CN" altLang="en-US" sz="1200" dirty="0"/>
              <a:t> </a:t>
            </a:r>
            <a:r>
              <a:rPr lang="en-US" altLang="zh-CN" sz="1200" dirty="0"/>
              <a:t>RA</a:t>
            </a:r>
            <a:endParaRPr lang="zh-CN" altLang="en-US" sz="1200" dirty="0"/>
          </a:p>
        </p:txBody>
      </p:sp>
      <p:sp>
        <p:nvSpPr>
          <p:cNvPr id="13" name="文本框 12">
            <a:extLst>
              <a:ext uri="{FF2B5EF4-FFF2-40B4-BE49-F238E27FC236}">
                <a16:creationId xmlns:a16="http://schemas.microsoft.com/office/drawing/2014/main" id="{4019B11C-A8F6-D0E9-5575-598769CF148A}"/>
              </a:ext>
            </a:extLst>
          </p:cNvPr>
          <p:cNvSpPr txBox="1"/>
          <p:nvPr/>
        </p:nvSpPr>
        <p:spPr bwMode="auto">
          <a:xfrm>
            <a:off x="3477084" y="2643179"/>
            <a:ext cx="1646644" cy="646331"/>
          </a:xfrm>
          <a:prstGeom prst="rect">
            <a:avLst/>
          </a:prstGeom>
          <a:noFill/>
          <a:ln>
            <a:solidFill>
              <a:schemeClr val="tx1"/>
            </a:solidFill>
          </a:ln>
        </p:spPr>
        <p:txBody>
          <a:bodyPr wrap="square">
            <a:spAutoFit/>
          </a:bodyPr>
          <a:lstStyle/>
          <a:p>
            <a:pPr algn="ctr">
              <a:defRPr/>
            </a:pPr>
            <a:r>
              <a:rPr lang="en-US" altLang="zh-CN" sz="1200" dirty="0">
                <a:sym typeface="+mn-ea"/>
              </a:rPr>
              <a:t>Established RA with DEMARDs treatment</a:t>
            </a:r>
            <a:r>
              <a:rPr lang="zh-CN" altLang="en-US" sz="1200" dirty="0">
                <a:sym typeface="+mn-ea"/>
              </a:rPr>
              <a:t>    </a:t>
            </a:r>
            <a:r>
              <a:rPr lang="en-US" altLang="zh-CN" sz="1200" dirty="0">
                <a:sym typeface="+mn-ea"/>
              </a:rPr>
              <a:t>n=36</a:t>
            </a:r>
            <a:endParaRPr lang="zh-CN" altLang="en-US" sz="1200" dirty="0">
              <a:sym typeface="+mn-ea"/>
            </a:endParaRPr>
          </a:p>
        </p:txBody>
      </p:sp>
      <p:sp>
        <p:nvSpPr>
          <p:cNvPr id="14" name="文本框 13">
            <a:extLst>
              <a:ext uri="{FF2B5EF4-FFF2-40B4-BE49-F238E27FC236}">
                <a16:creationId xmlns:a16="http://schemas.microsoft.com/office/drawing/2014/main" id="{76C8AF2E-A89A-1ED0-1DFE-F8BD75BBC91F}"/>
              </a:ext>
            </a:extLst>
          </p:cNvPr>
          <p:cNvSpPr txBox="1"/>
          <p:nvPr/>
        </p:nvSpPr>
        <p:spPr bwMode="auto">
          <a:xfrm>
            <a:off x="5356254" y="2700519"/>
            <a:ext cx="1299189" cy="461665"/>
          </a:xfrm>
          <a:prstGeom prst="rect">
            <a:avLst/>
          </a:prstGeom>
          <a:noFill/>
          <a:ln>
            <a:solidFill>
              <a:schemeClr val="tx1"/>
            </a:solidFill>
          </a:ln>
        </p:spPr>
        <p:txBody>
          <a:bodyPr wrap="square">
            <a:spAutoFit/>
          </a:bodyPr>
          <a:lstStyle/>
          <a:p>
            <a:pPr algn="ctr">
              <a:defRPr/>
            </a:pPr>
            <a:r>
              <a:rPr lang="en-US" altLang="zh-CN" sz="1200" dirty="0">
                <a:sym typeface="+mn-ea"/>
              </a:rPr>
              <a:t>Health</a:t>
            </a:r>
            <a:r>
              <a:rPr lang="zh-CN" altLang="en-US" sz="1200" dirty="0">
                <a:sym typeface="+mn-ea"/>
              </a:rPr>
              <a:t> </a:t>
            </a:r>
            <a:r>
              <a:rPr lang="en-US" altLang="zh-CN" sz="1200" dirty="0">
                <a:sym typeface="+mn-ea"/>
              </a:rPr>
              <a:t>Control</a:t>
            </a:r>
          </a:p>
          <a:p>
            <a:pPr algn="ctr">
              <a:defRPr/>
            </a:pPr>
            <a:r>
              <a:rPr lang="zh-CN" altLang="en-US" sz="1200" dirty="0">
                <a:sym typeface="+mn-ea"/>
              </a:rPr>
              <a:t>       </a:t>
            </a:r>
            <a:r>
              <a:rPr lang="en-US" altLang="zh-CN" sz="1200" dirty="0">
                <a:sym typeface="+mn-ea"/>
              </a:rPr>
              <a:t>HC=31</a:t>
            </a:r>
            <a:endParaRPr lang="zh-CN" altLang="en-US" sz="1200" dirty="0">
              <a:sym typeface="+mn-ea"/>
            </a:endParaRPr>
          </a:p>
        </p:txBody>
      </p:sp>
      <p:sp>
        <p:nvSpPr>
          <p:cNvPr id="15" name="文本框 14">
            <a:extLst>
              <a:ext uri="{FF2B5EF4-FFF2-40B4-BE49-F238E27FC236}">
                <a16:creationId xmlns:a16="http://schemas.microsoft.com/office/drawing/2014/main" id="{BA158B11-AC31-6A2D-3EAA-2784582B0F66}"/>
              </a:ext>
            </a:extLst>
          </p:cNvPr>
          <p:cNvSpPr txBox="1"/>
          <p:nvPr/>
        </p:nvSpPr>
        <p:spPr bwMode="auto">
          <a:xfrm>
            <a:off x="2618935" y="1452082"/>
            <a:ext cx="1476179" cy="276999"/>
          </a:xfrm>
          <a:prstGeom prst="rect">
            <a:avLst/>
          </a:prstGeom>
          <a:noFill/>
          <a:ln>
            <a:solidFill>
              <a:schemeClr val="tx1"/>
            </a:solidFill>
          </a:ln>
        </p:spPr>
        <p:txBody>
          <a:bodyPr>
            <a:spAutoFit/>
          </a:bodyPr>
          <a:lstStyle/>
          <a:p>
            <a:pPr algn="ctr">
              <a:defRPr/>
            </a:pPr>
            <a:r>
              <a:rPr lang="en-US" altLang="zh-CN" sz="1200" dirty="0">
                <a:sym typeface="+mn-ea"/>
              </a:rPr>
              <a:t>127</a:t>
            </a:r>
            <a:r>
              <a:rPr lang="zh-CN" altLang="en-US" sz="1200" dirty="0">
                <a:sym typeface="+mn-ea"/>
              </a:rPr>
              <a:t> </a:t>
            </a:r>
            <a:r>
              <a:rPr lang="en-US" altLang="zh-CN" sz="1200" dirty="0">
                <a:sym typeface="+mn-ea"/>
              </a:rPr>
              <a:t>person</a:t>
            </a:r>
            <a:r>
              <a:rPr lang="zh-CN" altLang="en-US" sz="1200" dirty="0">
                <a:sym typeface="+mn-ea"/>
              </a:rPr>
              <a:t> </a:t>
            </a:r>
            <a:r>
              <a:rPr lang="en-US" altLang="zh-CN" sz="1200" dirty="0">
                <a:sym typeface="+mn-ea"/>
              </a:rPr>
              <a:t>enrolled</a:t>
            </a:r>
            <a:endParaRPr lang="zh-CN" altLang="en-US" sz="1200" dirty="0">
              <a:sym typeface="+mn-ea"/>
            </a:endParaRPr>
          </a:p>
        </p:txBody>
      </p:sp>
      <p:sp>
        <p:nvSpPr>
          <p:cNvPr id="16" name="左大括号 15">
            <a:extLst>
              <a:ext uri="{FF2B5EF4-FFF2-40B4-BE49-F238E27FC236}">
                <a16:creationId xmlns:a16="http://schemas.microsoft.com/office/drawing/2014/main" id="{91CE3888-399B-444B-2B78-CEA96CB6947A}"/>
              </a:ext>
            </a:extLst>
          </p:cNvPr>
          <p:cNvSpPr/>
          <p:nvPr/>
        </p:nvSpPr>
        <p:spPr bwMode="auto">
          <a:xfrm rot="5400000">
            <a:off x="3168537" y="155226"/>
            <a:ext cx="376974" cy="3533406"/>
          </a:xfrm>
          <a:prstGeom prst="leftBrace">
            <a:avLst>
              <a:gd name="adj1" fmla="val 0"/>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zh-CN" altLang="en-US" sz="1200"/>
          </a:p>
        </p:txBody>
      </p:sp>
      <p:sp>
        <p:nvSpPr>
          <p:cNvPr id="17" name="左大括号 16">
            <a:extLst>
              <a:ext uri="{FF2B5EF4-FFF2-40B4-BE49-F238E27FC236}">
                <a16:creationId xmlns:a16="http://schemas.microsoft.com/office/drawing/2014/main" id="{CE116D93-1617-54C6-85EC-60CA53B29055}"/>
              </a:ext>
            </a:extLst>
          </p:cNvPr>
          <p:cNvSpPr/>
          <p:nvPr/>
        </p:nvSpPr>
        <p:spPr bwMode="auto">
          <a:xfrm rot="5400000">
            <a:off x="5009562" y="1647001"/>
            <a:ext cx="228330" cy="1671184"/>
          </a:xfrm>
          <a:prstGeom prst="leftBrace">
            <a:avLst>
              <a:gd name="adj1" fmla="val 0"/>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zh-CN" altLang="en-US" sz="1200"/>
          </a:p>
        </p:txBody>
      </p:sp>
      <p:sp>
        <p:nvSpPr>
          <p:cNvPr id="3" name="文本框 2">
            <a:extLst>
              <a:ext uri="{FF2B5EF4-FFF2-40B4-BE49-F238E27FC236}">
                <a16:creationId xmlns:a16="http://schemas.microsoft.com/office/drawing/2014/main" id="{66D27B01-F40E-3603-5F32-D06C7651520B}"/>
              </a:ext>
            </a:extLst>
          </p:cNvPr>
          <p:cNvSpPr txBox="1"/>
          <p:nvPr/>
        </p:nvSpPr>
        <p:spPr>
          <a:xfrm>
            <a:off x="222192" y="4106874"/>
            <a:ext cx="6034177" cy="707886"/>
          </a:xfrm>
          <a:prstGeom prst="rect">
            <a:avLst/>
          </a:prstGeom>
          <a:noFill/>
        </p:spPr>
        <p:txBody>
          <a:bodyPr wrap="square">
            <a:spAutoFit/>
          </a:bodyPr>
          <a:lstStyle/>
          <a:p>
            <a:r>
              <a:rPr lang="en" altLang="zh-CN" sz="1000" b="1" dirty="0">
                <a:latin typeface="Times New Roman" panose="02020603050405020304" pitchFamily="18" charset="0"/>
                <a:ea typeface="DengXian" panose="02010600030101010101" pitchFamily="2" charset="-122"/>
                <a:cs typeface="Times New Roman" panose="02020603050405020304" pitchFamily="18" charset="0"/>
              </a:rPr>
              <a:t>Figure S</a:t>
            </a:r>
            <a:r>
              <a:rPr lang="en-US" altLang="zh-CN" sz="1000" b="1" dirty="0">
                <a:latin typeface="Times New Roman" panose="02020603050405020304" pitchFamily="18" charset="0"/>
                <a:ea typeface="DengXian" panose="02010600030101010101" pitchFamily="2" charset="-122"/>
                <a:cs typeface="Times New Roman" panose="02020603050405020304" pitchFamily="18" charset="0"/>
              </a:rPr>
              <a:t>5</a:t>
            </a:r>
            <a:r>
              <a:rPr lang="en" altLang="zh-CN" sz="1000" b="1" dirty="0">
                <a:latin typeface="Times New Roman" panose="02020603050405020304" pitchFamily="18" charset="0"/>
                <a:ea typeface="DengXian" panose="02010600030101010101" pitchFamily="2" charset="-122"/>
                <a:cs typeface="Times New Roman" panose="02020603050405020304" pitchFamily="18" charset="0"/>
              </a:rPr>
              <a:t>. Flow of participants in this study. </a:t>
            </a:r>
            <a:r>
              <a:rPr lang="en" altLang="zh-CN" sz="1000" dirty="0">
                <a:latin typeface="Times New Roman" panose="02020603050405020304" pitchFamily="18" charset="0"/>
                <a:ea typeface="DengXian" panose="02010600030101010101" pitchFamily="2" charset="-122"/>
                <a:cs typeface="Times New Roman" panose="02020603050405020304" pitchFamily="18" charset="0"/>
              </a:rPr>
              <a:t>Diagram depicting the enrollment and analysis of patients with RA and healthy individuals. We recruited two cohorts of RA patients with or without treatment and performed shotgun sequencing of the intestinal metagenome for each subject. Cohort I was </a:t>
            </a:r>
            <a:r>
              <a:rPr lang="en" altLang="zh-CN" sz="1000" dirty="0" err="1">
                <a:latin typeface="Times New Roman" panose="02020603050405020304" pitchFamily="18" charset="0"/>
                <a:ea typeface="DengXian" panose="02010600030101010101" pitchFamily="2" charset="-122"/>
                <a:cs typeface="Times New Roman" panose="02020603050405020304" pitchFamily="18" charset="0"/>
              </a:rPr>
              <a:t>treatment-naïve</a:t>
            </a:r>
            <a:r>
              <a:rPr lang="en" altLang="zh-CN" sz="1000" dirty="0">
                <a:latin typeface="Times New Roman" panose="02020603050405020304" pitchFamily="18" charset="0"/>
                <a:ea typeface="DengXian" panose="02010600030101010101" pitchFamily="2" charset="-122"/>
                <a:cs typeface="Times New Roman" panose="02020603050405020304" pitchFamily="18" charset="0"/>
              </a:rPr>
              <a:t> new-onset RA (NORA) and healthy individuals. Cohort II was established RA patients and healthy individuals. </a:t>
            </a:r>
          </a:p>
        </p:txBody>
      </p:sp>
    </p:spTree>
    <p:extLst>
      <p:ext uri="{BB962C8B-B14F-4D97-AF65-F5344CB8AC3E}">
        <p14:creationId xmlns:p14="http://schemas.microsoft.com/office/powerpoint/2010/main" val="21436052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a:extLst>
              <a:ext uri="{FF2B5EF4-FFF2-40B4-BE49-F238E27FC236}">
                <a16:creationId xmlns:a16="http://schemas.microsoft.com/office/drawing/2014/main" id="{849E96A7-EBBD-9231-6E5F-FA54E3A117EB}"/>
              </a:ext>
            </a:extLst>
          </p:cNvPr>
          <p:cNvSpPr>
            <a:spLocks noGrp="1"/>
          </p:cNvSpPr>
          <p:nvPr>
            <p:ph type="sldNum" sz="quarter" idx="12"/>
          </p:nvPr>
        </p:nvSpPr>
        <p:spPr/>
        <p:txBody>
          <a:bodyPr/>
          <a:lstStyle/>
          <a:p>
            <a:fld id="{31BBC020-191E-924B-96C1-9E9B4F13A44B}" type="slidenum">
              <a:rPr kumimoji="1" lang="zh-CN" altLang="en-US" smtClean="0"/>
              <a:t>11</a:t>
            </a:fld>
            <a:endParaRPr kumimoji="1" lang="zh-CN" altLang="en-US"/>
          </a:p>
        </p:txBody>
      </p:sp>
      <p:sp>
        <p:nvSpPr>
          <p:cNvPr id="5" name="矩形 4">
            <a:extLst>
              <a:ext uri="{FF2B5EF4-FFF2-40B4-BE49-F238E27FC236}">
                <a16:creationId xmlns:a16="http://schemas.microsoft.com/office/drawing/2014/main" id="{B80C5333-AD40-1701-5C70-4C1C9FE5B7C1}"/>
              </a:ext>
            </a:extLst>
          </p:cNvPr>
          <p:cNvSpPr/>
          <p:nvPr/>
        </p:nvSpPr>
        <p:spPr>
          <a:xfrm>
            <a:off x="169507" y="362449"/>
            <a:ext cx="6205928" cy="276999"/>
          </a:xfrm>
          <a:prstGeom prst="rect">
            <a:avLst/>
          </a:prstGeom>
        </p:spPr>
        <p:txBody>
          <a:bodyPr wrap="square">
            <a:spAutoFit/>
          </a:bodyPr>
          <a:lstStyle/>
          <a:p>
            <a:r>
              <a:rPr lang="en-US" altLang="zh-CN" sz="1200" b="1" dirty="0">
                <a:latin typeface="Times New Roman" charset="0"/>
                <a:cs typeface="Times New Roman" charset="0"/>
              </a:rPr>
              <a:t>Figure</a:t>
            </a:r>
            <a:r>
              <a:rPr lang="zh-CN" altLang="en-US" sz="1200" b="1" dirty="0">
                <a:latin typeface="Times New Roman" charset="0"/>
                <a:cs typeface="Times New Roman" charset="0"/>
              </a:rPr>
              <a:t> </a:t>
            </a:r>
            <a:r>
              <a:rPr lang="en-US" altLang="zh-CN" sz="1200" b="1" dirty="0">
                <a:latin typeface="Times New Roman" charset="0"/>
                <a:cs typeface="Times New Roman" charset="0"/>
              </a:rPr>
              <a:t>S5. Species</a:t>
            </a:r>
            <a:r>
              <a:rPr lang="zh-CN" altLang="en-US" sz="1200" b="1" dirty="0">
                <a:latin typeface="Times New Roman" charset="0"/>
                <a:cs typeface="Times New Roman" charset="0"/>
              </a:rPr>
              <a:t> </a:t>
            </a:r>
            <a:r>
              <a:rPr lang="en-US" altLang="zh-CN" sz="1200" b="1" dirty="0">
                <a:latin typeface="Times New Roman" charset="0"/>
                <a:cs typeface="Times New Roman" charset="0"/>
              </a:rPr>
              <a:t>dysregulated among early and established RA.</a:t>
            </a:r>
            <a:r>
              <a:rPr lang="zh-CN" altLang="en-US" sz="1200" b="1" dirty="0">
                <a:latin typeface="Times New Roman" charset="0"/>
                <a:cs typeface="Times New Roman" charset="0"/>
              </a:rPr>
              <a:t> </a:t>
            </a:r>
            <a:endParaRPr lang="en-US" altLang="zh-CN" sz="1200" b="1" dirty="0">
              <a:latin typeface="Times New Roman" charset="0"/>
              <a:cs typeface="Times New Roman" charset="0"/>
            </a:endParaRPr>
          </a:p>
        </p:txBody>
      </p:sp>
      <p:sp>
        <p:nvSpPr>
          <p:cNvPr id="7" name="文本框 6">
            <a:extLst>
              <a:ext uri="{FF2B5EF4-FFF2-40B4-BE49-F238E27FC236}">
                <a16:creationId xmlns:a16="http://schemas.microsoft.com/office/drawing/2014/main" id="{92E55B4C-E368-8073-3193-27BAF85C71F7}"/>
              </a:ext>
            </a:extLst>
          </p:cNvPr>
          <p:cNvSpPr txBox="1"/>
          <p:nvPr/>
        </p:nvSpPr>
        <p:spPr>
          <a:xfrm>
            <a:off x="174692" y="5359695"/>
            <a:ext cx="6195559" cy="553998"/>
          </a:xfrm>
          <a:prstGeom prst="rect">
            <a:avLst/>
          </a:prstGeom>
          <a:noFill/>
        </p:spPr>
        <p:txBody>
          <a:bodyPr wrap="square">
            <a:spAutoFit/>
          </a:bodyPr>
          <a:lstStyle/>
          <a:p>
            <a:pPr>
              <a:spcAft>
                <a:spcPts val="1200"/>
              </a:spcAft>
            </a:pPr>
            <a:r>
              <a:rPr lang="en-US" altLang="zh-CN" sz="1000" b="1" kern="100" dirty="0">
                <a:effectLst/>
                <a:latin typeface="Times New Roman" panose="02020603050405020304" pitchFamily="18" charset="0"/>
                <a:ea typeface="DengXian" panose="02010600030101010101" pitchFamily="2" charset="-122"/>
                <a:cs typeface="Times New Roman" panose="02020603050405020304" pitchFamily="18" charset="0"/>
              </a:rPr>
              <a:t>Figure</a:t>
            </a:r>
            <a:r>
              <a:rPr lang="zh-CN" altLang="en-US" sz="1000" b="1" kern="100" dirty="0">
                <a:effectLst/>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b="1" kern="100" dirty="0">
                <a:effectLst/>
                <a:latin typeface="Times New Roman" panose="02020603050405020304" pitchFamily="18" charset="0"/>
                <a:ea typeface="DengXian" panose="02010600030101010101" pitchFamily="2" charset="-122"/>
                <a:cs typeface="Times New Roman" panose="02020603050405020304" pitchFamily="18" charset="0"/>
              </a:rPr>
              <a:t>S6.</a:t>
            </a:r>
            <a:r>
              <a:rPr lang="zh-CN" altLang="en-US" sz="1000" b="1" kern="100" dirty="0">
                <a:effectLst/>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b="1" kern="100" dirty="0">
                <a:effectLst/>
                <a:latin typeface="Times New Roman" panose="02020603050405020304" pitchFamily="18" charset="0"/>
                <a:ea typeface="DengXian" panose="02010600030101010101" pitchFamily="2" charset="-122"/>
                <a:cs typeface="Times New Roman" panose="02020603050405020304" pitchFamily="18" charset="0"/>
              </a:rPr>
              <a:t>Species</a:t>
            </a:r>
            <a:r>
              <a:rPr lang="zh-CN" altLang="en-US" sz="1000" b="1" kern="100" dirty="0">
                <a:effectLst/>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b="1" kern="100" dirty="0">
                <a:effectLst/>
                <a:latin typeface="Times New Roman" panose="02020603050405020304" pitchFamily="18" charset="0"/>
                <a:ea typeface="DengXian" panose="02010600030101010101" pitchFamily="2" charset="-122"/>
                <a:cs typeface="Times New Roman" panose="02020603050405020304" pitchFamily="18" charset="0"/>
              </a:rPr>
              <a:t>dysregulated among early and established </a:t>
            </a:r>
            <a:r>
              <a:rPr lang="en-US" altLang="zh-CN" sz="1000" b="1" kern="100" dirty="0" err="1">
                <a:effectLst/>
                <a:latin typeface="Times New Roman" panose="02020603050405020304" pitchFamily="18" charset="0"/>
                <a:ea typeface="DengXian" panose="02010600030101010101" pitchFamily="2" charset="-122"/>
                <a:cs typeface="Times New Roman" panose="02020603050405020304" pitchFamily="18" charset="0"/>
              </a:rPr>
              <a:t>RA</a:t>
            </a:r>
            <a:r>
              <a:rPr lang="en-US" altLang="zh-CN" sz="1000" kern="100" dirty="0" err="1">
                <a:effectLst/>
                <a:latin typeface="Times New Roman" panose="02020603050405020304" pitchFamily="18" charset="0"/>
                <a:ea typeface="DengXian" panose="02010600030101010101" pitchFamily="2" charset="-122"/>
                <a:cs typeface="Times New Roman" panose="02020603050405020304" pitchFamily="18" charset="0"/>
              </a:rPr>
              <a:t>.</a:t>
            </a:r>
            <a:r>
              <a:rPr lang="en-US" altLang="zh-CN" sz="1000" dirty="0" err="1">
                <a:effectLst/>
                <a:latin typeface="Times New Roman" panose="02020603050405020304" pitchFamily="18" charset="0"/>
                <a:ea typeface="DengXian" panose="02010600030101010101" pitchFamily="2" charset="-122"/>
              </a:rPr>
              <a:t>Certain</a:t>
            </a:r>
            <a:r>
              <a:rPr lang="en-US" altLang="zh-CN" sz="1000" dirty="0">
                <a:effectLst/>
                <a:latin typeface="Times New Roman" panose="02020603050405020304" pitchFamily="18" charset="0"/>
                <a:ea typeface="DengXian" panose="02010600030101010101" pitchFamily="2" charset="-122"/>
              </a:rPr>
              <a:t> species were dysregulated among early and established RA, including </a:t>
            </a:r>
            <a:r>
              <a:rPr lang="en-US" altLang="zh-CN" sz="1000" i="1" dirty="0" err="1">
                <a:effectLst/>
                <a:latin typeface="Times New Roman" panose="02020603050405020304" pitchFamily="18" charset="0"/>
                <a:ea typeface="DengXian" panose="02010600030101010101" pitchFamily="2" charset="-122"/>
              </a:rPr>
              <a:t>Akkermansia</a:t>
            </a:r>
            <a:r>
              <a:rPr lang="en-US" altLang="zh-CN" sz="1000" i="1" dirty="0">
                <a:effectLst/>
                <a:latin typeface="Times New Roman" panose="02020603050405020304" pitchFamily="18" charset="0"/>
                <a:ea typeface="DengXian" panose="02010600030101010101" pitchFamily="2" charset="-122"/>
              </a:rPr>
              <a:t> </a:t>
            </a:r>
            <a:r>
              <a:rPr lang="en-US" altLang="zh-CN" sz="1000" i="1" dirty="0" err="1">
                <a:effectLst/>
                <a:latin typeface="Times New Roman" panose="02020603050405020304" pitchFamily="18" charset="0"/>
                <a:ea typeface="DengXian" panose="02010600030101010101" pitchFamily="2" charset="-122"/>
              </a:rPr>
              <a:t>muciniphila</a:t>
            </a:r>
            <a:r>
              <a:rPr lang="en-US" altLang="zh-CN" sz="1000" i="1" dirty="0">
                <a:effectLst/>
                <a:latin typeface="Times New Roman" panose="02020603050405020304" pitchFamily="18" charset="0"/>
                <a:ea typeface="DengXian" panose="02010600030101010101" pitchFamily="2" charset="-122"/>
              </a:rPr>
              <a:t>, </a:t>
            </a:r>
            <a:r>
              <a:rPr lang="en-US" altLang="zh-CN" sz="1000" i="1" dirty="0" err="1">
                <a:effectLst/>
                <a:latin typeface="Times New Roman" panose="02020603050405020304" pitchFamily="18" charset="0"/>
                <a:ea typeface="DengXian" panose="02010600030101010101" pitchFamily="2" charset="-122"/>
              </a:rPr>
              <a:t>Butyrivibrio</a:t>
            </a:r>
            <a:r>
              <a:rPr lang="en-US" altLang="zh-CN" sz="1000" i="1" dirty="0">
                <a:effectLst/>
                <a:latin typeface="Times New Roman" panose="02020603050405020304" pitchFamily="18" charset="0"/>
                <a:ea typeface="DengXian" panose="02010600030101010101" pitchFamily="2" charset="-122"/>
              </a:rPr>
              <a:t> </a:t>
            </a:r>
            <a:r>
              <a:rPr lang="en-US" altLang="zh-CN" sz="1000" i="1" dirty="0" err="1">
                <a:effectLst/>
                <a:latin typeface="Times New Roman" panose="02020603050405020304" pitchFamily="18" charset="0"/>
                <a:ea typeface="DengXian" panose="02010600030101010101" pitchFamily="2" charset="-122"/>
              </a:rPr>
              <a:t>proteoclasticus</a:t>
            </a:r>
            <a:r>
              <a:rPr lang="en-US" altLang="zh-CN" sz="1000" i="1" dirty="0">
                <a:effectLst/>
                <a:latin typeface="Times New Roman" panose="02020603050405020304" pitchFamily="18" charset="0"/>
                <a:ea typeface="DengXian" panose="02010600030101010101" pitchFamily="2" charset="-122"/>
              </a:rPr>
              <a:t>, </a:t>
            </a:r>
            <a:r>
              <a:rPr lang="en-US" altLang="zh-CN" sz="1000" i="1" dirty="0" err="1">
                <a:effectLst/>
                <a:latin typeface="Times New Roman" panose="02020603050405020304" pitchFamily="18" charset="0"/>
                <a:ea typeface="DengXian" panose="02010600030101010101" pitchFamily="2" charset="-122"/>
              </a:rPr>
              <a:t>Clostridlum</a:t>
            </a:r>
            <a:r>
              <a:rPr lang="en-US" altLang="zh-CN" sz="1000" i="1" dirty="0">
                <a:effectLst/>
                <a:latin typeface="Times New Roman" panose="02020603050405020304" pitchFamily="18" charset="0"/>
                <a:ea typeface="DengXian" panose="02010600030101010101" pitchFamily="2" charset="-122"/>
              </a:rPr>
              <a:t> </a:t>
            </a:r>
            <a:r>
              <a:rPr lang="en-US" altLang="zh-CN" sz="1000" i="1" dirty="0" err="1">
                <a:effectLst/>
                <a:latin typeface="Times New Roman" panose="02020603050405020304" pitchFamily="18" charset="0"/>
                <a:ea typeface="DengXian" panose="02010600030101010101" pitchFamily="2" charset="-122"/>
              </a:rPr>
              <a:t>sp</a:t>
            </a:r>
            <a:r>
              <a:rPr lang="en-US" altLang="zh-CN" sz="1000" i="1" dirty="0">
                <a:effectLst/>
                <a:latin typeface="Times New Roman" panose="02020603050405020304" pitchFamily="18" charset="0"/>
                <a:ea typeface="DengXian" panose="02010600030101010101" pitchFamily="2" charset="-122"/>
              </a:rPr>
              <a:t>,</a:t>
            </a:r>
            <a:r>
              <a:rPr lang="en-US" altLang="zh-CN" sz="1000" dirty="0">
                <a:effectLst/>
                <a:latin typeface="Times New Roman" panose="02020603050405020304" pitchFamily="18" charset="0"/>
                <a:ea typeface="DengXian" panose="02010600030101010101" pitchFamily="2" charset="-122"/>
              </a:rPr>
              <a:t> and</a:t>
            </a:r>
            <a:r>
              <a:rPr lang="en-US" altLang="zh-CN" sz="1000" i="1" dirty="0">
                <a:effectLst/>
                <a:latin typeface="Times New Roman" panose="02020603050405020304" pitchFamily="18" charset="0"/>
                <a:ea typeface="DengXian" panose="02010600030101010101" pitchFamily="2" charset="-122"/>
              </a:rPr>
              <a:t> </a:t>
            </a:r>
            <a:r>
              <a:rPr lang="en-US" altLang="zh-CN" sz="1000" i="1" dirty="0" err="1">
                <a:effectLst/>
                <a:latin typeface="Times New Roman" panose="02020603050405020304" pitchFamily="18" charset="0"/>
                <a:ea typeface="DengXian" panose="02010600030101010101" pitchFamily="2" charset="-122"/>
              </a:rPr>
              <a:t>Rumlnococcus</a:t>
            </a:r>
            <a:r>
              <a:rPr lang="en-US" altLang="zh-CN" sz="1000" i="1" dirty="0">
                <a:effectLst/>
                <a:latin typeface="Times New Roman" panose="02020603050405020304" pitchFamily="18" charset="0"/>
                <a:ea typeface="DengXian" panose="02010600030101010101" pitchFamily="2" charset="-122"/>
              </a:rPr>
              <a:t> albus</a:t>
            </a:r>
            <a:endParaRPr lang="zh-CN" altLang="zh-CN" sz="1000" kern="100" dirty="0">
              <a:effectLst/>
              <a:latin typeface="DengXian" panose="02010600030101010101" pitchFamily="2" charset="-122"/>
              <a:ea typeface="DengXian" panose="02010600030101010101" pitchFamily="2" charset="-122"/>
              <a:cs typeface="Times New Roman" panose="02020603050405020304" pitchFamily="18" charset="0"/>
            </a:endParaRPr>
          </a:p>
        </p:txBody>
      </p:sp>
      <p:pic>
        <p:nvPicPr>
          <p:cNvPr id="2" name="图片 1">
            <a:extLst>
              <a:ext uri="{FF2B5EF4-FFF2-40B4-BE49-F238E27FC236}">
                <a16:creationId xmlns:a16="http://schemas.microsoft.com/office/drawing/2014/main" id="{1EE98FD9-5F6F-AAFD-9AD7-5A05951101C0}"/>
              </a:ext>
            </a:extLst>
          </p:cNvPr>
          <p:cNvPicPr>
            <a:picLocks noChangeAspect="1"/>
          </p:cNvPicPr>
          <p:nvPr/>
        </p:nvPicPr>
        <p:blipFill>
          <a:blip r:embed="rId2"/>
          <a:stretch>
            <a:fillRect/>
          </a:stretch>
        </p:blipFill>
        <p:spPr>
          <a:xfrm>
            <a:off x="169507" y="1069411"/>
            <a:ext cx="6315184" cy="3430358"/>
          </a:xfrm>
          <a:prstGeom prst="rect">
            <a:avLst/>
          </a:prstGeom>
        </p:spPr>
      </p:pic>
    </p:spTree>
    <p:extLst>
      <p:ext uri="{BB962C8B-B14F-4D97-AF65-F5344CB8AC3E}">
        <p14:creationId xmlns:p14="http://schemas.microsoft.com/office/powerpoint/2010/main" val="22004428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a:extLst>
              <a:ext uri="{FF2B5EF4-FFF2-40B4-BE49-F238E27FC236}">
                <a16:creationId xmlns:a16="http://schemas.microsoft.com/office/drawing/2014/main" id="{EB6BFF0D-63A8-AED6-7157-205228571E76}"/>
              </a:ext>
            </a:extLst>
          </p:cNvPr>
          <p:cNvSpPr>
            <a:spLocks noGrp="1"/>
          </p:cNvSpPr>
          <p:nvPr>
            <p:ph type="sldNum" sz="quarter" idx="12"/>
          </p:nvPr>
        </p:nvSpPr>
        <p:spPr/>
        <p:txBody>
          <a:bodyPr/>
          <a:lstStyle/>
          <a:p>
            <a:fld id="{31BBC020-191E-924B-96C1-9E9B4F13A44B}" type="slidenum">
              <a:rPr kumimoji="1" lang="zh-CN" altLang="en-US" smtClean="0"/>
              <a:t>12</a:t>
            </a:fld>
            <a:endParaRPr kumimoji="1" lang="zh-CN" altLang="en-US"/>
          </a:p>
        </p:txBody>
      </p:sp>
      <p:pic>
        <p:nvPicPr>
          <p:cNvPr id="6" name="图片 5">
            <a:extLst>
              <a:ext uri="{FF2B5EF4-FFF2-40B4-BE49-F238E27FC236}">
                <a16:creationId xmlns:a16="http://schemas.microsoft.com/office/drawing/2014/main" id="{9F58204A-B316-41A9-8C3F-0E920A7C963D}"/>
              </a:ext>
            </a:extLst>
          </p:cNvPr>
          <p:cNvPicPr>
            <a:picLocks noChangeAspect="1"/>
          </p:cNvPicPr>
          <p:nvPr/>
        </p:nvPicPr>
        <p:blipFill>
          <a:blip r:embed="rId2"/>
          <a:stretch>
            <a:fillRect/>
          </a:stretch>
        </p:blipFill>
        <p:spPr>
          <a:xfrm>
            <a:off x="721528" y="604184"/>
            <a:ext cx="4879162" cy="6598965"/>
          </a:xfrm>
          <a:prstGeom prst="rect">
            <a:avLst/>
          </a:prstGeom>
        </p:spPr>
      </p:pic>
      <p:sp>
        <p:nvSpPr>
          <p:cNvPr id="7" name="矩形 6">
            <a:extLst>
              <a:ext uri="{FF2B5EF4-FFF2-40B4-BE49-F238E27FC236}">
                <a16:creationId xmlns:a16="http://schemas.microsoft.com/office/drawing/2014/main" id="{404D5A74-1D71-AC1B-3EE5-2DE86ADC93DB}"/>
              </a:ext>
            </a:extLst>
          </p:cNvPr>
          <p:cNvSpPr/>
          <p:nvPr/>
        </p:nvSpPr>
        <p:spPr>
          <a:xfrm>
            <a:off x="296574" y="215279"/>
            <a:ext cx="6073677" cy="276999"/>
          </a:xfrm>
          <a:prstGeom prst="rect">
            <a:avLst/>
          </a:prstGeom>
        </p:spPr>
        <p:txBody>
          <a:bodyPr wrap="square">
            <a:spAutoFit/>
          </a:bodyPr>
          <a:lstStyle/>
          <a:p>
            <a:r>
              <a:rPr lang="en-US" altLang="zh-CN" sz="1200" b="1" dirty="0">
                <a:latin typeface="Times New Roman" charset="0"/>
                <a:cs typeface="Times New Roman" charset="0"/>
              </a:rPr>
              <a:t>Figure S6.</a:t>
            </a:r>
            <a:r>
              <a:rPr lang="zh-CN" altLang="en-US" sz="1200" b="1" dirty="0">
                <a:latin typeface="Times New Roman" charset="0"/>
                <a:cs typeface="Times New Roman" charset="0"/>
              </a:rPr>
              <a:t> </a:t>
            </a:r>
            <a:r>
              <a:rPr lang="en-US" altLang="zh-CN" sz="1200" b="1" dirty="0">
                <a:latin typeface="Times New Roman" charset="0"/>
                <a:cs typeface="Times New Roman" charset="0"/>
              </a:rPr>
              <a:t>Association between the gut microbiota and EAMs</a:t>
            </a:r>
          </a:p>
        </p:txBody>
      </p:sp>
      <p:sp>
        <p:nvSpPr>
          <p:cNvPr id="2" name="矩形 1">
            <a:extLst>
              <a:ext uri="{FF2B5EF4-FFF2-40B4-BE49-F238E27FC236}">
                <a16:creationId xmlns:a16="http://schemas.microsoft.com/office/drawing/2014/main" id="{93DFB089-CB5A-4538-620F-23F047E0479B}"/>
              </a:ext>
            </a:extLst>
          </p:cNvPr>
          <p:cNvSpPr/>
          <p:nvPr/>
        </p:nvSpPr>
        <p:spPr>
          <a:xfrm>
            <a:off x="191193" y="7510243"/>
            <a:ext cx="6342809" cy="1015663"/>
          </a:xfrm>
          <a:prstGeom prst="rect">
            <a:avLst/>
          </a:prstGeom>
        </p:spPr>
        <p:txBody>
          <a:bodyPr wrap="square">
            <a:spAutoFit/>
          </a:bodyPr>
          <a:lstStyle/>
          <a:p>
            <a:pPr algn="just"/>
            <a:r>
              <a:rPr lang="en-US" altLang="zh-CN" sz="1000" b="1" kern="100" dirty="0">
                <a:latin typeface="Times  New Roman"/>
                <a:ea typeface="等线" panose="02010600030101010101" pitchFamily="2" charset="-122"/>
                <a:cs typeface="Times New Roman" panose="02020603050405020304" pitchFamily="18" charset="0"/>
              </a:rPr>
              <a:t>Figure S7. Association between the gut microbiota and EAMs</a:t>
            </a:r>
            <a:r>
              <a:rPr lang="en-US" altLang="zh-CN" sz="1000" b="1" dirty="0">
                <a:latin typeface="Times  New Roman"/>
              </a:rPr>
              <a:t>. </a:t>
            </a:r>
            <a:r>
              <a:rPr lang="en-US" altLang="zh-CN" sz="1000" kern="100" dirty="0">
                <a:latin typeface="Times  New Roman"/>
                <a:ea typeface="等线" panose="02010600030101010101" pitchFamily="2" charset="-122"/>
                <a:cs typeface="Times New Roman" panose="02020603050405020304" pitchFamily="18" charset="0"/>
              </a:rPr>
              <a:t>RA patients were firstly identified as pure RA or RA with EAMs (ILD, CHD or CV). The dataset of bacterial profiling of all RA patients (pure RA and RA with EAMs) were further grouped randomly as training (60%) and test subsets (40%). Unbalanced sampling and random forest modeling were used for building the classification models, and the cross-validation with ROC was performed in the remained datasets. The line color represented the EAMs, such as orange (ILD), red (CHD) and blue (CV). AUC, area under the curve; CI, confidence intervals; ILD, interstitial lung disease; CHD, coronary heart disease; CV, cutaneous vasculitis.</a:t>
            </a:r>
          </a:p>
        </p:txBody>
      </p:sp>
    </p:spTree>
    <p:extLst>
      <p:ext uri="{BB962C8B-B14F-4D97-AF65-F5344CB8AC3E}">
        <p14:creationId xmlns:p14="http://schemas.microsoft.com/office/powerpoint/2010/main" val="21010535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A544BC-E930-63BA-4C23-22289B7F5BB8}"/>
            </a:ext>
          </a:extLst>
        </p:cNvPr>
        <p:cNvGrpSpPr/>
        <p:nvPr/>
      </p:nvGrpSpPr>
      <p:grpSpPr>
        <a:xfrm>
          <a:off x="0" y="0"/>
          <a:ext cx="0" cy="0"/>
          <a:chOff x="0" y="0"/>
          <a:chExt cx="0" cy="0"/>
        </a:xfrm>
      </p:grpSpPr>
      <p:pic>
        <p:nvPicPr>
          <p:cNvPr id="3" name="图片 2">
            <a:extLst>
              <a:ext uri="{FF2B5EF4-FFF2-40B4-BE49-F238E27FC236}">
                <a16:creationId xmlns:a16="http://schemas.microsoft.com/office/drawing/2014/main" id="{B47884E0-0976-8A11-29CE-ECFF75D531A1}"/>
              </a:ext>
            </a:extLst>
          </p:cNvPr>
          <p:cNvPicPr>
            <a:picLocks noChangeAspect="1"/>
          </p:cNvPicPr>
          <p:nvPr/>
        </p:nvPicPr>
        <p:blipFill>
          <a:blip r:embed="rId2"/>
          <a:stretch>
            <a:fillRect/>
          </a:stretch>
        </p:blipFill>
        <p:spPr>
          <a:xfrm>
            <a:off x="427839" y="402345"/>
            <a:ext cx="5763236" cy="6781311"/>
          </a:xfrm>
          <a:prstGeom prst="rect">
            <a:avLst/>
          </a:prstGeom>
        </p:spPr>
      </p:pic>
      <p:sp>
        <p:nvSpPr>
          <p:cNvPr id="4" name="灯片编号占位符 3">
            <a:extLst>
              <a:ext uri="{FF2B5EF4-FFF2-40B4-BE49-F238E27FC236}">
                <a16:creationId xmlns:a16="http://schemas.microsoft.com/office/drawing/2014/main" id="{CC6640BE-0B88-9107-A1B5-54863002B8E2}"/>
              </a:ext>
            </a:extLst>
          </p:cNvPr>
          <p:cNvSpPr>
            <a:spLocks noGrp="1"/>
          </p:cNvSpPr>
          <p:nvPr>
            <p:ph type="sldNum" sz="quarter" idx="12"/>
          </p:nvPr>
        </p:nvSpPr>
        <p:spPr/>
        <p:txBody>
          <a:bodyPr/>
          <a:lstStyle/>
          <a:p>
            <a:fld id="{31BBC020-191E-924B-96C1-9E9B4F13A44B}" type="slidenum">
              <a:rPr kumimoji="1" lang="zh-CN" altLang="en-US" smtClean="0"/>
              <a:t>13</a:t>
            </a:fld>
            <a:endParaRPr kumimoji="1" lang="zh-CN" altLang="en-US"/>
          </a:p>
        </p:txBody>
      </p:sp>
      <p:sp>
        <p:nvSpPr>
          <p:cNvPr id="8" name="文本框 7">
            <a:extLst>
              <a:ext uri="{FF2B5EF4-FFF2-40B4-BE49-F238E27FC236}">
                <a16:creationId xmlns:a16="http://schemas.microsoft.com/office/drawing/2014/main" id="{4A7E8223-F91D-D93C-8DE8-546A39382FCB}"/>
              </a:ext>
            </a:extLst>
          </p:cNvPr>
          <p:cNvSpPr txBox="1"/>
          <p:nvPr/>
        </p:nvSpPr>
        <p:spPr>
          <a:xfrm>
            <a:off x="45734" y="7100085"/>
            <a:ext cx="6689475" cy="1815882"/>
          </a:xfrm>
          <a:prstGeom prst="rect">
            <a:avLst/>
          </a:prstGeom>
          <a:noFill/>
        </p:spPr>
        <p:txBody>
          <a:bodyPr wrap="square">
            <a:spAutoFit/>
          </a:bodyPr>
          <a:lstStyle/>
          <a:p>
            <a:pPr algn="just"/>
            <a:r>
              <a:rPr lang="en-US" altLang="zh-CN" sz="800" b="1" dirty="0">
                <a:solidFill>
                  <a:srgbClr val="000000"/>
                </a:solidFill>
                <a:effectLst/>
                <a:latin typeface="Times New Roman" panose="02020603050405020304" pitchFamily="18" charset="0"/>
                <a:ea typeface="宋体" panose="02010600030101010101" pitchFamily="2" charset="-122"/>
                <a:cs typeface="宋体" panose="02010600030101010101" pitchFamily="2" charset="-122"/>
              </a:rPr>
              <a:t>Fig. </a:t>
            </a:r>
            <a:r>
              <a:rPr lang="en-US" altLang="zh-CN" sz="800" b="1" dirty="0">
                <a:solidFill>
                  <a:srgbClr val="000000"/>
                </a:solidFill>
                <a:latin typeface="Times New Roman" panose="02020603050405020304" pitchFamily="18" charset="0"/>
                <a:ea typeface="宋体" panose="02010600030101010101" pitchFamily="2" charset="-122"/>
                <a:cs typeface="宋体" panose="02010600030101010101" pitchFamily="2" charset="-122"/>
              </a:rPr>
              <a:t>S1</a:t>
            </a:r>
            <a:r>
              <a:rPr lang="en-US" altLang="zh-CN" sz="800" b="1" dirty="0">
                <a:solidFill>
                  <a:srgbClr val="000000"/>
                </a:solidFill>
                <a:effectLst/>
                <a:latin typeface="Times New Roman" panose="02020603050405020304" pitchFamily="18" charset="0"/>
                <a:ea typeface="宋体" panose="02010600030101010101" pitchFamily="2" charset="-122"/>
                <a:cs typeface="宋体" panose="02010600030101010101" pitchFamily="2" charset="-122"/>
              </a:rPr>
              <a:t>. </a:t>
            </a:r>
            <a:r>
              <a:rPr lang="en-US" altLang="zh-CN" sz="800" b="1" dirty="0">
                <a:latin typeface="Times New Roman" panose="02020603050405020304" pitchFamily="18" charset="0"/>
                <a:cs typeface="宋体" panose="02010600030101010101" pitchFamily="2" charset="-122"/>
              </a:rPr>
              <a:t>Global characteristics of gut microbiota in the RA population and </a:t>
            </a:r>
            <a:r>
              <a:rPr lang="en-US" altLang="zh-CN" sz="800" b="1" dirty="0">
                <a:solidFill>
                  <a:srgbClr val="000000"/>
                </a:solidFill>
                <a:latin typeface="Times New Roman" panose="02020603050405020304" pitchFamily="18" charset="0"/>
                <a:cs typeface="宋体" panose="02010600030101010101" pitchFamily="2" charset="-122"/>
              </a:rPr>
              <a:t>RA-MDI analysis</a:t>
            </a:r>
            <a:endParaRPr lang="zh-CN" altLang="zh-CN" sz="800" dirty="0">
              <a:latin typeface="宋体" panose="02010600030101010101" pitchFamily="2" charset="-122"/>
              <a:cs typeface="宋体" panose="02010600030101010101" pitchFamily="2" charset="-122"/>
            </a:endParaRPr>
          </a:p>
          <a:p>
            <a:pPr algn="just"/>
            <a:r>
              <a:rPr lang="en-US" altLang="zh-CN" sz="800" b="1" dirty="0">
                <a:latin typeface="Times New Roman" panose="02020603050405020304" pitchFamily="18" charset="0"/>
                <a:cs typeface="宋体" panose="02010600030101010101" pitchFamily="2" charset="-122"/>
              </a:rPr>
              <a:t>A</a:t>
            </a:r>
            <a:r>
              <a:rPr lang="en-US" altLang="zh-CN" sz="800" dirty="0">
                <a:latin typeface="Times New Roman" panose="02020603050405020304" pitchFamily="18" charset="0"/>
                <a:cs typeface="宋体" panose="02010600030101010101" pitchFamily="2" charset="-122"/>
              </a:rPr>
              <a:t>. The rarefaction curve shows the relationship between observed ASVs and sample number. Healthy controls (HC, N=1204); rheumatic arthritis (RA, N=1034). </a:t>
            </a:r>
            <a:r>
              <a:rPr lang="en-US" altLang="zh-CN" sz="800" b="1" dirty="0">
                <a:latin typeface="Times New Roman" panose="02020603050405020304" pitchFamily="18" charset="0"/>
                <a:cs typeface="宋体" panose="02010600030101010101" pitchFamily="2" charset="-122"/>
              </a:rPr>
              <a:t>B</a:t>
            </a:r>
            <a:r>
              <a:rPr lang="en-US" altLang="zh-CN" sz="800" dirty="0">
                <a:latin typeface="Times New Roman" panose="02020603050405020304" pitchFamily="18" charset="0"/>
                <a:cs typeface="宋体" panose="02010600030101010101" pitchFamily="2" charset="-122"/>
              </a:rPr>
              <a:t>. Histograms show the count of bacterial alpha diversity distribution in HC and RA groups. </a:t>
            </a:r>
            <a:r>
              <a:rPr lang="en-US" altLang="zh-CN" sz="800" b="1" dirty="0">
                <a:latin typeface="Times New Roman" panose="02020603050405020304" pitchFamily="18" charset="0"/>
                <a:cs typeface="宋体" panose="02010600030101010101" pitchFamily="2" charset="-122"/>
              </a:rPr>
              <a:t>C</a:t>
            </a:r>
            <a:r>
              <a:rPr lang="en-US" altLang="zh-CN" sz="800" dirty="0">
                <a:latin typeface="Times New Roman" panose="02020603050405020304" pitchFamily="18" charset="0"/>
                <a:cs typeface="宋体" panose="02010600030101010101" pitchFamily="2" charset="-122"/>
              </a:rPr>
              <a:t>. The constrained principal coordinate analysis (CPCoA) of beta diversity in RA patients based on Bray Curtis distance. Permutation analysis of variance (PERMANOVA, permutations = 1000) was performed using the </a:t>
            </a:r>
            <a:r>
              <a:rPr lang="en-US" altLang="zh-CN" sz="800" i="1" dirty="0">
                <a:latin typeface="Times New Roman" panose="02020603050405020304" pitchFamily="18" charset="0"/>
                <a:cs typeface="宋体" panose="02010600030101010101" pitchFamily="2" charset="-122"/>
              </a:rPr>
              <a:t>amplicon</a:t>
            </a:r>
            <a:r>
              <a:rPr lang="en-US" altLang="zh-CN" sz="800" dirty="0">
                <a:latin typeface="Times New Roman" panose="02020603050405020304" pitchFamily="18" charset="0"/>
                <a:cs typeface="宋体" panose="02010600030101010101" pitchFamily="2" charset="-122"/>
              </a:rPr>
              <a:t> package. The upper bar plot shows the distribution of the CPCo axis 1 value in two groups. The right density plot shows the distribution of multidimensional scaling (MDS) axis 1 value two groups. </a:t>
            </a:r>
            <a:endParaRPr lang="zh-CN" altLang="zh-CN" sz="800" dirty="0">
              <a:latin typeface="宋体" panose="02010600030101010101" pitchFamily="2" charset="-122"/>
              <a:cs typeface="宋体" panose="02010600030101010101" pitchFamily="2" charset="-122"/>
            </a:endParaRPr>
          </a:p>
          <a:p>
            <a:pPr algn="just"/>
            <a:r>
              <a:rPr lang="en-US" altLang="zh-CN" sz="800" b="1" dirty="0">
                <a:solidFill>
                  <a:srgbClr val="000000"/>
                </a:solidFill>
                <a:latin typeface="Times New Roman" panose="02020603050405020304" pitchFamily="18" charset="0"/>
                <a:ea typeface="宋体" panose="02010600030101010101" pitchFamily="2" charset="-122"/>
                <a:cs typeface="宋体" panose="02010600030101010101" pitchFamily="2" charset="-122"/>
              </a:rPr>
              <a:t>D.</a:t>
            </a:r>
            <a:r>
              <a:rPr lang="en-US" altLang="zh-CN" sz="800" dirty="0">
                <a:solidFill>
                  <a:srgbClr val="000000"/>
                </a:solidFill>
                <a:effectLst/>
                <a:latin typeface="Times New Roman" panose="02020603050405020304" pitchFamily="18" charset="0"/>
                <a:ea typeface="宋体" panose="02010600030101010101" pitchFamily="2" charset="-122"/>
                <a:cs typeface="宋体" panose="02010600030101010101" pitchFamily="2" charset="-122"/>
              </a:rPr>
              <a:t> 20 bacterial markers with high Gini values were picked by random forest analysis to discriminate RA patients from HC subjects. The point color shows the logarithm value (based on 2) of fold change compared with the other group. The point size presents the negative logarithm value (based on 10) of Q value. </a:t>
            </a:r>
          </a:p>
          <a:p>
            <a:pPr algn="just"/>
            <a:r>
              <a:rPr lang="en-US" altLang="zh-CN" sz="800" b="1" dirty="0">
                <a:solidFill>
                  <a:srgbClr val="000000"/>
                </a:solidFill>
                <a:latin typeface="Times New Roman" panose="02020603050405020304" pitchFamily="18" charset="0"/>
                <a:ea typeface="宋体" panose="02010600030101010101" pitchFamily="2" charset="-122"/>
                <a:cs typeface="宋体" panose="02010600030101010101" pitchFamily="2" charset="-122"/>
              </a:rPr>
              <a:t>E.</a:t>
            </a:r>
            <a:r>
              <a:rPr lang="en-US" altLang="zh-CN" sz="800" b="1" dirty="0">
                <a:solidFill>
                  <a:srgbClr val="000000"/>
                </a:solidFill>
                <a:effectLst/>
                <a:latin typeface="Times New Roman" panose="02020603050405020304" pitchFamily="18" charset="0"/>
                <a:ea typeface="宋体" panose="02010600030101010101" pitchFamily="2" charset="-122"/>
                <a:cs typeface="宋体" panose="02010600030101010101" pitchFamily="2" charset="-122"/>
              </a:rPr>
              <a:t> </a:t>
            </a:r>
            <a:r>
              <a:rPr lang="en-US" altLang="zh-CN" sz="800" dirty="0">
                <a:solidFill>
                  <a:srgbClr val="000000"/>
                </a:solidFill>
                <a:effectLst/>
                <a:latin typeface="Times New Roman" panose="02020603050405020304" pitchFamily="18" charset="0"/>
                <a:ea typeface="宋体" panose="02010600030101010101" pitchFamily="2" charset="-122"/>
                <a:cs typeface="宋体" panose="02010600030101010101" pitchFamily="2" charset="-122"/>
              </a:rPr>
              <a:t>The correlation network among MDI-associated bacteria. The nodes color presents bacterial enriched group (red, RA; blue, HC). The edge width represents robustness of correlation.</a:t>
            </a:r>
          </a:p>
          <a:p>
            <a:pPr algn="just"/>
            <a:r>
              <a:rPr lang="en-US" altLang="zh-CN" sz="800" b="1" dirty="0">
                <a:solidFill>
                  <a:srgbClr val="000000"/>
                </a:solidFill>
                <a:effectLst/>
                <a:latin typeface="Times New Roman" panose="02020603050405020304" pitchFamily="18" charset="0"/>
                <a:ea typeface="宋体" panose="02010600030101010101" pitchFamily="2" charset="-122"/>
                <a:cs typeface="宋体" panose="02010600030101010101" pitchFamily="2" charset="-122"/>
              </a:rPr>
              <a:t>F.</a:t>
            </a:r>
            <a:r>
              <a:rPr lang="en-US" altLang="zh-CN" sz="800" dirty="0">
                <a:solidFill>
                  <a:srgbClr val="000000"/>
                </a:solidFill>
                <a:effectLst/>
                <a:latin typeface="Times New Roman" panose="02020603050405020304" pitchFamily="18" charset="0"/>
                <a:ea typeface="宋体" panose="02010600030101010101" pitchFamily="2" charset="-122"/>
                <a:cs typeface="宋体" panose="02010600030101010101" pitchFamily="2" charset="-122"/>
              </a:rPr>
              <a:t> The ROC curve was used for discriminating RA patients from HC subjects based on the RA-MDI value. </a:t>
            </a:r>
          </a:p>
          <a:p>
            <a:pPr algn="just"/>
            <a:r>
              <a:rPr lang="en-US" altLang="zh-CN" sz="800" b="1" dirty="0">
                <a:solidFill>
                  <a:srgbClr val="000000"/>
                </a:solidFill>
                <a:effectLst/>
                <a:latin typeface="Times New Roman" panose="02020603050405020304" pitchFamily="18" charset="0"/>
                <a:ea typeface="宋体" panose="02010600030101010101" pitchFamily="2" charset="-122"/>
                <a:cs typeface="宋体" panose="02010600030101010101" pitchFamily="2" charset="-122"/>
              </a:rPr>
              <a:t>G. </a:t>
            </a:r>
            <a:r>
              <a:rPr lang="en-US" altLang="zh-CN" sz="800" dirty="0">
                <a:solidFill>
                  <a:srgbClr val="000000"/>
                </a:solidFill>
                <a:effectLst/>
                <a:latin typeface="Times New Roman" panose="02020603050405020304" pitchFamily="18" charset="0"/>
                <a:ea typeface="宋体" panose="02010600030101010101" pitchFamily="2" charset="-122"/>
                <a:cs typeface="宋体" panose="02010600030101010101" pitchFamily="2" charset="-122"/>
              </a:rPr>
              <a:t>The density plot shows the distribution of RA-MDI values in HC and RA patients. The RA-MDI cutoff was set by an RA-MDI value for discriminating 10 percent HC subjects as “dysbiosis”. The histogram shows the composition of the subjects in two groups; a Chi-square test was performed to compare the bacterial difference between two groups. HC, healthy controls; RA, rheumatoid arthritis.</a:t>
            </a:r>
            <a:endParaRPr lang="zh-CN" altLang="zh-CN" sz="800"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10" name="矩形 9">
            <a:extLst>
              <a:ext uri="{FF2B5EF4-FFF2-40B4-BE49-F238E27FC236}">
                <a16:creationId xmlns:a16="http://schemas.microsoft.com/office/drawing/2014/main" id="{7DB40DDF-F2F9-11AF-B75D-F291ADAF9593}"/>
              </a:ext>
            </a:extLst>
          </p:cNvPr>
          <p:cNvSpPr/>
          <p:nvPr/>
        </p:nvSpPr>
        <p:spPr>
          <a:xfrm>
            <a:off x="125984" y="83571"/>
            <a:ext cx="6528974" cy="461665"/>
          </a:xfrm>
          <a:prstGeom prst="rect">
            <a:avLst/>
          </a:prstGeom>
        </p:spPr>
        <p:txBody>
          <a:bodyPr wrap="square">
            <a:spAutoFit/>
          </a:bodyPr>
          <a:lstStyle/>
          <a:p>
            <a:r>
              <a:rPr lang="en-US" altLang="zh-CN" sz="1200" b="1" dirty="0">
                <a:latin typeface="Times New Roman" charset="0"/>
                <a:cs typeface="Times New Roman" charset="0"/>
              </a:rPr>
              <a:t>Fig S7. Global characteristics of gut microbiota in RA population and RA-MDI analysis and RA-MDI analysis</a:t>
            </a:r>
            <a:endParaRPr lang="zh-CN" altLang="en-US" sz="1200" b="1" dirty="0">
              <a:latin typeface="Times New Roman" charset="0"/>
              <a:cs typeface="Times New Roman" charset="0"/>
            </a:endParaRPr>
          </a:p>
        </p:txBody>
      </p:sp>
    </p:spTree>
    <p:extLst>
      <p:ext uri="{BB962C8B-B14F-4D97-AF65-F5344CB8AC3E}">
        <p14:creationId xmlns:p14="http://schemas.microsoft.com/office/powerpoint/2010/main" val="16263822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a:extLst>
              <a:ext uri="{FF2B5EF4-FFF2-40B4-BE49-F238E27FC236}">
                <a16:creationId xmlns:a16="http://schemas.microsoft.com/office/drawing/2014/main" id="{DA9A59A8-80D7-8290-9CFE-89149242E839}"/>
              </a:ext>
            </a:extLst>
          </p:cNvPr>
          <p:cNvSpPr txBox="1"/>
          <p:nvPr/>
        </p:nvSpPr>
        <p:spPr>
          <a:xfrm>
            <a:off x="203756" y="6716543"/>
            <a:ext cx="6411382" cy="1785104"/>
          </a:xfrm>
          <a:prstGeom prst="rect">
            <a:avLst/>
          </a:prstGeom>
          <a:noFill/>
        </p:spPr>
        <p:txBody>
          <a:bodyPr wrap="square">
            <a:spAutoFit/>
          </a:bodyPr>
          <a:lstStyle/>
          <a:p>
            <a:pPr algn="just"/>
            <a:r>
              <a:rPr lang="en-US" altLang="zh-CN" sz="1000" b="1"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Fig S8. The comparative results of the new (all significant taxa) and the old MDI (top 20 taxa) values.</a:t>
            </a:r>
            <a:endParaRPr lang="zh-CN" altLang="zh-CN" sz="1000" b="1" dirty="0">
              <a:solidFill>
                <a:srgbClr val="000000"/>
              </a:solidFill>
              <a:latin typeface="Times New Roman" panose="02020603050405020304" pitchFamily="18" charset="0"/>
              <a:ea typeface="宋体" panose="02010600030101010101" pitchFamily="2" charset="-122"/>
              <a:cs typeface="Times New Roman" panose="02020603050405020304" pitchFamily="18" charset="0"/>
            </a:endParaRPr>
          </a:p>
          <a:p>
            <a:pPr algn="just"/>
            <a:r>
              <a:rPr lang="en-US" altLang="zh-CN" sz="1000" b="1"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A. </a:t>
            </a:r>
            <a:r>
              <a:rPr lang="en-US" altLang="zh-CN" sz="10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The comparative analysis of the RA-MDI value acquired from the top 20 bacterial genera with high Gini value in the </a:t>
            </a:r>
            <a:r>
              <a:rPr lang="en-US" altLang="zh-CN" sz="1000" i="1"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Random Forest</a:t>
            </a:r>
            <a:r>
              <a:rPr lang="en-US" altLang="zh-CN" sz="10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 modeling. All testing subjects were sub-grouped </a:t>
            </a:r>
            <a:r>
              <a:rPr lang="en-US" altLang="zh-CN" sz="1000" dirty="0">
                <a:solidFill>
                  <a:srgbClr val="000000"/>
                </a:solidFill>
                <a:latin typeface="Times New Roman" panose="02020603050405020304" pitchFamily="18" charset="0"/>
                <a:cs typeface="Times New Roman" panose="02020603050405020304" pitchFamily="18" charset="0"/>
              </a:rPr>
              <a:t>randomly </a:t>
            </a:r>
            <a:r>
              <a:rPr lang="en-US" altLang="zh-CN" sz="10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into 100, 75, 66, 50 percentages and PKUPH and Other cohorts, to test the robustness of the RA-MDI value.</a:t>
            </a:r>
            <a:r>
              <a:rPr lang="en-US" altLang="zh-CN" sz="1000" b="1"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 </a:t>
            </a:r>
          </a:p>
          <a:p>
            <a:pPr algn="just"/>
            <a:r>
              <a:rPr lang="en-US" altLang="zh-CN" sz="1000" b="1"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B. </a:t>
            </a:r>
            <a:r>
              <a:rPr lang="en-US" altLang="zh-CN" sz="10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The ROC curves for testing the RA-MDI value in differed percentages of subjects</a:t>
            </a:r>
            <a:r>
              <a:rPr lang="en-US" altLang="zh-CN" sz="1000" dirty="0">
                <a:solidFill>
                  <a:srgbClr val="000000"/>
                </a:solidFill>
                <a:latin typeface="Times New Roman" panose="02020603050405020304" pitchFamily="18" charset="0"/>
                <a:cs typeface="Times New Roman" panose="02020603050405020304" pitchFamily="18" charset="0"/>
              </a:rPr>
              <a:t>. </a:t>
            </a:r>
          </a:p>
          <a:p>
            <a:pPr algn="just"/>
            <a:r>
              <a:rPr lang="en-US" altLang="zh-CN" sz="1000" b="1" dirty="0">
                <a:solidFill>
                  <a:srgbClr val="000000"/>
                </a:solidFill>
                <a:latin typeface="Times New Roman" panose="02020603050405020304" pitchFamily="18" charset="0"/>
                <a:cs typeface="Times New Roman" panose="02020603050405020304" pitchFamily="18" charset="0"/>
              </a:rPr>
              <a:t>C. </a:t>
            </a:r>
            <a:r>
              <a:rPr lang="en-US" altLang="zh-CN" sz="1000" dirty="0">
                <a:solidFill>
                  <a:srgbClr val="000000"/>
                </a:solidFill>
                <a:latin typeface="Times New Roman" panose="02020603050405020304" pitchFamily="18" charset="0"/>
                <a:cs typeface="Times New Roman" panose="02020603050405020304" pitchFamily="18" charset="0"/>
              </a:rPr>
              <a:t>The ROC curves for testing the RA-MDI value in different centers of subjects. </a:t>
            </a:r>
          </a:p>
          <a:p>
            <a:pPr algn="just"/>
            <a:r>
              <a:rPr lang="en-US" altLang="zh-CN" sz="1000" b="1" dirty="0">
                <a:solidFill>
                  <a:srgbClr val="000000"/>
                </a:solidFill>
                <a:latin typeface="Times New Roman" panose="02020603050405020304" pitchFamily="18" charset="0"/>
                <a:cs typeface="Times New Roman" panose="02020603050405020304" pitchFamily="18" charset="0"/>
              </a:rPr>
              <a:t>D. </a:t>
            </a:r>
            <a:r>
              <a:rPr lang="en-US" altLang="zh-CN" sz="1000" dirty="0">
                <a:solidFill>
                  <a:srgbClr val="000000"/>
                </a:solidFill>
                <a:latin typeface="Times New Roman" panose="02020603050405020304" pitchFamily="18" charset="0"/>
                <a:cs typeface="Times New Roman" panose="02020603050405020304" pitchFamily="18" charset="0"/>
              </a:rPr>
              <a:t>The comparative analysis of the RA-MDI value acquired from all bacterial genera with significant difference in RA and HC subjects. All testing subjects were sub-grouped randomly into 100, 75, 66, 50 percentages and PKUPH and Other cohorts, to test the robustness of the RA-MDI value. </a:t>
            </a:r>
          </a:p>
          <a:p>
            <a:pPr algn="just"/>
            <a:r>
              <a:rPr lang="en-US" altLang="zh-CN" sz="1000" b="1" dirty="0">
                <a:solidFill>
                  <a:srgbClr val="000000"/>
                </a:solidFill>
                <a:latin typeface="Times New Roman" panose="02020603050405020304" pitchFamily="18" charset="0"/>
                <a:cs typeface="Times New Roman" panose="02020603050405020304" pitchFamily="18" charset="0"/>
              </a:rPr>
              <a:t>E.</a:t>
            </a:r>
            <a:r>
              <a:rPr lang="en-US" altLang="zh-CN" sz="1000" dirty="0">
                <a:solidFill>
                  <a:srgbClr val="000000"/>
                </a:solidFill>
                <a:latin typeface="Times New Roman" panose="02020603050405020304" pitchFamily="18" charset="0"/>
                <a:cs typeface="Times New Roman" panose="02020603050405020304" pitchFamily="18" charset="0"/>
              </a:rPr>
              <a:t> The ROC curves for testing the RA-MDI value in differed percentages of subjects. </a:t>
            </a:r>
          </a:p>
          <a:p>
            <a:pPr algn="just"/>
            <a:r>
              <a:rPr lang="en-US" altLang="zh-CN" sz="1000" b="1" dirty="0">
                <a:solidFill>
                  <a:srgbClr val="000000"/>
                </a:solidFill>
                <a:latin typeface="Times New Roman" panose="02020603050405020304" pitchFamily="18" charset="0"/>
                <a:cs typeface="Times New Roman" panose="02020603050405020304" pitchFamily="18" charset="0"/>
              </a:rPr>
              <a:t>F.</a:t>
            </a:r>
            <a:r>
              <a:rPr lang="en-US" altLang="zh-CN" sz="1000" dirty="0">
                <a:solidFill>
                  <a:srgbClr val="000000"/>
                </a:solidFill>
                <a:latin typeface="Times New Roman" panose="02020603050405020304" pitchFamily="18" charset="0"/>
                <a:cs typeface="Times New Roman" panose="02020603050405020304" pitchFamily="18" charset="0"/>
              </a:rPr>
              <a:t> The ROC curves for testing the RA-MDI value in different centers of subjects. </a:t>
            </a:r>
            <a:endParaRPr lang="zh-CN" altLang="zh-CN" sz="1000" dirty="0">
              <a:solidFill>
                <a:srgbClr val="000000"/>
              </a:solidFill>
              <a:latin typeface="Times New Roman" panose="02020603050405020304" pitchFamily="18" charset="0"/>
              <a:cs typeface="Times New Roman" panose="02020603050405020304" pitchFamily="18" charset="0"/>
            </a:endParaRPr>
          </a:p>
        </p:txBody>
      </p:sp>
      <p:sp>
        <p:nvSpPr>
          <p:cNvPr id="8" name="文本框 7">
            <a:extLst>
              <a:ext uri="{FF2B5EF4-FFF2-40B4-BE49-F238E27FC236}">
                <a16:creationId xmlns:a16="http://schemas.microsoft.com/office/drawing/2014/main" id="{92A3B4E8-20F6-B614-11BB-A3465CE61FAB}"/>
              </a:ext>
            </a:extLst>
          </p:cNvPr>
          <p:cNvSpPr txBox="1"/>
          <p:nvPr/>
        </p:nvSpPr>
        <p:spPr>
          <a:xfrm>
            <a:off x="203756" y="405347"/>
            <a:ext cx="6211474" cy="246221"/>
          </a:xfrm>
          <a:prstGeom prst="rect">
            <a:avLst/>
          </a:prstGeom>
          <a:noFill/>
        </p:spPr>
        <p:txBody>
          <a:bodyPr wrap="square">
            <a:spAutoFit/>
          </a:bodyPr>
          <a:lstStyle/>
          <a:p>
            <a:pPr algn="just"/>
            <a:r>
              <a:rPr lang="en-US" altLang="zh-CN" sz="1000" b="1"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Fig S8. The comparative results of the new (all significant taxa) and the old MDI (top 20 taxa) values.</a:t>
            </a:r>
            <a:endParaRPr lang="zh-CN" altLang="zh-CN" sz="1000" b="1" dirty="0">
              <a:solidFill>
                <a:srgbClr val="000000"/>
              </a:solidFill>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9" name="图片 8">
            <a:extLst>
              <a:ext uri="{FF2B5EF4-FFF2-40B4-BE49-F238E27FC236}">
                <a16:creationId xmlns:a16="http://schemas.microsoft.com/office/drawing/2014/main" id="{2284D188-F24B-3C5C-0C85-72066AE07368}"/>
              </a:ext>
            </a:extLst>
          </p:cNvPr>
          <p:cNvPicPr>
            <a:picLocks noChangeAspect="1"/>
          </p:cNvPicPr>
          <p:nvPr/>
        </p:nvPicPr>
        <p:blipFill>
          <a:blip r:embed="rId2"/>
          <a:stretch>
            <a:fillRect/>
          </a:stretch>
        </p:blipFill>
        <p:spPr>
          <a:xfrm>
            <a:off x="203756" y="873955"/>
            <a:ext cx="6515826" cy="5285871"/>
          </a:xfrm>
          <a:prstGeom prst="rect">
            <a:avLst/>
          </a:prstGeom>
        </p:spPr>
      </p:pic>
      <p:sp>
        <p:nvSpPr>
          <p:cNvPr id="2" name="幻灯片编号占位符 1">
            <a:extLst>
              <a:ext uri="{FF2B5EF4-FFF2-40B4-BE49-F238E27FC236}">
                <a16:creationId xmlns:a16="http://schemas.microsoft.com/office/drawing/2014/main" id="{659A7858-9801-16A9-F6CE-9BAD22129C15}"/>
              </a:ext>
            </a:extLst>
          </p:cNvPr>
          <p:cNvSpPr>
            <a:spLocks noGrp="1"/>
          </p:cNvSpPr>
          <p:nvPr>
            <p:ph type="sldNum" sz="quarter" idx="12"/>
          </p:nvPr>
        </p:nvSpPr>
        <p:spPr>
          <a:xfrm>
            <a:off x="4831130" y="8341240"/>
            <a:ext cx="1539121" cy="479142"/>
          </a:xfrm>
        </p:spPr>
        <p:txBody>
          <a:bodyPr/>
          <a:lstStyle/>
          <a:p>
            <a:fld id="{31BBC020-191E-924B-96C1-9E9B4F13A44B}" type="slidenum">
              <a:rPr kumimoji="1" lang="zh-CN" altLang="en-US" smtClean="0"/>
              <a:t>14</a:t>
            </a:fld>
            <a:endParaRPr kumimoji="1" lang="zh-CN" altLang="en-US" dirty="0"/>
          </a:p>
        </p:txBody>
      </p:sp>
    </p:spTree>
    <p:extLst>
      <p:ext uri="{BB962C8B-B14F-4D97-AF65-F5344CB8AC3E}">
        <p14:creationId xmlns:p14="http://schemas.microsoft.com/office/powerpoint/2010/main" val="31147703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834335BC-BFFF-E347-6004-7C3603A28F43}"/>
              </a:ext>
            </a:extLst>
          </p:cNvPr>
          <p:cNvPicPr>
            <a:picLocks noChangeAspect="1"/>
          </p:cNvPicPr>
          <p:nvPr/>
        </p:nvPicPr>
        <p:blipFill>
          <a:blip r:embed="rId3"/>
          <a:stretch>
            <a:fillRect/>
          </a:stretch>
        </p:blipFill>
        <p:spPr>
          <a:xfrm>
            <a:off x="0" y="1071225"/>
            <a:ext cx="6840538" cy="4005439"/>
          </a:xfrm>
          <a:prstGeom prst="rect">
            <a:avLst/>
          </a:prstGeom>
        </p:spPr>
      </p:pic>
      <p:sp>
        <p:nvSpPr>
          <p:cNvPr id="5" name="矩形 4">
            <a:extLst>
              <a:ext uri="{FF2B5EF4-FFF2-40B4-BE49-F238E27FC236}">
                <a16:creationId xmlns:a16="http://schemas.microsoft.com/office/drawing/2014/main" id="{38E4B642-373E-40A0-0819-809047981279}"/>
              </a:ext>
            </a:extLst>
          </p:cNvPr>
          <p:cNvSpPr/>
          <p:nvPr/>
        </p:nvSpPr>
        <p:spPr>
          <a:xfrm>
            <a:off x="147297" y="507285"/>
            <a:ext cx="6052167" cy="461665"/>
          </a:xfrm>
          <a:prstGeom prst="rect">
            <a:avLst/>
          </a:prstGeom>
        </p:spPr>
        <p:txBody>
          <a:bodyPr wrap="square">
            <a:spAutoFit/>
          </a:bodyPr>
          <a:lstStyle/>
          <a:p>
            <a:r>
              <a:rPr lang="en-US" altLang="zh-CN" sz="1200" b="1" dirty="0">
                <a:latin typeface="Times New Roman" panose="02020603050405020304" pitchFamily="18" charset="0"/>
                <a:cs typeface="Times New Roman" panose="02020603050405020304" pitchFamily="18" charset="0"/>
              </a:rPr>
              <a:t>Figure</a:t>
            </a:r>
            <a:r>
              <a:rPr lang="zh-CN" altLang="en-US" sz="1200" b="1" dirty="0">
                <a:latin typeface="Times New Roman" panose="02020603050405020304" pitchFamily="18" charset="0"/>
                <a:cs typeface="Times New Roman" panose="02020603050405020304" pitchFamily="18" charset="0"/>
              </a:rPr>
              <a:t> </a:t>
            </a:r>
            <a:r>
              <a:rPr lang="en-US" altLang="zh-CN" sz="1200" b="1" dirty="0">
                <a:latin typeface="Times New Roman" panose="02020603050405020304" pitchFamily="18" charset="0"/>
                <a:cs typeface="Times New Roman" panose="02020603050405020304" pitchFamily="18" charset="0"/>
              </a:rPr>
              <a:t>S9. </a:t>
            </a:r>
            <a:r>
              <a:rPr lang="en-US" altLang="zh-CN" sz="1200" b="1" dirty="0" err="1">
                <a:latin typeface="Times New Roman" panose="02020603050405020304" pitchFamily="18" charset="0"/>
                <a:cs typeface="Times New Roman" panose="02020603050405020304" pitchFamily="18" charset="0"/>
              </a:rPr>
              <a:t>PCoA</a:t>
            </a:r>
            <a:r>
              <a:rPr lang="zh-CN" altLang="en-US" sz="1200" b="1" dirty="0">
                <a:latin typeface="Times New Roman" panose="02020603050405020304" pitchFamily="18" charset="0"/>
                <a:cs typeface="Times New Roman" panose="02020603050405020304" pitchFamily="18" charset="0"/>
              </a:rPr>
              <a:t> </a:t>
            </a:r>
            <a:r>
              <a:rPr lang="en-US" altLang="zh-CN" sz="1200" b="1" dirty="0">
                <a:latin typeface="Times New Roman" panose="02020603050405020304" pitchFamily="18" charset="0"/>
                <a:cs typeface="Times New Roman" panose="02020603050405020304" pitchFamily="18" charset="0"/>
              </a:rPr>
              <a:t>of</a:t>
            </a:r>
            <a:r>
              <a:rPr lang="zh-CN" altLang="en-US" sz="1200" b="1" dirty="0">
                <a:latin typeface="Times New Roman" panose="02020603050405020304" pitchFamily="18" charset="0"/>
                <a:cs typeface="Times New Roman" panose="02020603050405020304" pitchFamily="18" charset="0"/>
              </a:rPr>
              <a:t> </a:t>
            </a:r>
            <a:r>
              <a:rPr lang="en-US" altLang="zh-CN" sz="1200" b="1" dirty="0">
                <a:latin typeface="Times New Roman" panose="02020603050405020304" pitchFamily="18" charset="0"/>
                <a:cs typeface="Times New Roman" panose="02020603050405020304" pitchFamily="18" charset="0"/>
              </a:rPr>
              <a:t>samples</a:t>
            </a:r>
            <a:r>
              <a:rPr lang="zh-CN" altLang="en-US" sz="1200" b="1" dirty="0">
                <a:latin typeface="Times New Roman" panose="02020603050405020304" pitchFamily="18" charset="0"/>
                <a:cs typeface="Times New Roman" panose="02020603050405020304" pitchFamily="18" charset="0"/>
              </a:rPr>
              <a:t> </a:t>
            </a:r>
            <a:r>
              <a:rPr lang="en-US" altLang="zh-CN" sz="1200" b="1" dirty="0">
                <a:latin typeface="Times New Roman" panose="02020603050405020304" pitchFamily="18" charset="0"/>
                <a:cs typeface="Times New Roman" panose="02020603050405020304" pitchFamily="18" charset="0"/>
              </a:rPr>
              <a:t>from</a:t>
            </a:r>
            <a:r>
              <a:rPr lang="zh-CN" altLang="en-US" sz="1200" b="1" dirty="0">
                <a:latin typeface="Times New Roman" panose="02020603050405020304" pitchFamily="18" charset="0"/>
                <a:cs typeface="Times New Roman" panose="02020603050405020304" pitchFamily="18" charset="0"/>
              </a:rPr>
              <a:t> </a:t>
            </a:r>
            <a:r>
              <a:rPr lang="en-US" altLang="zh-CN" sz="1200" b="1" dirty="0">
                <a:latin typeface="Times New Roman" panose="02020603050405020304" pitchFamily="18" charset="0"/>
                <a:cs typeface="Times New Roman" panose="02020603050405020304" pitchFamily="18" charset="0"/>
              </a:rPr>
              <a:t>HC,</a:t>
            </a:r>
            <a:r>
              <a:rPr lang="zh-CN" altLang="en-US" sz="1200" b="1" dirty="0">
                <a:latin typeface="Times New Roman" panose="02020603050405020304" pitchFamily="18" charset="0"/>
                <a:cs typeface="Times New Roman" panose="02020603050405020304" pitchFamily="18" charset="0"/>
              </a:rPr>
              <a:t> </a:t>
            </a:r>
            <a:r>
              <a:rPr lang="en-US" altLang="zh-CN" sz="1200" b="1" dirty="0">
                <a:latin typeface="Times New Roman" panose="02020603050405020304" pitchFamily="18" charset="0"/>
                <a:cs typeface="Times New Roman" panose="02020603050405020304" pitchFamily="18" charset="0"/>
              </a:rPr>
              <a:t>established</a:t>
            </a:r>
            <a:r>
              <a:rPr lang="zh-CN" altLang="en-US" sz="1200" b="1" dirty="0">
                <a:latin typeface="Times New Roman" panose="02020603050405020304" pitchFamily="18" charset="0"/>
                <a:cs typeface="Times New Roman" panose="02020603050405020304" pitchFamily="18" charset="0"/>
              </a:rPr>
              <a:t> </a:t>
            </a:r>
            <a:r>
              <a:rPr lang="en-US" altLang="zh-CN" sz="1200" b="1" dirty="0">
                <a:latin typeface="Times New Roman" panose="02020603050405020304" pitchFamily="18" charset="0"/>
                <a:cs typeface="Times New Roman" panose="02020603050405020304" pitchFamily="18" charset="0"/>
              </a:rPr>
              <a:t>RA</a:t>
            </a:r>
            <a:r>
              <a:rPr lang="zh-CN" altLang="en-US" sz="1200" b="1" dirty="0">
                <a:latin typeface="Times New Roman" panose="02020603050405020304" pitchFamily="18" charset="0"/>
                <a:cs typeface="Times New Roman" panose="02020603050405020304" pitchFamily="18" charset="0"/>
              </a:rPr>
              <a:t> </a:t>
            </a:r>
            <a:r>
              <a:rPr lang="en-US" altLang="zh-CN" sz="1200" b="1" dirty="0">
                <a:latin typeface="Times New Roman" panose="02020603050405020304" pitchFamily="18" charset="0"/>
                <a:cs typeface="Times New Roman" panose="02020603050405020304" pitchFamily="18" charset="0"/>
              </a:rPr>
              <a:t>and</a:t>
            </a:r>
            <a:r>
              <a:rPr lang="zh-CN" altLang="en-US" sz="1200" b="1" dirty="0">
                <a:latin typeface="Times New Roman" panose="02020603050405020304" pitchFamily="18" charset="0"/>
                <a:cs typeface="Times New Roman" panose="02020603050405020304" pitchFamily="18" charset="0"/>
              </a:rPr>
              <a:t> </a:t>
            </a:r>
            <a:r>
              <a:rPr lang="en-US" altLang="zh-CN" sz="1200" b="1" dirty="0">
                <a:latin typeface="Times New Roman" panose="02020603050405020304" pitchFamily="18" charset="0"/>
                <a:cs typeface="Times New Roman" panose="02020603050405020304" pitchFamily="18" charset="0"/>
              </a:rPr>
              <a:t>onset</a:t>
            </a:r>
            <a:r>
              <a:rPr lang="zh-CN" altLang="en-US" sz="1200" b="1" dirty="0">
                <a:latin typeface="Times New Roman" panose="02020603050405020304" pitchFamily="18" charset="0"/>
                <a:cs typeface="Times New Roman" panose="02020603050405020304" pitchFamily="18" charset="0"/>
              </a:rPr>
              <a:t> </a:t>
            </a:r>
            <a:r>
              <a:rPr lang="en-US" altLang="zh-CN" sz="1200" b="1" dirty="0">
                <a:latin typeface="Times New Roman" panose="02020603050405020304" pitchFamily="18" charset="0"/>
                <a:cs typeface="Times New Roman" panose="02020603050405020304" pitchFamily="18" charset="0"/>
              </a:rPr>
              <a:t>RA.</a:t>
            </a:r>
            <a:r>
              <a:rPr lang="zh-CN" altLang="en-US" sz="1200" b="1" dirty="0">
                <a:latin typeface="Times New Roman" panose="02020603050405020304" pitchFamily="18" charset="0"/>
                <a:cs typeface="Times New Roman" panose="02020603050405020304" pitchFamily="18" charset="0"/>
              </a:rPr>
              <a:t> </a:t>
            </a:r>
          </a:p>
          <a:p>
            <a:r>
              <a:rPr lang="zh-CN" altLang="en-US" sz="1200" b="1" dirty="0">
                <a:latin typeface="Times New Roman" panose="02020603050405020304" pitchFamily="18" charset="0"/>
                <a:ea typeface="Times New Roman" charset="0"/>
                <a:cs typeface="Times New Roman" panose="02020603050405020304" pitchFamily="18" charset="0"/>
              </a:rPr>
              <a:t> </a:t>
            </a:r>
            <a:endParaRPr lang="en-US" altLang="zh-CN" sz="1200" b="1" dirty="0">
              <a:latin typeface="Times New Roman" panose="02020603050405020304" pitchFamily="18" charset="0"/>
              <a:ea typeface="Times New Roman" charset="0"/>
              <a:cs typeface="Times New Roman" panose="02020603050405020304" pitchFamily="18" charset="0"/>
            </a:endParaRPr>
          </a:p>
        </p:txBody>
      </p:sp>
      <p:sp>
        <p:nvSpPr>
          <p:cNvPr id="7" name="文本框 6">
            <a:extLst>
              <a:ext uri="{FF2B5EF4-FFF2-40B4-BE49-F238E27FC236}">
                <a16:creationId xmlns:a16="http://schemas.microsoft.com/office/drawing/2014/main" id="{BB0FF7E2-CC53-3B97-1672-5630D1E8B573}"/>
              </a:ext>
            </a:extLst>
          </p:cNvPr>
          <p:cNvSpPr txBox="1"/>
          <p:nvPr/>
        </p:nvSpPr>
        <p:spPr>
          <a:xfrm>
            <a:off x="147297" y="5416725"/>
            <a:ext cx="6545943" cy="707886"/>
          </a:xfrm>
          <a:prstGeom prst="rect">
            <a:avLst/>
          </a:prstGeom>
          <a:noFill/>
        </p:spPr>
        <p:txBody>
          <a:bodyPr wrap="square">
            <a:spAutoFit/>
          </a:bodyPr>
          <a:lstStyle/>
          <a:p>
            <a:r>
              <a:rPr lang="en-US" altLang="zh-CN" sz="1000" b="1" dirty="0">
                <a:effectLst/>
                <a:latin typeface="Times New Roman" panose="02020603050405020304" pitchFamily="18" charset="0"/>
                <a:ea typeface="DengXian" panose="02010600030101010101" pitchFamily="2" charset="-122"/>
                <a:cs typeface="Times New Roman" panose="02020603050405020304" pitchFamily="18" charset="0"/>
              </a:rPr>
              <a:t>Figure</a:t>
            </a:r>
            <a:r>
              <a:rPr lang="zh-CN" altLang="en-US" sz="1000" b="1" dirty="0">
                <a:effectLst/>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b="1" dirty="0">
                <a:effectLst/>
                <a:latin typeface="Times New Roman" panose="02020603050405020304" pitchFamily="18" charset="0"/>
                <a:ea typeface="DengXian" panose="02010600030101010101" pitchFamily="2" charset="-122"/>
                <a:cs typeface="Times New Roman" panose="02020603050405020304" pitchFamily="18" charset="0"/>
              </a:rPr>
              <a:t>S</a:t>
            </a:r>
            <a:r>
              <a:rPr lang="en-US" altLang="zh-CN" sz="1000" b="1" dirty="0">
                <a:latin typeface="Times New Roman" panose="02020603050405020304" pitchFamily="18" charset="0"/>
                <a:ea typeface="DengXian" panose="02010600030101010101" pitchFamily="2" charset="-122"/>
                <a:cs typeface="Times New Roman" panose="02020603050405020304" pitchFamily="18" charset="0"/>
              </a:rPr>
              <a:t>9</a:t>
            </a:r>
            <a:r>
              <a:rPr lang="en-US" altLang="zh-CN" sz="1000" b="1" dirty="0">
                <a:effectLst/>
                <a:latin typeface="Times New Roman" panose="02020603050405020304" pitchFamily="18" charset="0"/>
                <a:ea typeface="DengXian" panose="02010600030101010101" pitchFamily="2" charset="-122"/>
                <a:cs typeface="Times New Roman" panose="02020603050405020304" pitchFamily="18" charset="0"/>
              </a:rPr>
              <a:t>.</a:t>
            </a:r>
            <a:r>
              <a:rPr lang="zh-CN" altLang="en-US" sz="1000" b="1" dirty="0">
                <a:effectLst/>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b="1" dirty="0" err="1">
                <a:latin typeface="Times New Roman" panose="02020603050405020304" pitchFamily="18" charset="0"/>
                <a:ea typeface="DengXian" panose="02010600030101010101" pitchFamily="2" charset="-122"/>
                <a:cs typeface="Times New Roman" panose="02020603050405020304" pitchFamily="18" charset="0"/>
              </a:rPr>
              <a:t>PCoA</a:t>
            </a:r>
            <a:r>
              <a:rPr lang="zh-CN" altLang="en-US" sz="1000" b="1" dirty="0">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b="1" dirty="0">
                <a:latin typeface="Times New Roman" panose="02020603050405020304" pitchFamily="18" charset="0"/>
                <a:ea typeface="DengXian" panose="02010600030101010101" pitchFamily="2" charset="-122"/>
                <a:cs typeface="Times New Roman" panose="02020603050405020304" pitchFamily="18" charset="0"/>
              </a:rPr>
              <a:t>of</a:t>
            </a:r>
            <a:r>
              <a:rPr lang="zh-CN" altLang="en-US" sz="1000" b="1" dirty="0">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b="1" dirty="0">
                <a:latin typeface="Times New Roman" panose="02020603050405020304" pitchFamily="18" charset="0"/>
                <a:ea typeface="DengXian" panose="02010600030101010101" pitchFamily="2" charset="-122"/>
                <a:cs typeface="Times New Roman" panose="02020603050405020304" pitchFamily="18" charset="0"/>
              </a:rPr>
              <a:t>samples</a:t>
            </a:r>
            <a:r>
              <a:rPr lang="zh-CN" altLang="en-US" sz="1000" b="1" dirty="0">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b="1" dirty="0">
                <a:latin typeface="Times New Roman" panose="02020603050405020304" pitchFamily="18" charset="0"/>
                <a:ea typeface="DengXian" panose="02010600030101010101" pitchFamily="2" charset="-122"/>
                <a:cs typeface="Times New Roman" panose="02020603050405020304" pitchFamily="18" charset="0"/>
              </a:rPr>
              <a:t>from</a:t>
            </a:r>
            <a:r>
              <a:rPr lang="zh-CN" altLang="en-US" sz="1000" b="1" dirty="0">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b="1" dirty="0">
                <a:latin typeface="Times New Roman" panose="02020603050405020304" pitchFamily="18" charset="0"/>
                <a:ea typeface="DengXian" panose="02010600030101010101" pitchFamily="2" charset="-122"/>
                <a:cs typeface="Times New Roman" panose="02020603050405020304" pitchFamily="18" charset="0"/>
              </a:rPr>
              <a:t>HC,</a:t>
            </a:r>
            <a:r>
              <a:rPr lang="zh-CN" altLang="en-US" sz="1000" b="1" dirty="0">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b="1" dirty="0">
                <a:latin typeface="Times New Roman" panose="02020603050405020304" pitchFamily="18" charset="0"/>
                <a:ea typeface="DengXian" panose="02010600030101010101" pitchFamily="2" charset="-122"/>
                <a:cs typeface="Times New Roman" panose="02020603050405020304" pitchFamily="18" charset="0"/>
              </a:rPr>
              <a:t>established</a:t>
            </a:r>
            <a:r>
              <a:rPr lang="zh-CN" altLang="en-US" sz="1000" b="1" dirty="0">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b="1" dirty="0">
                <a:latin typeface="Times New Roman" panose="02020603050405020304" pitchFamily="18" charset="0"/>
                <a:ea typeface="DengXian" panose="02010600030101010101" pitchFamily="2" charset="-122"/>
                <a:cs typeface="Times New Roman" panose="02020603050405020304" pitchFamily="18" charset="0"/>
              </a:rPr>
              <a:t>RA</a:t>
            </a:r>
            <a:r>
              <a:rPr lang="zh-CN" altLang="en-US" sz="1000" b="1" dirty="0">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b="1" dirty="0">
                <a:latin typeface="Times New Roman" panose="02020603050405020304" pitchFamily="18" charset="0"/>
                <a:ea typeface="DengXian" panose="02010600030101010101" pitchFamily="2" charset="-122"/>
                <a:cs typeface="Times New Roman" panose="02020603050405020304" pitchFamily="18" charset="0"/>
              </a:rPr>
              <a:t>and</a:t>
            </a:r>
            <a:r>
              <a:rPr lang="zh-CN" altLang="en-US" sz="1000" b="1" dirty="0">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b="1" dirty="0">
                <a:latin typeface="Times New Roman" panose="02020603050405020304" pitchFamily="18" charset="0"/>
                <a:ea typeface="DengXian" panose="02010600030101010101" pitchFamily="2" charset="-122"/>
                <a:cs typeface="Times New Roman" panose="02020603050405020304" pitchFamily="18" charset="0"/>
              </a:rPr>
              <a:t>onset</a:t>
            </a:r>
            <a:r>
              <a:rPr lang="zh-CN" altLang="en-US" sz="1000" b="1" dirty="0">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b="1" dirty="0">
                <a:latin typeface="Times New Roman" panose="02020603050405020304" pitchFamily="18" charset="0"/>
                <a:ea typeface="DengXian" panose="02010600030101010101" pitchFamily="2" charset="-122"/>
                <a:cs typeface="Times New Roman" panose="02020603050405020304" pitchFamily="18" charset="0"/>
              </a:rPr>
              <a:t>RA.</a:t>
            </a:r>
            <a:r>
              <a:rPr lang="zh-CN" altLang="en-US" sz="1000" b="1" dirty="0">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b="1" dirty="0">
                <a:latin typeface="Times New Roman" panose="02020603050405020304" pitchFamily="18" charset="0"/>
                <a:ea typeface="DengXian" panose="02010600030101010101" pitchFamily="2" charset="-122"/>
                <a:cs typeface="Times New Roman" panose="02020603050405020304" pitchFamily="18" charset="0"/>
              </a:rPr>
              <a:t>A.</a:t>
            </a:r>
            <a:r>
              <a:rPr lang="zh-CN" altLang="en-US" sz="1000" b="1" dirty="0">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dirty="0">
                <a:latin typeface="Times New Roman" panose="02020603050405020304" pitchFamily="18" charset="0"/>
                <a:ea typeface="DengXian" panose="02010600030101010101" pitchFamily="2" charset="-122"/>
                <a:cs typeface="Times New Roman" panose="02020603050405020304" pitchFamily="18" charset="0"/>
              </a:rPr>
              <a:t>the</a:t>
            </a:r>
            <a:r>
              <a:rPr lang="zh-CN" altLang="en-US" sz="1000" dirty="0">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dirty="0">
                <a:latin typeface="Times New Roman" panose="02020603050405020304" pitchFamily="18" charset="0"/>
                <a:ea typeface="DengXian" panose="02010600030101010101" pitchFamily="2" charset="-122"/>
                <a:cs typeface="Times New Roman" panose="02020603050405020304" pitchFamily="18" charset="0"/>
              </a:rPr>
              <a:t>original</a:t>
            </a:r>
            <a:r>
              <a:rPr lang="zh-CN" altLang="en-US" sz="1000" dirty="0">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dirty="0">
                <a:latin typeface="Times New Roman" panose="02020603050405020304" pitchFamily="18" charset="0"/>
                <a:ea typeface="DengXian" panose="02010600030101010101" pitchFamily="2" charset="-122"/>
                <a:cs typeface="Times New Roman" panose="02020603050405020304" pitchFamily="18" charset="0"/>
              </a:rPr>
              <a:t>distribution</a:t>
            </a:r>
            <a:r>
              <a:rPr lang="zh-CN" altLang="en-US" sz="1000" dirty="0">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dirty="0">
                <a:latin typeface="Times New Roman" panose="02020603050405020304" pitchFamily="18" charset="0"/>
                <a:ea typeface="DengXian" panose="02010600030101010101" pitchFamily="2" charset="-122"/>
                <a:cs typeface="Times New Roman" panose="02020603050405020304" pitchFamily="18" charset="0"/>
              </a:rPr>
              <a:t>of</a:t>
            </a:r>
            <a:r>
              <a:rPr lang="zh-CN" altLang="en-US" sz="1000" dirty="0">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dirty="0">
                <a:latin typeface="Times New Roman" panose="02020603050405020304" pitchFamily="18" charset="0"/>
                <a:ea typeface="DengXian" panose="02010600030101010101" pitchFamily="2" charset="-122"/>
                <a:cs typeface="Times New Roman" panose="02020603050405020304" pitchFamily="18" charset="0"/>
              </a:rPr>
              <a:t>samples.</a:t>
            </a:r>
            <a:r>
              <a:rPr lang="zh-CN" altLang="en-US" sz="1000" dirty="0">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dirty="0">
                <a:latin typeface="Times New Roman" panose="02020603050405020304" pitchFamily="18" charset="0"/>
                <a:ea typeface="DengXian" panose="02010600030101010101" pitchFamily="2" charset="-122"/>
                <a:cs typeface="Times New Roman" panose="02020603050405020304" pitchFamily="18" charset="0"/>
              </a:rPr>
              <a:t>HC31</a:t>
            </a:r>
            <a:r>
              <a:rPr lang="zh-CN" altLang="en-US" sz="1000" dirty="0">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dirty="0">
                <a:latin typeface="Times New Roman" panose="02020603050405020304" pitchFamily="18" charset="0"/>
                <a:ea typeface="DengXian" panose="02010600030101010101" pitchFamily="2" charset="-122"/>
                <a:cs typeface="Times New Roman" panose="02020603050405020304" pitchFamily="18" charset="0"/>
              </a:rPr>
              <a:t>was</a:t>
            </a:r>
            <a:r>
              <a:rPr lang="zh-CN" altLang="en-US" sz="1000" dirty="0">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dirty="0">
                <a:latin typeface="Times New Roman" panose="02020603050405020304" pitchFamily="18" charset="0"/>
                <a:ea typeface="DengXian" panose="02010600030101010101" pitchFamily="2" charset="-122"/>
                <a:cs typeface="Times New Roman" panose="02020603050405020304" pitchFamily="18" charset="0"/>
              </a:rPr>
              <a:t>identified</a:t>
            </a:r>
            <a:r>
              <a:rPr lang="zh-CN" altLang="en-US" sz="1000" dirty="0">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dirty="0">
                <a:latin typeface="Times New Roman" panose="02020603050405020304" pitchFamily="18" charset="0"/>
                <a:ea typeface="DengXian" panose="02010600030101010101" pitchFamily="2" charset="-122"/>
                <a:cs typeface="Times New Roman" panose="02020603050405020304" pitchFamily="18" charset="0"/>
              </a:rPr>
              <a:t>as</a:t>
            </a:r>
            <a:r>
              <a:rPr lang="zh-CN" altLang="en-US" sz="1000" dirty="0">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dirty="0">
                <a:latin typeface="Times New Roman" panose="02020603050405020304" pitchFamily="18" charset="0"/>
                <a:ea typeface="DengXian" panose="02010600030101010101" pitchFamily="2" charset="-122"/>
                <a:cs typeface="Times New Roman" panose="02020603050405020304" pitchFamily="18" charset="0"/>
              </a:rPr>
              <a:t>an</a:t>
            </a:r>
            <a:r>
              <a:rPr lang="zh-CN" altLang="en-US" sz="1000" dirty="0">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dirty="0">
                <a:latin typeface="Times New Roman" panose="02020603050405020304" pitchFamily="18" charset="0"/>
                <a:ea typeface="DengXian" panose="02010600030101010101" pitchFamily="2" charset="-122"/>
                <a:cs typeface="Times New Roman" panose="02020603050405020304" pitchFamily="18" charset="0"/>
              </a:rPr>
              <a:t>outlier.</a:t>
            </a:r>
            <a:r>
              <a:rPr lang="zh-CN" altLang="en-US" sz="1000" dirty="0">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b="1" dirty="0">
                <a:latin typeface="Times New Roman" panose="02020603050405020304" pitchFamily="18" charset="0"/>
                <a:ea typeface="DengXian" panose="02010600030101010101" pitchFamily="2" charset="-122"/>
                <a:cs typeface="Times New Roman" panose="02020603050405020304" pitchFamily="18" charset="0"/>
              </a:rPr>
              <a:t>B.</a:t>
            </a:r>
            <a:r>
              <a:rPr lang="zh-CN" altLang="en-US" sz="1000" b="1" dirty="0">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dirty="0">
                <a:latin typeface="Times New Roman" panose="02020603050405020304" pitchFamily="18" charset="0"/>
                <a:ea typeface="DengXian" panose="02010600030101010101" pitchFamily="2" charset="-122"/>
                <a:cs typeface="Times New Roman" panose="02020603050405020304" pitchFamily="18" charset="0"/>
              </a:rPr>
              <a:t>After</a:t>
            </a:r>
            <a:r>
              <a:rPr lang="zh-CN" altLang="en-US" sz="1000" dirty="0">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dirty="0">
                <a:latin typeface="Times New Roman" panose="02020603050405020304" pitchFamily="18" charset="0"/>
                <a:ea typeface="DengXian" panose="02010600030101010101" pitchFamily="2" charset="-122"/>
                <a:cs typeface="Times New Roman" panose="02020603050405020304" pitchFamily="18" charset="0"/>
              </a:rPr>
              <a:t>removing</a:t>
            </a:r>
            <a:r>
              <a:rPr lang="zh-CN" altLang="en-US" sz="1000" dirty="0">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dirty="0">
                <a:latin typeface="Times New Roman" panose="02020603050405020304" pitchFamily="18" charset="0"/>
                <a:ea typeface="DengXian" panose="02010600030101010101" pitchFamily="2" charset="-122"/>
                <a:cs typeface="Times New Roman" panose="02020603050405020304" pitchFamily="18" charset="0"/>
              </a:rPr>
              <a:t>HC31,</a:t>
            </a:r>
            <a:r>
              <a:rPr lang="zh-CN" altLang="en-US" sz="1000" dirty="0">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dirty="0">
                <a:latin typeface="Times New Roman" panose="02020603050405020304" pitchFamily="18" charset="0"/>
                <a:ea typeface="DengXian" panose="02010600030101010101" pitchFamily="2" charset="-122"/>
                <a:cs typeface="Times New Roman" panose="02020603050405020304" pitchFamily="18" charset="0"/>
              </a:rPr>
              <a:t>there</a:t>
            </a:r>
            <a:r>
              <a:rPr lang="zh-CN" altLang="en-US" sz="1000" dirty="0">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dirty="0">
                <a:latin typeface="Times New Roman" panose="02020603050405020304" pitchFamily="18" charset="0"/>
                <a:ea typeface="DengXian" panose="02010600030101010101" pitchFamily="2" charset="-122"/>
                <a:cs typeface="Times New Roman" panose="02020603050405020304" pitchFamily="18" charset="0"/>
              </a:rPr>
              <a:t>was</a:t>
            </a:r>
            <a:r>
              <a:rPr lang="zh-CN" altLang="en-US" sz="1000" dirty="0">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dirty="0">
                <a:latin typeface="Times New Roman" panose="02020603050405020304" pitchFamily="18" charset="0"/>
                <a:ea typeface="DengXian" panose="02010600030101010101" pitchFamily="2" charset="-122"/>
                <a:cs typeface="Times New Roman" panose="02020603050405020304" pitchFamily="18" charset="0"/>
              </a:rPr>
              <a:t>a</a:t>
            </a:r>
            <a:r>
              <a:rPr lang="zh-CN" altLang="en-US" sz="1000" dirty="0">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dirty="0">
                <a:latin typeface="Times New Roman" panose="02020603050405020304" pitchFamily="18" charset="0"/>
                <a:ea typeface="DengXian" panose="02010600030101010101" pitchFamily="2" charset="-122"/>
                <a:cs typeface="Times New Roman" panose="02020603050405020304" pitchFamily="18" charset="0"/>
              </a:rPr>
              <a:t>significant</a:t>
            </a:r>
            <a:r>
              <a:rPr lang="zh-CN" altLang="en-US" sz="1000" dirty="0">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dirty="0">
                <a:latin typeface="Times New Roman" panose="02020603050405020304" pitchFamily="18" charset="0"/>
                <a:ea typeface="DengXian" panose="02010600030101010101" pitchFamily="2" charset="-122"/>
                <a:cs typeface="Times New Roman" panose="02020603050405020304" pitchFamily="18" charset="0"/>
              </a:rPr>
              <a:t>batch</a:t>
            </a:r>
            <a:r>
              <a:rPr lang="zh-CN" altLang="en-US" sz="1000" dirty="0">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dirty="0">
                <a:latin typeface="Times New Roman" panose="02020603050405020304" pitchFamily="18" charset="0"/>
                <a:ea typeface="DengXian" panose="02010600030101010101" pitchFamily="2" charset="-122"/>
                <a:cs typeface="Times New Roman" panose="02020603050405020304" pitchFamily="18" charset="0"/>
              </a:rPr>
              <a:t>between</a:t>
            </a:r>
            <a:r>
              <a:rPr lang="zh-CN" altLang="en-US" sz="1000" dirty="0">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dirty="0">
                <a:latin typeface="Times New Roman" panose="02020603050405020304" pitchFamily="18" charset="0"/>
                <a:ea typeface="DengXian" panose="02010600030101010101" pitchFamily="2" charset="-122"/>
                <a:cs typeface="Times New Roman" panose="02020603050405020304" pitchFamily="18" charset="0"/>
              </a:rPr>
              <a:t>2015</a:t>
            </a:r>
            <a:r>
              <a:rPr lang="zh-CN" altLang="en-US" sz="1000" dirty="0">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dirty="0">
                <a:latin typeface="Times New Roman" panose="02020603050405020304" pitchFamily="18" charset="0"/>
                <a:ea typeface="DengXian" panose="02010600030101010101" pitchFamily="2" charset="-122"/>
                <a:cs typeface="Times New Roman" panose="02020603050405020304" pitchFamily="18" charset="0"/>
              </a:rPr>
              <a:t>and</a:t>
            </a:r>
            <a:r>
              <a:rPr lang="zh-CN" altLang="en-US" sz="1000" dirty="0">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dirty="0">
                <a:latin typeface="Times New Roman" panose="02020603050405020304" pitchFamily="18" charset="0"/>
                <a:ea typeface="DengXian" panose="02010600030101010101" pitchFamily="2" charset="-122"/>
                <a:cs typeface="Times New Roman" panose="02020603050405020304" pitchFamily="18" charset="0"/>
              </a:rPr>
              <a:t>2018</a:t>
            </a:r>
            <a:r>
              <a:rPr lang="zh-CN" altLang="en-US" sz="1000" dirty="0">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dirty="0">
                <a:latin typeface="Times New Roman" panose="02020603050405020304" pitchFamily="18" charset="0"/>
                <a:ea typeface="DengXian" panose="02010600030101010101" pitchFamily="2" charset="-122"/>
                <a:cs typeface="Times New Roman" panose="02020603050405020304" pitchFamily="18" charset="0"/>
              </a:rPr>
              <a:t>datasets.</a:t>
            </a:r>
            <a:r>
              <a:rPr lang="zh-CN" altLang="en-US" sz="1000" dirty="0">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b="1" dirty="0">
                <a:latin typeface="Times New Roman" panose="02020603050405020304" pitchFamily="18" charset="0"/>
                <a:ea typeface="DengXian" panose="02010600030101010101" pitchFamily="2" charset="-122"/>
                <a:cs typeface="Times New Roman" panose="02020603050405020304" pitchFamily="18" charset="0"/>
              </a:rPr>
              <a:t>C.</a:t>
            </a:r>
            <a:r>
              <a:rPr lang="zh-CN" altLang="en-US" sz="1000" b="1" dirty="0">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dirty="0">
                <a:latin typeface="Times New Roman" panose="02020603050405020304" pitchFamily="18" charset="0"/>
                <a:ea typeface="DengXian" panose="02010600030101010101" pitchFamily="2" charset="-122"/>
                <a:cs typeface="Times New Roman" panose="02020603050405020304" pitchFamily="18" charset="0"/>
              </a:rPr>
              <a:t>the</a:t>
            </a:r>
            <a:r>
              <a:rPr lang="zh-CN" altLang="en-US" sz="1000" dirty="0">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dirty="0">
                <a:latin typeface="Times New Roman" panose="02020603050405020304" pitchFamily="18" charset="0"/>
                <a:ea typeface="DengXian" panose="02010600030101010101" pitchFamily="2" charset="-122"/>
                <a:cs typeface="Times New Roman" panose="02020603050405020304" pitchFamily="18" charset="0"/>
              </a:rPr>
              <a:t>batch</a:t>
            </a:r>
            <a:r>
              <a:rPr lang="zh-CN" altLang="en-US" sz="1000" dirty="0">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dirty="0">
                <a:latin typeface="Times New Roman" panose="02020603050405020304" pitchFamily="18" charset="0"/>
                <a:ea typeface="DengXian" panose="02010600030101010101" pitchFamily="2" charset="-122"/>
                <a:cs typeface="Times New Roman" panose="02020603050405020304" pitchFamily="18" charset="0"/>
              </a:rPr>
              <a:t>could</a:t>
            </a:r>
            <a:r>
              <a:rPr lang="zh-CN" altLang="en-US" sz="1000" dirty="0">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dirty="0">
                <a:latin typeface="Times New Roman" panose="02020603050405020304" pitchFamily="18" charset="0"/>
                <a:ea typeface="DengXian" panose="02010600030101010101" pitchFamily="2" charset="-122"/>
                <a:cs typeface="Times New Roman" panose="02020603050405020304" pitchFamily="18" charset="0"/>
              </a:rPr>
              <a:t>be</a:t>
            </a:r>
            <a:r>
              <a:rPr lang="zh-CN" altLang="en-US" sz="1000" dirty="0">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dirty="0">
                <a:latin typeface="Times New Roman" panose="02020603050405020304" pitchFamily="18" charset="0"/>
                <a:ea typeface="DengXian" panose="02010600030101010101" pitchFamily="2" charset="-122"/>
                <a:cs typeface="Times New Roman" panose="02020603050405020304" pitchFamily="18" charset="0"/>
              </a:rPr>
              <a:t>removed</a:t>
            </a:r>
            <a:r>
              <a:rPr lang="zh-CN" altLang="en-US" sz="1000" dirty="0">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dirty="0">
                <a:latin typeface="Times New Roman" panose="02020603050405020304" pitchFamily="18" charset="0"/>
                <a:ea typeface="DengXian" panose="02010600030101010101" pitchFamily="2" charset="-122"/>
                <a:cs typeface="Times New Roman" panose="02020603050405020304" pitchFamily="18" charset="0"/>
              </a:rPr>
              <a:t>using</a:t>
            </a:r>
            <a:r>
              <a:rPr lang="zh-CN" altLang="en-US" sz="1000" dirty="0">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dirty="0">
                <a:latin typeface="Times New Roman" panose="02020603050405020304" pitchFamily="18" charset="0"/>
                <a:ea typeface="DengXian" panose="02010600030101010101" pitchFamily="2" charset="-122"/>
                <a:cs typeface="Times New Roman" panose="02020603050405020304" pitchFamily="18" charset="0"/>
              </a:rPr>
              <a:t>batch</a:t>
            </a:r>
            <a:r>
              <a:rPr lang="zh-CN" altLang="en-US" sz="1000" dirty="0">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dirty="0">
                <a:latin typeface="Times New Roman" panose="02020603050405020304" pitchFamily="18" charset="0"/>
                <a:ea typeface="DengXian" panose="02010600030101010101" pitchFamily="2" charset="-122"/>
                <a:cs typeface="Times New Roman" panose="02020603050405020304" pitchFamily="18" charset="0"/>
              </a:rPr>
              <a:t>correction</a:t>
            </a:r>
            <a:r>
              <a:rPr lang="zh-CN" altLang="en-US" sz="1000" dirty="0">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dirty="0">
                <a:latin typeface="Times New Roman" panose="02020603050405020304" pitchFamily="18" charset="0"/>
                <a:ea typeface="DengXian" panose="02010600030101010101" pitchFamily="2" charset="-122"/>
                <a:cs typeface="Times New Roman" panose="02020603050405020304" pitchFamily="18" charset="0"/>
              </a:rPr>
              <a:t>tool</a:t>
            </a:r>
            <a:r>
              <a:rPr lang="zh-CN" altLang="en-US" sz="1000" dirty="0">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dirty="0" err="1">
                <a:latin typeface="Times New Roman" panose="02020603050405020304" pitchFamily="18" charset="0"/>
                <a:ea typeface="DengXian" panose="02010600030101010101" pitchFamily="2" charset="-122"/>
                <a:cs typeface="Times New Roman" panose="02020603050405020304" pitchFamily="18" charset="0"/>
              </a:rPr>
              <a:t>ConQuR</a:t>
            </a:r>
            <a:r>
              <a:rPr lang="en-US" altLang="zh-CN" sz="1000" dirty="0">
                <a:latin typeface="Times New Roman" panose="02020603050405020304" pitchFamily="18" charset="0"/>
                <a:ea typeface="DengXian" panose="02010600030101010101" pitchFamily="2" charset="-122"/>
                <a:cs typeface="Times New Roman" panose="02020603050405020304" pitchFamily="18" charset="0"/>
              </a:rPr>
              <a:t>.</a:t>
            </a:r>
            <a:r>
              <a:rPr lang="zh-CN" altLang="en-US" sz="1000" dirty="0">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b="1" dirty="0">
                <a:latin typeface="Times New Roman" panose="02020603050405020304" pitchFamily="18" charset="0"/>
                <a:ea typeface="DengXian" panose="02010600030101010101" pitchFamily="2" charset="-122"/>
                <a:cs typeface="Times New Roman" panose="02020603050405020304" pitchFamily="18" charset="0"/>
              </a:rPr>
              <a:t>D.</a:t>
            </a:r>
            <a:r>
              <a:rPr lang="zh-CN" altLang="en-US" sz="1000" dirty="0">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dirty="0">
                <a:effectLst/>
                <a:latin typeface="Times New Roman" panose="02020603050405020304" pitchFamily="18" charset="0"/>
                <a:ea typeface="DengXian" panose="02010600030101010101" pitchFamily="2" charset="-122"/>
                <a:cs typeface="Times New Roman" panose="02020603050405020304" pitchFamily="18" charset="0"/>
              </a:rPr>
              <a:t>After removing batch effect, onset RA, established RA and all healthy controls were analyzed together.</a:t>
            </a:r>
            <a:endParaRPr lang="zh-CN" altLang="en-US" sz="1000" dirty="0">
              <a:latin typeface="Times New Roman" panose="02020603050405020304" pitchFamily="18" charset="0"/>
              <a:cs typeface="Times New Roman" panose="02020603050405020304" pitchFamily="18" charset="0"/>
            </a:endParaRPr>
          </a:p>
        </p:txBody>
      </p:sp>
      <p:sp>
        <p:nvSpPr>
          <p:cNvPr id="6" name="文本框 5">
            <a:extLst>
              <a:ext uri="{FF2B5EF4-FFF2-40B4-BE49-F238E27FC236}">
                <a16:creationId xmlns:a16="http://schemas.microsoft.com/office/drawing/2014/main" id="{A8D33E5C-8D11-1679-196A-D503CDE8D28F}"/>
              </a:ext>
            </a:extLst>
          </p:cNvPr>
          <p:cNvSpPr txBox="1"/>
          <p:nvPr/>
        </p:nvSpPr>
        <p:spPr>
          <a:xfrm>
            <a:off x="868102" y="1071225"/>
            <a:ext cx="1400537" cy="307777"/>
          </a:xfrm>
          <a:prstGeom prst="rect">
            <a:avLst/>
          </a:prstGeom>
          <a:noFill/>
        </p:spPr>
        <p:txBody>
          <a:bodyPr wrap="square" rtlCol="0">
            <a:spAutoFit/>
          </a:bodyPr>
          <a:lstStyle/>
          <a:p>
            <a:r>
              <a:rPr kumimoji="1" lang="en-US" altLang="zh-CN" sz="1400" dirty="0">
                <a:latin typeface="Times New Roman" panose="02020603050405020304" pitchFamily="18" charset="0"/>
                <a:cs typeface="Times New Roman" panose="02020603050405020304" pitchFamily="18" charset="0"/>
              </a:rPr>
              <a:t>HC31</a:t>
            </a:r>
            <a:endParaRPr kumimoji="1" lang="zh-CN" altLang="en-US" sz="1400" dirty="0">
              <a:latin typeface="Times New Roman" panose="02020603050405020304" pitchFamily="18" charset="0"/>
              <a:cs typeface="Times New Roman" panose="02020603050405020304" pitchFamily="18" charset="0"/>
            </a:endParaRPr>
          </a:p>
        </p:txBody>
      </p:sp>
      <p:sp>
        <p:nvSpPr>
          <p:cNvPr id="2" name="幻灯片编号占位符 1">
            <a:extLst>
              <a:ext uri="{FF2B5EF4-FFF2-40B4-BE49-F238E27FC236}">
                <a16:creationId xmlns:a16="http://schemas.microsoft.com/office/drawing/2014/main" id="{0D0A1043-9068-9A73-0368-EF31E0E30062}"/>
              </a:ext>
            </a:extLst>
          </p:cNvPr>
          <p:cNvSpPr>
            <a:spLocks noGrp="1"/>
          </p:cNvSpPr>
          <p:nvPr>
            <p:ph type="sldNum" sz="quarter" idx="12"/>
          </p:nvPr>
        </p:nvSpPr>
        <p:spPr>
          <a:xfrm>
            <a:off x="4831130" y="8341240"/>
            <a:ext cx="1539121" cy="479142"/>
          </a:xfrm>
        </p:spPr>
        <p:txBody>
          <a:bodyPr/>
          <a:lstStyle/>
          <a:p>
            <a:fld id="{31BBC020-191E-924B-96C1-9E9B4F13A44B}" type="slidenum">
              <a:rPr kumimoji="1" lang="zh-CN" altLang="en-US" smtClean="0"/>
              <a:t>15</a:t>
            </a:fld>
            <a:endParaRPr kumimoji="1" lang="zh-CN" altLang="en-US" dirty="0"/>
          </a:p>
        </p:txBody>
      </p:sp>
    </p:spTree>
    <p:extLst>
      <p:ext uri="{BB962C8B-B14F-4D97-AF65-F5344CB8AC3E}">
        <p14:creationId xmlns:p14="http://schemas.microsoft.com/office/powerpoint/2010/main" val="42134581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540837" y="541109"/>
            <a:ext cx="6214221" cy="276999"/>
          </a:xfrm>
          <a:prstGeom prst="rect">
            <a:avLst/>
          </a:prstGeom>
        </p:spPr>
        <p:txBody>
          <a:bodyPr wrap="square">
            <a:spAutoFit/>
          </a:bodyPr>
          <a:lstStyle/>
          <a:p>
            <a:r>
              <a:rPr lang="en-US" altLang="zh-CN" sz="1200" b="1" dirty="0">
                <a:latin typeface="Times  New Roman"/>
              </a:rPr>
              <a:t>Table S1. Baseline Characteristics of RA Participants and Health controls</a:t>
            </a:r>
          </a:p>
        </p:txBody>
      </p:sp>
      <p:graphicFrame>
        <p:nvGraphicFramePr>
          <p:cNvPr id="5" name="表格 4"/>
          <p:cNvGraphicFramePr>
            <a:graphicFrameLocks noGrp="1"/>
          </p:cNvGraphicFramePr>
          <p:nvPr>
            <p:extLst>
              <p:ext uri="{D42A27DB-BD31-4B8C-83A1-F6EECF244321}">
                <p14:modId xmlns:p14="http://schemas.microsoft.com/office/powerpoint/2010/main" val="546173461"/>
              </p:ext>
            </p:extLst>
          </p:nvPr>
        </p:nvGraphicFramePr>
        <p:xfrm>
          <a:off x="630739" y="1046945"/>
          <a:ext cx="5418987" cy="5166319"/>
        </p:xfrm>
        <a:graphic>
          <a:graphicData uri="http://schemas.openxmlformats.org/drawingml/2006/table">
            <a:tbl>
              <a:tblPr firstRow="1" bandRow="1">
                <a:tableStyleId>{5C22544A-7EE6-4342-B048-85BDC9FD1C3A}</a:tableStyleId>
              </a:tblPr>
              <a:tblGrid>
                <a:gridCol w="2357559">
                  <a:extLst>
                    <a:ext uri="{9D8B030D-6E8A-4147-A177-3AD203B41FA5}">
                      <a16:colId xmlns:a16="http://schemas.microsoft.com/office/drawing/2014/main" val="20000"/>
                    </a:ext>
                  </a:extLst>
                </a:gridCol>
                <a:gridCol w="1256355">
                  <a:extLst>
                    <a:ext uri="{9D8B030D-6E8A-4147-A177-3AD203B41FA5}">
                      <a16:colId xmlns:a16="http://schemas.microsoft.com/office/drawing/2014/main" val="20001"/>
                    </a:ext>
                  </a:extLst>
                </a:gridCol>
                <a:gridCol w="1805073">
                  <a:extLst>
                    <a:ext uri="{9D8B030D-6E8A-4147-A177-3AD203B41FA5}">
                      <a16:colId xmlns:a16="http://schemas.microsoft.com/office/drawing/2014/main" val="20002"/>
                    </a:ext>
                  </a:extLst>
                </a:gridCol>
              </a:tblGrid>
              <a:tr h="196258">
                <a:tc>
                  <a:txBody>
                    <a:bodyPr/>
                    <a:lstStyle/>
                    <a:p>
                      <a:r>
                        <a:rPr lang="en-US" altLang="zh-CN" sz="800" b="0" dirty="0">
                          <a:solidFill>
                            <a:schemeClr val="tx1"/>
                          </a:solidFill>
                          <a:latin typeface="Times New Roman" charset="0"/>
                          <a:ea typeface="Times New Roman" charset="0"/>
                          <a:cs typeface="Times New Roman" charset="0"/>
                        </a:rPr>
                        <a:t>Group</a:t>
                      </a:r>
                      <a:endParaRPr lang="zh-CN" altLang="en-US" sz="800" b="0" dirty="0">
                        <a:solidFill>
                          <a:schemeClr val="tx1"/>
                        </a:solidFill>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800" b="0" dirty="0">
                          <a:solidFill>
                            <a:schemeClr val="tx1"/>
                          </a:solidFill>
                          <a:latin typeface="Times New Roman" charset="0"/>
                          <a:ea typeface="Times New Roman" charset="0"/>
                          <a:cs typeface="Times New Roman" charset="0"/>
                        </a:rPr>
                        <a:t>HC</a:t>
                      </a:r>
                      <a:r>
                        <a:rPr lang="zh-CN" altLang="en-US" sz="800" b="0" dirty="0">
                          <a:solidFill>
                            <a:schemeClr val="tx1"/>
                          </a:solidFill>
                          <a:latin typeface="Times New Roman" charset="0"/>
                          <a:ea typeface="Times New Roman" charset="0"/>
                          <a:cs typeface="Times New Roman" charset="0"/>
                        </a:rPr>
                        <a:t>（</a:t>
                      </a:r>
                      <a:r>
                        <a:rPr lang="en-US" altLang="zh-CN" sz="800" b="0" dirty="0">
                          <a:solidFill>
                            <a:schemeClr val="tx1"/>
                          </a:solidFill>
                          <a:latin typeface="Times New Roman" charset="0"/>
                          <a:ea typeface="Times New Roman" charset="0"/>
                          <a:cs typeface="Times New Roman" charset="0"/>
                        </a:rPr>
                        <a:t>1204</a:t>
                      </a:r>
                      <a:r>
                        <a:rPr lang="zh-CN" altLang="en-US" sz="800" b="0" dirty="0">
                          <a:solidFill>
                            <a:schemeClr val="tx1"/>
                          </a:solidFill>
                          <a:latin typeface="Times New Roman" charset="0"/>
                          <a:ea typeface="Times New Roman" charset="0"/>
                          <a:cs typeface="Times New Roman" charset="0"/>
                        </a:rPr>
                        <a:t>）</a:t>
                      </a: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800" b="0" dirty="0">
                          <a:solidFill>
                            <a:schemeClr val="tx1"/>
                          </a:solidFill>
                          <a:latin typeface="Times New Roman" charset="0"/>
                          <a:ea typeface="Times New Roman" charset="0"/>
                          <a:cs typeface="Times New Roman" charset="0"/>
                        </a:rPr>
                        <a:t>RA</a:t>
                      </a:r>
                      <a:r>
                        <a:rPr lang="zh-CN" altLang="en-US" sz="800" b="0" dirty="0">
                          <a:solidFill>
                            <a:schemeClr val="tx1"/>
                          </a:solidFill>
                          <a:latin typeface="Times New Roman" charset="0"/>
                          <a:ea typeface="Times New Roman" charset="0"/>
                          <a:cs typeface="Times New Roman" charset="0"/>
                        </a:rPr>
                        <a:t>（</a:t>
                      </a:r>
                      <a:r>
                        <a:rPr lang="en-US" altLang="zh-CN" sz="800" b="0" dirty="0">
                          <a:solidFill>
                            <a:schemeClr val="tx1"/>
                          </a:solidFill>
                          <a:latin typeface="Times New Roman" charset="0"/>
                          <a:ea typeface="Times New Roman" charset="0"/>
                          <a:cs typeface="Times New Roman" charset="0"/>
                        </a:rPr>
                        <a:t>1034</a:t>
                      </a:r>
                      <a:r>
                        <a:rPr lang="zh-CN" altLang="en-US" sz="800" b="0" dirty="0">
                          <a:solidFill>
                            <a:schemeClr val="tx1"/>
                          </a:solidFill>
                          <a:latin typeface="Times New Roman" charset="0"/>
                          <a:ea typeface="Times New Roman" charset="0"/>
                          <a:cs typeface="Times New Roman" charset="0"/>
                        </a:rPr>
                        <a:t>）</a:t>
                      </a: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99068">
                <a:tc>
                  <a:txBody>
                    <a:bodyPr/>
                    <a:lstStyle/>
                    <a:p>
                      <a:r>
                        <a:rPr lang="en-US" altLang="zh-CN" sz="800" b="0" kern="1200" dirty="0">
                          <a:solidFill>
                            <a:schemeClr val="tx1"/>
                          </a:solidFill>
                          <a:latin typeface="Times New Roman" charset="0"/>
                          <a:ea typeface="Times New Roman" charset="0"/>
                          <a:cs typeface="Times New Roman" charset="0"/>
                        </a:rPr>
                        <a:t>Age,</a:t>
                      </a:r>
                      <a:r>
                        <a:rPr lang="en-US" altLang="zh-CN" sz="800" b="0" kern="1200" dirty="0">
                          <a:solidFill>
                            <a:schemeClr val="tx1"/>
                          </a:solidFill>
                          <a:latin typeface="Times New Roman" charset="0"/>
                          <a:ea typeface="+mn-ea"/>
                          <a:cs typeface="Times New Roman" charset="0"/>
                        </a:rPr>
                        <a:t> range</a:t>
                      </a:r>
                      <a:endParaRPr lang="zh-CN" altLang="en-US" sz="800" b="0" kern="1200" dirty="0">
                        <a:solidFill>
                          <a:schemeClr val="tx1"/>
                        </a:solidFill>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800" b="0" dirty="0">
                          <a:solidFill>
                            <a:schemeClr val="tx1"/>
                          </a:solidFill>
                          <a:latin typeface="Times New Roman" charset="0"/>
                          <a:ea typeface="Times New Roman" charset="0"/>
                          <a:cs typeface="Times New Roman" charset="0"/>
                        </a:rPr>
                        <a:t>44.9 ± 16.6, (16-86)</a:t>
                      </a:r>
                      <a:endParaRPr lang="zh-CN" altLang="en-US" sz="800" b="0" dirty="0">
                        <a:solidFill>
                          <a:schemeClr val="tx1"/>
                        </a:solidFill>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800" b="0" dirty="0">
                          <a:solidFill>
                            <a:schemeClr val="tx1"/>
                          </a:solidFill>
                          <a:latin typeface="Times New Roman" charset="0"/>
                          <a:ea typeface="Times New Roman" charset="0"/>
                          <a:cs typeface="Times New Roman" charset="0"/>
                        </a:rPr>
                        <a:t>55.1 ± 13.3, (17-93)</a:t>
                      </a:r>
                      <a:endParaRPr lang="zh-CN" altLang="en-US" sz="800" b="0" dirty="0">
                        <a:solidFill>
                          <a:schemeClr val="tx1"/>
                        </a:solidFill>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99068">
                <a:tc>
                  <a:txBody>
                    <a:bodyPr/>
                    <a:lstStyle/>
                    <a:p>
                      <a:r>
                        <a:rPr lang="en-US" altLang="zh-CN" sz="800" b="0" kern="1200" dirty="0">
                          <a:solidFill>
                            <a:schemeClr val="tx1"/>
                          </a:solidFill>
                          <a:latin typeface="Times New Roman" charset="0"/>
                          <a:ea typeface="Times New Roman" charset="0"/>
                          <a:cs typeface="Times New Roman" charset="0"/>
                        </a:rPr>
                        <a:t>Age of onset,</a:t>
                      </a:r>
                      <a:r>
                        <a:rPr lang="en-US" altLang="zh-CN" sz="800" b="0" kern="1200" dirty="0">
                          <a:solidFill>
                            <a:schemeClr val="tx1"/>
                          </a:solidFill>
                          <a:latin typeface="Times New Roman" charset="0"/>
                          <a:ea typeface="+mn-ea"/>
                          <a:cs typeface="Times New Roman" charset="0"/>
                        </a:rPr>
                        <a:t> median (IQR)</a:t>
                      </a:r>
                      <a:endParaRPr lang="zh-CN" altLang="en-US" sz="800" b="0" dirty="0">
                        <a:solidFill>
                          <a:schemeClr val="tx1"/>
                        </a:solidFill>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800" b="0" dirty="0">
                          <a:solidFill>
                            <a:schemeClr val="tx1"/>
                          </a:solidFill>
                          <a:latin typeface="Times New Roman" charset="0"/>
                          <a:ea typeface="Times New Roman" charset="0"/>
                          <a:cs typeface="Times New Roman" charset="0"/>
                        </a:rPr>
                        <a:t>--</a:t>
                      </a:r>
                      <a:endParaRPr lang="zh-CN" altLang="en-US" sz="800" b="0" dirty="0">
                        <a:solidFill>
                          <a:schemeClr val="tx1"/>
                        </a:solidFill>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800" b="0" dirty="0">
                          <a:solidFill>
                            <a:schemeClr val="tx1"/>
                          </a:solidFill>
                          <a:latin typeface="Times New Roman" charset="0"/>
                          <a:ea typeface="Times New Roman" charset="0"/>
                          <a:cs typeface="Times New Roman" charset="0"/>
                        </a:rPr>
                        <a:t>47 (35-56)</a:t>
                      </a:r>
                      <a:endParaRPr lang="zh-CN" altLang="en-US" sz="800" b="0" dirty="0">
                        <a:solidFill>
                          <a:schemeClr val="tx1"/>
                        </a:solidFill>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47561760"/>
                  </a:ext>
                </a:extLst>
              </a:tr>
              <a:tr h="199068">
                <a:tc>
                  <a:txBody>
                    <a:bodyPr/>
                    <a:lstStyle/>
                    <a:p>
                      <a:r>
                        <a:rPr lang="en-US" altLang="zh-CN" sz="800" b="0" dirty="0">
                          <a:solidFill>
                            <a:schemeClr val="tx1"/>
                          </a:solidFill>
                          <a:latin typeface="Times New Roman" charset="0"/>
                          <a:ea typeface="Times New Roman" charset="0"/>
                          <a:cs typeface="Times New Roman" charset="0"/>
                        </a:rPr>
                        <a:t>   Female</a:t>
                      </a:r>
                      <a:endParaRPr lang="zh-CN" altLang="en-US" sz="800" b="0" dirty="0">
                        <a:solidFill>
                          <a:schemeClr val="tx1"/>
                        </a:solidFill>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684063" rtl="0" eaLnBrk="1" fontAlgn="auto" latinLnBrk="0" hangingPunct="1">
                        <a:lnSpc>
                          <a:spcPct val="100000"/>
                        </a:lnSpc>
                        <a:spcBef>
                          <a:spcPts val="0"/>
                        </a:spcBef>
                        <a:spcAft>
                          <a:spcPts val="0"/>
                        </a:spcAft>
                        <a:buClrTx/>
                        <a:buSzTx/>
                        <a:buFontTx/>
                        <a:buNone/>
                        <a:tabLst/>
                        <a:defRPr/>
                      </a:pPr>
                      <a:r>
                        <a:rPr lang="en-US" altLang="zh-CN" sz="800" b="0" dirty="0">
                          <a:solidFill>
                            <a:schemeClr val="tx1"/>
                          </a:solidFill>
                          <a:latin typeface="Times New Roman" charset="0"/>
                          <a:ea typeface="Times New Roman" charset="0"/>
                          <a:cs typeface="Times New Roman" charset="0"/>
                        </a:rPr>
                        <a:t>--</a:t>
                      </a:r>
                      <a:endParaRPr lang="zh-CN" altLang="en-US" sz="800" b="0" dirty="0">
                        <a:solidFill>
                          <a:schemeClr val="tx1"/>
                        </a:solidFill>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800" b="0" dirty="0">
                          <a:solidFill>
                            <a:schemeClr val="tx1"/>
                          </a:solidFill>
                          <a:latin typeface="Times New Roman" charset="0"/>
                          <a:ea typeface="Times New Roman" charset="0"/>
                          <a:cs typeface="Times New Roman" charset="0"/>
                        </a:rPr>
                        <a:t>45 (34-54)</a:t>
                      </a:r>
                      <a:endParaRPr lang="zh-CN" altLang="en-US" sz="800" b="0" dirty="0">
                        <a:solidFill>
                          <a:schemeClr val="tx1"/>
                        </a:solidFill>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52333990"/>
                  </a:ext>
                </a:extLst>
              </a:tr>
              <a:tr h="199068">
                <a:tc>
                  <a:txBody>
                    <a:bodyPr/>
                    <a:lstStyle/>
                    <a:p>
                      <a:r>
                        <a:rPr lang="en-US" altLang="zh-CN" sz="800" b="0" dirty="0">
                          <a:solidFill>
                            <a:schemeClr val="tx1"/>
                          </a:solidFill>
                          <a:latin typeface="Times New Roman" charset="0"/>
                          <a:ea typeface="Times New Roman" charset="0"/>
                          <a:cs typeface="Times New Roman" charset="0"/>
                        </a:rPr>
                        <a:t>   Male</a:t>
                      </a:r>
                      <a:endParaRPr lang="zh-CN" altLang="en-US" sz="800" b="0" dirty="0">
                        <a:solidFill>
                          <a:schemeClr val="tx1"/>
                        </a:solidFill>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800" b="0" dirty="0">
                          <a:solidFill>
                            <a:schemeClr val="tx1"/>
                          </a:solidFill>
                          <a:latin typeface="Times New Roman" charset="0"/>
                          <a:ea typeface="Times New Roman" charset="0"/>
                          <a:cs typeface="Times New Roman" charset="0"/>
                        </a:rPr>
                        <a:t>--</a:t>
                      </a:r>
                      <a:endParaRPr lang="zh-CN" altLang="en-US" sz="800" b="0" dirty="0">
                        <a:solidFill>
                          <a:schemeClr val="tx1"/>
                        </a:solidFill>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800" b="0" dirty="0">
                          <a:solidFill>
                            <a:schemeClr val="tx1"/>
                          </a:solidFill>
                          <a:latin typeface="Times New Roman" charset="0"/>
                          <a:ea typeface="Times New Roman" charset="0"/>
                          <a:cs typeface="Times New Roman" charset="0"/>
                        </a:rPr>
                        <a:t>54 (43-60)</a:t>
                      </a:r>
                      <a:endParaRPr lang="zh-CN" altLang="en-US" sz="800" b="0" dirty="0">
                        <a:solidFill>
                          <a:schemeClr val="tx1"/>
                        </a:solidFill>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19603170"/>
                  </a:ext>
                </a:extLst>
              </a:tr>
              <a:tr h="205445">
                <a:tc>
                  <a:txBody>
                    <a:bodyPr/>
                    <a:lstStyle/>
                    <a:p>
                      <a:r>
                        <a:rPr lang="en-US" altLang="zh-CN" sz="800" b="0" dirty="0">
                          <a:solidFill>
                            <a:schemeClr val="tx1"/>
                          </a:solidFill>
                          <a:latin typeface="Times New Roman" charset="0"/>
                          <a:ea typeface="Times New Roman" charset="0"/>
                          <a:cs typeface="Times New Roman" charset="0"/>
                        </a:rPr>
                        <a:t>Male, n(%)</a:t>
                      </a:r>
                      <a:endParaRPr lang="zh-CN" altLang="en-US" sz="800" b="0" dirty="0">
                        <a:solidFill>
                          <a:schemeClr val="tx1"/>
                        </a:solidFill>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800" b="0" dirty="0">
                          <a:solidFill>
                            <a:schemeClr val="tx1"/>
                          </a:solidFill>
                          <a:latin typeface="Times New Roman" charset="0"/>
                          <a:ea typeface="Times New Roman" charset="0"/>
                          <a:cs typeface="Times New Roman" charset="0"/>
                        </a:rPr>
                        <a:t>374 (31.1)</a:t>
                      </a: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800" b="0" dirty="0">
                          <a:solidFill>
                            <a:schemeClr val="tx1"/>
                          </a:solidFill>
                          <a:latin typeface="Times New Roman" charset="0"/>
                          <a:ea typeface="Times New Roman" charset="0"/>
                          <a:cs typeface="Times New Roman" charset="0"/>
                        </a:rPr>
                        <a:t>275 (26.6) </a:t>
                      </a: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09882">
                <a:tc>
                  <a:txBody>
                    <a:bodyPr/>
                    <a:lstStyle/>
                    <a:p>
                      <a:r>
                        <a:rPr lang="en-US" altLang="zh-CN" sz="800" b="0" dirty="0">
                          <a:solidFill>
                            <a:schemeClr val="tx1"/>
                          </a:solidFill>
                          <a:latin typeface="Times New Roman" charset="0"/>
                          <a:ea typeface="Times New Roman" charset="0"/>
                          <a:cs typeface="Times New Roman" charset="0"/>
                        </a:rPr>
                        <a:t>Height</a:t>
                      </a:r>
                      <a:endParaRPr lang="zh-CN" altLang="en-US" sz="800" b="0" dirty="0">
                        <a:solidFill>
                          <a:schemeClr val="tx1"/>
                        </a:solidFill>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CN" sz="800" b="0" dirty="0">
                          <a:solidFill>
                            <a:schemeClr val="tx1"/>
                          </a:solidFill>
                          <a:latin typeface="Times New Roman" charset="0"/>
                          <a:ea typeface="Times New Roman" charset="0"/>
                          <a:cs typeface="Times New Roman" charset="0"/>
                        </a:rPr>
                        <a:t>160.5 ± 7.2</a:t>
                      </a: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CN" sz="800" b="0" dirty="0">
                          <a:solidFill>
                            <a:schemeClr val="tx1"/>
                          </a:solidFill>
                          <a:latin typeface="Times New Roman" charset="0"/>
                          <a:ea typeface="Times New Roman" charset="0"/>
                          <a:cs typeface="Times New Roman" charset="0"/>
                        </a:rPr>
                        <a:t>162.5 ± 6.8</a:t>
                      </a: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209882">
                <a:tc>
                  <a:txBody>
                    <a:bodyPr/>
                    <a:lstStyle/>
                    <a:p>
                      <a:r>
                        <a:rPr lang="en-US" altLang="zh-CN" sz="800" b="0" dirty="0">
                          <a:solidFill>
                            <a:schemeClr val="tx1"/>
                          </a:solidFill>
                          <a:latin typeface="Times New Roman" charset="0"/>
                          <a:ea typeface="Times New Roman" charset="0"/>
                          <a:cs typeface="Times New Roman" charset="0"/>
                        </a:rPr>
                        <a:t>weight</a:t>
                      </a:r>
                      <a:endParaRPr lang="zh-CN" altLang="en-US" sz="800" b="0" dirty="0">
                        <a:solidFill>
                          <a:schemeClr val="tx1"/>
                        </a:solidFill>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CN" sz="800" b="0" dirty="0">
                          <a:solidFill>
                            <a:schemeClr val="tx1"/>
                          </a:solidFill>
                          <a:latin typeface="Times New Roman" charset="0"/>
                          <a:ea typeface="Times New Roman" charset="0"/>
                          <a:cs typeface="Times New Roman" charset="0"/>
                        </a:rPr>
                        <a:t>63.3 ± 11.5</a:t>
                      </a: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CN" sz="800" b="0" dirty="0">
                          <a:solidFill>
                            <a:schemeClr val="tx1"/>
                          </a:solidFill>
                          <a:latin typeface="Times New Roman" charset="0"/>
                          <a:ea typeface="Times New Roman" charset="0"/>
                          <a:cs typeface="Times New Roman" charset="0"/>
                        </a:rPr>
                        <a:t>62.0 ± 11.7</a:t>
                      </a: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209882">
                <a:tc>
                  <a:txBody>
                    <a:bodyPr/>
                    <a:lstStyle/>
                    <a:p>
                      <a:r>
                        <a:rPr lang="en-US" altLang="zh-CN" sz="800" b="0" dirty="0">
                          <a:solidFill>
                            <a:schemeClr val="tx1"/>
                          </a:solidFill>
                          <a:latin typeface="Times New Roman" charset="0"/>
                          <a:ea typeface="Times New Roman" charset="0"/>
                          <a:cs typeface="Times New Roman" charset="0"/>
                        </a:rPr>
                        <a:t>BMI </a:t>
                      </a:r>
                      <a:endParaRPr lang="zh-CN" altLang="en-US" sz="800" b="0" dirty="0">
                        <a:solidFill>
                          <a:schemeClr val="tx1"/>
                        </a:solidFill>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CN" sz="800" b="0" dirty="0">
                          <a:solidFill>
                            <a:schemeClr val="tx1"/>
                          </a:solidFill>
                          <a:latin typeface="Times New Roman" charset="0"/>
                          <a:ea typeface="Times New Roman" charset="0"/>
                          <a:cs typeface="Times New Roman" charset="0"/>
                        </a:rPr>
                        <a:t>24.6 ± 4.1</a:t>
                      </a: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CN" sz="800" b="0" dirty="0">
                          <a:solidFill>
                            <a:schemeClr val="tx1"/>
                          </a:solidFill>
                          <a:latin typeface="Times New Roman" charset="0"/>
                          <a:ea typeface="Times New Roman" charset="0"/>
                          <a:cs typeface="Times New Roman" charset="0"/>
                        </a:rPr>
                        <a:t>23.4 ± 3.9</a:t>
                      </a: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r h="209882">
                <a:tc>
                  <a:txBody>
                    <a:bodyPr/>
                    <a:lstStyle/>
                    <a:p>
                      <a:r>
                        <a:rPr lang="en-US" altLang="zh-CN" sz="800" b="0" dirty="0">
                          <a:solidFill>
                            <a:schemeClr val="tx1"/>
                          </a:solidFill>
                          <a:latin typeface="Times New Roman" charset="0"/>
                          <a:ea typeface="Times New Roman" charset="0"/>
                          <a:cs typeface="Times New Roman" charset="0"/>
                        </a:rPr>
                        <a:t>Smoker, n(%)</a:t>
                      </a:r>
                      <a:endParaRPr lang="zh-CN" altLang="en-US" sz="800" b="0" dirty="0">
                        <a:solidFill>
                          <a:schemeClr val="tx1"/>
                        </a:solidFill>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685800" rtl="0" eaLnBrk="1" fontAlgn="auto" latinLnBrk="0" hangingPunct="1">
                        <a:lnSpc>
                          <a:spcPct val="100000"/>
                        </a:lnSpc>
                        <a:spcBef>
                          <a:spcPts val="0"/>
                        </a:spcBef>
                        <a:spcAft>
                          <a:spcPts val="0"/>
                        </a:spcAft>
                        <a:buClrTx/>
                        <a:buSzTx/>
                        <a:buFontTx/>
                        <a:buNone/>
                        <a:defRPr/>
                      </a:pPr>
                      <a:r>
                        <a:rPr lang="en-US" altLang="zh-CN" sz="800" b="0" dirty="0">
                          <a:solidFill>
                            <a:schemeClr val="tx1"/>
                          </a:solidFill>
                          <a:latin typeface="Times New Roman" charset="0"/>
                          <a:ea typeface="Times New Roman" charset="0"/>
                          <a:cs typeface="Times New Roman" charset="0"/>
                        </a:rPr>
                        <a:t>201</a:t>
                      </a:r>
                      <a:r>
                        <a:rPr lang="zh-CN" altLang="en-US" sz="800" b="0" dirty="0">
                          <a:solidFill>
                            <a:schemeClr val="tx1"/>
                          </a:solidFill>
                          <a:latin typeface="Times New Roman" charset="0"/>
                          <a:ea typeface="Times New Roman" charset="0"/>
                          <a:cs typeface="Times New Roman" charset="0"/>
                        </a:rPr>
                        <a:t>（</a:t>
                      </a:r>
                      <a:r>
                        <a:rPr lang="en-US" altLang="zh-CN" sz="800" b="0" dirty="0">
                          <a:solidFill>
                            <a:schemeClr val="tx1"/>
                          </a:solidFill>
                          <a:latin typeface="Times New Roman" charset="0"/>
                          <a:ea typeface="Times New Roman" charset="0"/>
                          <a:cs typeface="Times New Roman" charset="0"/>
                        </a:rPr>
                        <a:t>16.7</a:t>
                      </a:r>
                      <a:r>
                        <a:rPr lang="zh-CN" altLang="en-US" sz="800" b="0" dirty="0">
                          <a:solidFill>
                            <a:schemeClr val="tx1"/>
                          </a:solidFill>
                          <a:latin typeface="Times New Roman" charset="0"/>
                          <a:ea typeface="Times New Roman" charset="0"/>
                          <a:cs typeface="Times New Roman" charset="0"/>
                        </a:rPr>
                        <a:t>）</a:t>
                      </a:r>
                      <a:endParaRPr lang="en-US" altLang="zh-CN" sz="800" b="0" dirty="0">
                        <a:solidFill>
                          <a:schemeClr val="tx1"/>
                        </a:solidFill>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CN" sz="800" b="0" dirty="0">
                          <a:solidFill>
                            <a:schemeClr val="tx1"/>
                          </a:solidFill>
                          <a:latin typeface="Times New Roman" charset="0"/>
                          <a:ea typeface="Times New Roman" charset="0"/>
                          <a:cs typeface="Times New Roman" charset="0"/>
                        </a:rPr>
                        <a:t>306</a:t>
                      </a:r>
                      <a:r>
                        <a:rPr lang="zh-CN" altLang="en-US" sz="800" b="0" dirty="0">
                          <a:solidFill>
                            <a:schemeClr val="tx1"/>
                          </a:solidFill>
                          <a:latin typeface="Times New Roman" charset="0"/>
                          <a:ea typeface="Times New Roman" charset="0"/>
                          <a:cs typeface="Times New Roman" charset="0"/>
                        </a:rPr>
                        <a:t>（</a:t>
                      </a:r>
                      <a:r>
                        <a:rPr lang="en-US" altLang="zh-CN" sz="800" b="0" dirty="0">
                          <a:solidFill>
                            <a:schemeClr val="tx1"/>
                          </a:solidFill>
                          <a:latin typeface="Times New Roman" charset="0"/>
                          <a:ea typeface="Times New Roman" charset="0"/>
                          <a:cs typeface="Times New Roman" charset="0"/>
                        </a:rPr>
                        <a:t>29.5</a:t>
                      </a:r>
                      <a:r>
                        <a:rPr lang="zh-CN" altLang="en-US" sz="800" b="0" dirty="0">
                          <a:solidFill>
                            <a:schemeClr val="tx1"/>
                          </a:solidFill>
                          <a:latin typeface="Times New Roman" charset="0"/>
                          <a:ea typeface="Times New Roman" charset="0"/>
                          <a:cs typeface="Times New Roman" charset="0"/>
                        </a:rPr>
                        <a:t>）</a:t>
                      </a:r>
                      <a:endParaRPr lang="en-US" altLang="zh-CN" sz="800" b="0" dirty="0">
                        <a:solidFill>
                          <a:schemeClr val="tx1"/>
                        </a:solidFill>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7"/>
                  </a:ext>
                </a:extLst>
              </a:tr>
              <a:tr h="209882">
                <a:tc>
                  <a:txBody>
                    <a:bodyPr/>
                    <a:lstStyle/>
                    <a:p>
                      <a:r>
                        <a:rPr lang="en-US" altLang="zh-CN" sz="800" b="0" dirty="0">
                          <a:solidFill>
                            <a:schemeClr val="tx1"/>
                          </a:solidFill>
                          <a:latin typeface="Times New Roman" charset="0"/>
                          <a:ea typeface="Times New Roman" charset="0"/>
                          <a:cs typeface="Times New Roman" charset="0"/>
                        </a:rPr>
                        <a:t>Family history, n(%)</a:t>
                      </a:r>
                      <a:endParaRPr lang="zh-CN" altLang="en-US" sz="800" b="0" dirty="0">
                        <a:solidFill>
                          <a:schemeClr val="tx1"/>
                        </a:solidFill>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CN" sz="800" b="0" dirty="0">
                          <a:solidFill>
                            <a:schemeClr val="tx1"/>
                          </a:solidFill>
                          <a:latin typeface="Times New Roman" charset="0"/>
                          <a:ea typeface="Times New Roman" charset="0"/>
                          <a:cs typeface="Times New Roman" charset="0"/>
                        </a:rPr>
                        <a:t>--</a:t>
                      </a:r>
                      <a:endParaRPr lang="zh-CN" altLang="en-US" sz="800" b="0" dirty="0">
                        <a:solidFill>
                          <a:schemeClr val="tx1"/>
                        </a:solidFill>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CN" sz="800" b="0" dirty="0">
                          <a:solidFill>
                            <a:schemeClr val="tx1"/>
                          </a:solidFill>
                          <a:latin typeface="Times New Roman" charset="0"/>
                          <a:ea typeface="Times New Roman" charset="0"/>
                          <a:cs typeface="Times New Roman" charset="0"/>
                        </a:rPr>
                        <a:t>109</a:t>
                      </a:r>
                      <a:r>
                        <a:rPr lang="zh-CN" altLang="en-US" sz="800" b="0" dirty="0">
                          <a:solidFill>
                            <a:schemeClr val="tx1"/>
                          </a:solidFill>
                          <a:latin typeface="Times New Roman" charset="0"/>
                          <a:ea typeface="Times New Roman" charset="0"/>
                          <a:cs typeface="Times New Roman" charset="0"/>
                        </a:rPr>
                        <a:t>（</a:t>
                      </a:r>
                      <a:r>
                        <a:rPr lang="en-US" altLang="zh-CN" sz="800" b="0" dirty="0">
                          <a:solidFill>
                            <a:schemeClr val="tx1"/>
                          </a:solidFill>
                          <a:latin typeface="Times New Roman" charset="0"/>
                          <a:ea typeface="Times New Roman" charset="0"/>
                          <a:cs typeface="Times New Roman" charset="0"/>
                        </a:rPr>
                        <a:t>10.5</a:t>
                      </a:r>
                      <a:r>
                        <a:rPr lang="zh-CN" altLang="en-US" sz="800" b="0" dirty="0">
                          <a:solidFill>
                            <a:schemeClr val="tx1"/>
                          </a:solidFill>
                          <a:latin typeface="Times New Roman" charset="0"/>
                          <a:ea typeface="Times New Roman" charset="0"/>
                          <a:cs typeface="Times New Roman" charset="0"/>
                        </a:rPr>
                        <a:t>）</a:t>
                      </a:r>
                      <a:endParaRPr lang="en-US" altLang="zh-CN" sz="800" b="0" dirty="0">
                        <a:solidFill>
                          <a:schemeClr val="tx1"/>
                        </a:solidFill>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8"/>
                  </a:ext>
                </a:extLst>
              </a:tr>
              <a:tr h="209882">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altLang="zh-CN" sz="800" b="0" i="0" u="none" strike="noStrike" kern="1200" dirty="0">
                          <a:solidFill>
                            <a:schemeClr val="tx1"/>
                          </a:solidFill>
                          <a:effectLst/>
                          <a:latin typeface="Times New Roman" charset="0"/>
                          <a:ea typeface="Times New Roman" charset="0"/>
                          <a:cs typeface="Times New Roman" charset="0"/>
                        </a:rPr>
                        <a:t>Complication</a:t>
                      </a:r>
                      <a:r>
                        <a:rPr lang="en-US" altLang="zh-CN" sz="800" b="0" dirty="0">
                          <a:solidFill>
                            <a:schemeClr val="tx1"/>
                          </a:solidFill>
                          <a:latin typeface="Times New Roman" charset="0"/>
                          <a:ea typeface="Times New Roman" charset="0"/>
                          <a:cs typeface="Times New Roman" charset="0"/>
                        </a:rPr>
                        <a:t>, n(%)</a:t>
                      </a:r>
                      <a:endParaRPr lang="en-US" altLang="zh-CN" sz="800" b="0" i="0" u="none" strike="noStrike" kern="1200" dirty="0">
                        <a:solidFill>
                          <a:schemeClr val="tx1"/>
                        </a:solidFill>
                        <a:effectLst/>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684063" rtl="0" eaLnBrk="1" fontAlgn="auto" latinLnBrk="0" hangingPunct="1">
                        <a:lnSpc>
                          <a:spcPct val="100000"/>
                        </a:lnSpc>
                        <a:spcBef>
                          <a:spcPts val="0"/>
                        </a:spcBef>
                        <a:spcAft>
                          <a:spcPts val="0"/>
                        </a:spcAft>
                        <a:buClrTx/>
                        <a:buSzTx/>
                        <a:buFontTx/>
                        <a:buNone/>
                        <a:tabLst/>
                        <a:defRPr/>
                      </a:pPr>
                      <a:r>
                        <a:rPr lang="en-US" altLang="zh-CN" sz="800" b="0" dirty="0">
                          <a:solidFill>
                            <a:schemeClr val="tx1"/>
                          </a:solidFill>
                          <a:latin typeface="Times New Roman" charset="0"/>
                          <a:ea typeface="Times New Roman" charset="0"/>
                          <a:cs typeface="Times New Roman" charset="0"/>
                        </a:rPr>
                        <a:t>--</a:t>
                      </a:r>
                      <a:endParaRPr lang="zh-CN" altLang="en-US" sz="800" b="0" dirty="0">
                        <a:solidFill>
                          <a:schemeClr val="tx1"/>
                        </a:solidFill>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CN" sz="800" b="0" dirty="0">
                          <a:solidFill>
                            <a:schemeClr val="tx1"/>
                          </a:solidFill>
                          <a:latin typeface="Times New Roman" charset="0"/>
                          <a:ea typeface="Times New Roman" charset="0"/>
                          <a:cs typeface="Times New Roman" charset="0"/>
                        </a:rPr>
                        <a:t>681</a:t>
                      </a:r>
                      <a:r>
                        <a:rPr lang="zh-CN" altLang="en-US" sz="800" b="0" dirty="0">
                          <a:solidFill>
                            <a:schemeClr val="tx1"/>
                          </a:solidFill>
                          <a:latin typeface="Times New Roman" charset="0"/>
                          <a:ea typeface="Times New Roman" charset="0"/>
                          <a:cs typeface="Times New Roman" charset="0"/>
                        </a:rPr>
                        <a:t>（</a:t>
                      </a:r>
                      <a:r>
                        <a:rPr lang="en-US" altLang="zh-CN" sz="800" b="0" dirty="0">
                          <a:solidFill>
                            <a:schemeClr val="tx1"/>
                          </a:solidFill>
                          <a:latin typeface="Times New Roman" charset="0"/>
                          <a:ea typeface="Times New Roman" charset="0"/>
                          <a:cs typeface="Times New Roman" charset="0"/>
                        </a:rPr>
                        <a:t>65.9</a:t>
                      </a:r>
                      <a:r>
                        <a:rPr lang="zh-CN" altLang="en-US" sz="800" b="0" dirty="0">
                          <a:solidFill>
                            <a:schemeClr val="tx1"/>
                          </a:solidFill>
                          <a:latin typeface="Times New Roman" charset="0"/>
                          <a:ea typeface="Times New Roman" charset="0"/>
                          <a:cs typeface="Times New Roman" charset="0"/>
                        </a:rPr>
                        <a:t>）</a:t>
                      </a:r>
                      <a:endParaRPr lang="en-US" altLang="zh-CN" sz="800" b="0" dirty="0">
                        <a:solidFill>
                          <a:schemeClr val="tx1"/>
                        </a:solidFill>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5"/>
                  </a:ext>
                </a:extLst>
              </a:tr>
              <a:tr h="209882">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sz="800" b="0" i="0" u="none" strike="noStrike" kern="1200" dirty="0">
                          <a:solidFill>
                            <a:schemeClr val="tx1"/>
                          </a:solidFill>
                          <a:effectLst/>
                          <a:latin typeface="Times New Roman" charset="0"/>
                          <a:ea typeface="Times New Roman" charset="0"/>
                          <a:cs typeface="Times New Roman" charset="0"/>
                        </a:rPr>
                        <a:t>            </a:t>
                      </a:r>
                      <a:r>
                        <a:rPr lang="en-US" altLang="zh-CN" sz="800" b="0" i="0" u="none" strike="noStrike" kern="1200" dirty="0">
                          <a:solidFill>
                            <a:schemeClr val="tx1"/>
                          </a:solidFill>
                          <a:effectLst/>
                          <a:latin typeface="Times New Roman" charset="0"/>
                          <a:ea typeface="Times New Roman" charset="0"/>
                          <a:cs typeface="Times New Roman" charset="0"/>
                        </a:rPr>
                        <a:t>ILD</a:t>
                      </a:r>
                      <a:r>
                        <a:rPr lang="en-US" altLang="zh-CN" sz="800" b="0" dirty="0">
                          <a:solidFill>
                            <a:schemeClr val="tx1"/>
                          </a:solidFill>
                          <a:latin typeface="Times New Roman" charset="0"/>
                          <a:ea typeface="Times New Roman" charset="0"/>
                          <a:cs typeface="Times New Roman" charset="0"/>
                        </a:rPr>
                        <a:t>, n(%)</a:t>
                      </a:r>
                      <a:endParaRPr lang="en-US" altLang="zh-CN" sz="800" b="0" i="0" u="none" strike="noStrike" kern="1200" dirty="0">
                        <a:solidFill>
                          <a:schemeClr val="tx1"/>
                        </a:solidFill>
                        <a:effectLst/>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CN" sz="800" b="0" dirty="0">
                          <a:solidFill>
                            <a:schemeClr val="tx1"/>
                          </a:solidFill>
                          <a:latin typeface="Times New Roman" charset="0"/>
                          <a:ea typeface="Times New Roman" charset="0"/>
                          <a:cs typeface="Times New Roman" charset="0"/>
                        </a:rPr>
                        <a:t>--</a:t>
                      </a:r>
                      <a:endParaRPr lang="zh-CN" altLang="en-US" sz="800" b="0" dirty="0">
                        <a:solidFill>
                          <a:schemeClr val="tx1"/>
                        </a:solidFill>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CN" sz="800" b="0" dirty="0">
                          <a:solidFill>
                            <a:schemeClr val="tx1"/>
                          </a:solidFill>
                          <a:latin typeface="Times New Roman" charset="0"/>
                          <a:ea typeface="Times New Roman" charset="0"/>
                          <a:cs typeface="Times New Roman" charset="0"/>
                        </a:rPr>
                        <a:t>181(27.8)</a:t>
                      </a: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6"/>
                  </a:ext>
                </a:extLst>
              </a:tr>
              <a:tr h="199068">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sz="800" b="0" i="0" u="none" strike="noStrike" kern="1200" dirty="0">
                          <a:solidFill>
                            <a:schemeClr val="tx1"/>
                          </a:solidFill>
                          <a:effectLst/>
                          <a:latin typeface="Times New Roman" charset="0"/>
                          <a:ea typeface="Times New Roman" charset="0"/>
                          <a:cs typeface="Times New Roman" charset="0"/>
                        </a:rPr>
                        <a:t>            </a:t>
                      </a:r>
                      <a:r>
                        <a:rPr lang="en-US" altLang="zh-CN" sz="800" b="0" i="0" u="none" strike="noStrike" kern="1200" dirty="0">
                          <a:solidFill>
                            <a:schemeClr val="tx1"/>
                          </a:solidFill>
                          <a:effectLst/>
                          <a:latin typeface="Times New Roman" charset="0"/>
                          <a:ea typeface="Times New Roman" charset="0"/>
                          <a:cs typeface="Times New Roman" charset="0"/>
                        </a:rPr>
                        <a:t>CAD</a:t>
                      </a:r>
                      <a:r>
                        <a:rPr lang="en-US" altLang="zh-CN" sz="800" b="0" dirty="0">
                          <a:solidFill>
                            <a:schemeClr val="tx1"/>
                          </a:solidFill>
                          <a:latin typeface="Times New Roman" charset="0"/>
                          <a:ea typeface="Times New Roman" charset="0"/>
                          <a:cs typeface="Times New Roman" charset="0"/>
                        </a:rPr>
                        <a:t>, n(%)</a:t>
                      </a:r>
                      <a:endParaRPr lang="en-US" altLang="zh-CN" sz="800" b="0" i="0" u="none" strike="noStrike" kern="1200" dirty="0">
                        <a:solidFill>
                          <a:schemeClr val="tx1"/>
                        </a:solidFill>
                        <a:effectLst/>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CN" sz="800" b="0" dirty="0">
                          <a:solidFill>
                            <a:schemeClr val="tx1"/>
                          </a:solidFill>
                          <a:latin typeface="Times New Roman" charset="0"/>
                          <a:ea typeface="Times New Roman" charset="0"/>
                          <a:cs typeface="Times New Roman" charset="0"/>
                        </a:rPr>
                        <a:t>--</a:t>
                      </a:r>
                      <a:endParaRPr lang="zh-CN" altLang="en-US" sz="800" b="0" dirty="0">
                        <a:solidFill>
                          <a:schemeClr val="tx1"/>
                        </a:solidFill>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CN" sz="800" b="0" dirty="0">
                          <a:solidFill>
                            <a:schemeClr val="tx1"/>
                          </a:solidFill>
                          <a:latin typeface="Times New Roman" charset="0"/>
                          <a:ea typeface="Times New Roman" charset="0"/>
                          <a:cs typeface="Times New Roman" charset="0"/>
                        </a:rPr>
                        <a:t>211</a:t>
                      </a:r>
                      <a:r>
                        <a:rPr lang="zh-CN" altLang="en-US" sz="800" b="0" dirty="0">
                          <a:solidFill>
                            <a:schemeClr val="tx1"/>
                          </a:solidFill>
                          <a:latin typeface="Times New Roman" charset="0"/>
                          <a:ea typeface="Times New Roman" charset="0"/>
                          <a:cs typeface="Times New Roman" charset="0"/>
                        </a:rPr>
                        <a:t>（</a:t>
                      </a:r>
                      <a:r>
                        <a:rPr lang="en-US" altLang="zh-CN" sz="800" b="0" dirty="0">
                          <a:solidFill>
                            <a:schemeClr val="tx1"/>
                          </a:solidFill>
                          <a:latin typeface="Times New Roman" charset="0"/>
                          <a:ea typeface="Times New Roman" charset="0"/>
                          <a:cs typeface="Times New Roman" charset="0"/>
                        </a:rPr>
                        <a:t>31.4</a:t>
                      </a:r>
                      <a:r>
                        <a:rPr lang="zh-CN" altLang="en-US" sz="800" b="0" dirty="0">
                          <a:solidFill>
                            <a:schemeClr val="tx1"/>
                          </a:solidFill>
                          <a:latin typeface="Times New Roman" charset="0"/>
                          <a:ea typeface="Times New Roman" charset="0"/>
                          <a:cs typeface="Times New Roman" charset="0"/>
                        </a:rPr>
                        <a:t>）</a:t>
                      </a:r>
                      <a:endParaRPr lang="en-US" altLang="zh-CN" sz="800" b="0" dirty="0">
                        <a:solidFill>
                          <a:schemeClr val="tx1"/>
                        </a:solidFill>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7"/>
                  </a:ext>
                </a:extLst>
              </a:tr>
              <a:tr h="199068">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altLang="zh-CN" sz="800" b="0" i="0" u="none" strike="noStrike" kern="1200" dirty="0">
                          <a:solidFill>
                            <a:schemeClr val="tx1"/>
                          </a:solidFill>
                          <a:effectLst/>
                          <a:latin typeface="Times New Roman" charset="0"/>
                          <a:ea typeface="Times New Roman" charset="0"/>
                          <a:cs typeface="Times New Roman" charset="0"/>
                        </a:rPr>
                        <a:t>    </a:t>
                      </a:r>
                      <a:r>
                        <a:rPr lang="zh-CN" altLang="en-US" sz="800" b="0" i="0" u="none" strike="noStrike" kern="1200" baseline="0" dirty="0">
                          <a:solidFill>
                            <a:schemeClr val="tx1"/>
                          </a:solidFill>
                          <a:effectLst/>
                          <a:latin typeface="Times New Roman" charset="0"/>
                          <a:ea typeface="Times New Roman" charset="0"/>
                          <a:cs typeface="Times New Roman" charset="0"/>
                        </a:rPr>
                        <a:t> </a:t>
                      </a:r>
                      <a:r>
                        <a:rPr lang="en-US" altLang="zh-CN" sz="800" b="0" i="0" u="none" strike="noStrike" kern="1200" dirty="0">
                          <a:solidFill>
                            <a:schemeClr val="tx1"/>
                          </a:solidFill>
                          <a:effectLst/>
                          <a:latin typeface="Times New Roman" charset="0"/>
                          <a:ea typeface="Times New Roman" charset="0"/>
                          <a:cs typeface="Times New Roman" charset="0"/>
                        </a:rPr>
                        <a:t>  </a:t>
                      </a:r>
                      <a:r>
                        <a:rPr lang="zh-CN" altLang="en-US" sz="800" b="0" i="0" u="none" strike="noStrike" kern="1200" dirty="0">
                          <a:solidFill>
                            <a:schemeClr val="tx1"/>
                          </a:solidFill>
                          <a:effectLst/>
                          <a:latin typeface="Times New Roman" charset="0"/>
                          <a:ea typeface="Times New Roman" charset="0"/>
                          <a:cs typeface="Times New Roman" charset="0"/>
                        </a:rPr>
                        <a:t>     </a:t>
                      </a:r>
                      <a:r>
                        <a:rPr lang="en-US" altLang="zh-CN" sz="800" b="0" i="0" u="none" strike="noStrike" kern="1200" dirty="0">
                          <a:solidFill>
                            <a:schemeClr val="tx1"/>
                          </a:solidFill>
                          <a:effectLst/>
                          <a:latin typeface="Times New Roman" charset="0"/>
                          <a:ea typeface="Times New Roman" charset="0"/>
                          <a:cs typeface="Times New Roman" charset="0"/>
                        </a:rPr>
                        <a:t>Cutaneous vasculitis</a:t>
                      </a:r>
                      <a:r>
                        <a:rPr lang="en-US" altLang="zh-CN" sz="800" b="0" dirty="0">
                          <a:solidFill>
                            <a:schemeClr val="tx1"/>
                          </a:solidFill>
                          <a:latin typeface="Times New Roman" charset="0"/>
                          <a:ea typeface="Times New Roman" charset="0"/>
                          <a:cs typeface="Times New Roman" charset="0"/>
                        </a:rPr>
                        <a:t>, n(%)</a:t>
                      </a:r>
                      <a:endParaRPr lang="en-US" altLang="zh-CN" sz="800" b="0" i="0" u="none" strike="noStrike" kern="1200" dirty="0">
                        <a:solidFill>
                          <a:schemeClr val="tx1"/>
                        </a:solidFill>
                        <a:effectLst/>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CN" sz="800" b="0" dirty="0">
                          <a:solidFill>
                            <a:schemeClr val="tx1"/>
                          </a:solidFill>
                          <a:latin typeface="Times New Roman" charset="0"/>
                          <a:ea typeface="Times New Roman" charset="0"/>
                          <a:cs typeface="Times New Roman" charset="0"/>
                        </a:rPr>
                        <a:t>--</a:t>
                      </a:r>
                      <a:endParaRPr lang="zh-CN" altLang="en-US" sz="800" b="0" dirty="0">
                        <a:solidFill>
                          <a:schemeClr val="tx1"/>
                        </a:solidFill>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CN" sz="800" b="0" dirty="0">
                          <a:solidFill>
                            <a:schemeClr val="tx1"/>
                          </a:solidFill>
                          <a:latin typeface="Times New Roman" charset="0"/>
                          <a:ea typeface="Times New Roman" charset="0"/>
                          <a:cs typeface="Times New Roman" charset="0"/>
                        </a:rPr>
                        <a:t>15</a:t>
                      </a:r>
                      <a:r>
                        <a:rPr lang="zh-CN" altLang="en-US" sz="800" b="0" dirty="0">
                          <a:solidFill>
                            <a:schemeClr val="tx1"/>
                          </a:solidFill>
                          <a:latin typeface="Times New Roman" charset="0"/>
                          <a:ea typeface="Times New Roman" charset="0"/>
                          <a:cs typeface="Times New Roman" charset="0"/>
                        </a:rPr>
                        <a:t>（</a:t>
                      </a:r>
                      <a:r>
                        <a:rPr lang="en-US" altLang="zh-CN" sz="800" b="0" dirty="0">
                          <a:solidFill>
                            <a:schemeClr val="tx1"/>
                          </a:solidFill>
                          <a:latin typeface="Times New Roman" charset="0"/>
                          <a:ea typeface="Times New Roman" charset="0"/>
                          <a:cs typeface="Times New Roman" charset="0"/>
                        </a:rPr>
                        <a:t>2.3</a:t>
                      </a:r>
                      <a:r>
                        <a:rPr lang="zh-CN" altLang="en-US" sz="800" b="0" dirty="0">
                          <a:solidFill>
                            <a:schemeClr val="tx1"/>
                          </a:solidFill>
                          <a:latin typeface="Times New Roman" charset="0"/>
                          <a:ea typeface="Times New Roman" charset="0"/>
                          <a:cs typeface="Times New Roman" charset="0"/>
                        </a:rPr>
                        <a:t>）</a:t>
                      </a:r>
                      <a:endParaRPr lang="en-US" altLang="zh-CN" sz="800" b="0" dirty="0">
                        <a:solidFill>
                          <a:schemeClr val="tx1"/>
                        </a:solidFill>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8"/>
                  </a:ext>
                </a:extLst>
              </a:tr>
              <a:tr h="199068">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altLang="zh-CN" sz="800" b="0" i="0" u="none" strike="noStrike" kern="1200" dirty="0">
                          <a:solidFill>
                            <a:schemeClr val="tx1"/>
                          </a:solidFill>
                          <a:effectLst/>
                          <a:latin typeface="Times New Roman" charset="0"/>
                          <a:ea typeface="Times New Roman" charset="0"/>
                          <a:cs typeface="Times New Roman" charset="0"/>
                        </a:rPr>
                        <a:t>       </a:t>
                      </a:r>
                      <a:r>
                        <a:rPr lang="zh-CN" altLang="en-US" sz="800" b="0" i="0" u="none" strike="noStrike" kern="1200" dirty="0">
                          <a:solidFill>
                            <a:schemeClr val="tx1"/>
                          </a:solidFill>
                          <a:effectLst/>
                          <a:latin typeface="Times New Roman" charset="0"/>
                          <a:ea typeface="Times New Roman" charset="0"/>
                          <a:cs typeface="Times New Roman" charset="0"/>
                        </a:rPr>
                        <a:t>     </a:t>
                      </a:r>
                      <a:r>
                        <a:rPr lang="en-US" altLang="zh-CN" sz="800" b="0" i="0" u="none" strike="noStrike" kern="1200" dirty="0">
                          <a:solidFill>
                            <a:schemeClr val="tx1"/>
                          </a:solidFill>
                          <a:effectLst/>
                          <a:latin typeface="Times New Roman" charset="0"/>
                          <a:ea typeface="Times New Roman" charset="0"/>
                          <a:cs typeface="Times New Roman" charset="0"/>
                        </a:rPr>
                        <a:t>Secondary</a:t>
                      </a:r>
                      <a:r>
                        <a:rPr lang="en-US" altLang="zh-CN" sz="800" b="0" i="0" u="none" strike="noStrike" kern="1200" baseline="0" dirty="0">
                          <a:solidFill>
                            <a:schemeClr val="tx1"/>
                          </a:solidFill>
                          <a:effectLst/>
                          <a:latin typeface="Times New Roman" charset="0"/>
                          <a:ea typeface="Times New Roman" charset="0"/>
                          <a:cs typeface="Times New Roman" charset="0"/>
                        </a:rPr>
                        <a:t> SS</a:t>
                      </a:r>
                      <a:r>
                        <a:rPr lang="en-US" altLang="zh-CN" sz="800" b="0" dirty="0">
                          <a:solidFill>
                            <a:schemeClr val="tx1"/>
                          </a:solidFill>
                          <a:latin typeface="Times New Roman" charset="0"/>
                          <a:ea typeface="Times New Roman" charset="0"/>
                          <a:cs typeface="Times New Roman" charset="0"/>
                        </a:rPr>
                        <a:t>, n(%)</a:t>
                      </a:r>
                      <a:endParaRPr lang="en-US" altLang="zh-CN" sz="800" b="0" i="0" u="none" strike="noStrike" kern="1200" dirty="0">
                        <a:solidFill>
                          <a:schemeClr val="tx1"/>
                        </a:solidFill>
                        <a:effectLst/>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CN" sz="800" b="0" dirty="0">
                          <a:solidFill>
                            <a:schemeClr val="tx1"/>
                          </a:solidFill>
                          <a:latin typeface="Times New Roman" charset="0"/>
                          <a:ea typeface="Times New Roman" charset="0"/>
                          <a:cs typeface="Times New Roman" charset="0"/>
                        </a:rPr>
                        <a:t>--</a:t>
                      </a:r>
                      <a:endParaRPr lang="zh-CN" altLang="en-US" sz="800" b="0" dirty="0">
                        <a:solidFill>
                          <a:schemeClr val="tx1"/>
                        </a:solidFill>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CN" sz="800" b="0" dirty="0">
                          <a:solidFill>
                            <a:schemeClr val="tx1"/>
                          </a:solidFill>
                          <a:latin typeface="Times New Roman" charset="0"/>
                          <a:ea typeface="Times New Roman" charset="0"/>
                          <a:cs typeface="Times New Roman" charset="0"/>
                        </a:rPr>
                        <a:t>83(12.3)</a:t>
                      </a: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9"/>
                  </a:ext>
                </a:extLst>
              </a:tr>
              <a:tr h="199068">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altLang="zh-CN" sz="800" b="0" i="0" u="none" strike="noStrike" kern="1200" dirty="0">
                          <a:solidFill>
                            <a:schemeClr val="tx1"/>
                          </a:solidFill>
                          <a:effectLst/>
                          <a:latin typeface="Times New Roman" charset="0"/>
                          <a:ea typeface="Times New Roman" charset="0"/>
                          <a:cs typeface="Times New Roman" charset="0"/>
                        </a:rPr>
                        <a:t>Free treatment</a:t>
                      </a:r>
                      <a:r>
                        <a:rPr lang="zh-CN" altLang="zh-CN" sz="800" b="0" i="0" u="none" strike="noStrike" kern="1200" dirty="0">
                          <a:solidFill>
                            <a:schemeClr val="tx1"/>
                          </a:solidFill>
                          <a:effectLst/>
                          <a:latin typeface="Times New Roman" charset="0"/>
                          <a:ea typeface="Times New Roman" charset="0"/>
                          <a:cs typeface="Times New Roman" charset="0"/>
                        </a:rPr>
                        <a:t> </a:t>
                      </a:r>
                      <a:endParaRPr lang="en-US" altLang="zh-CN" sz="800" b="0" i="0" u="none" strike="noStrike" kern="1200" dirty="0">
                        <a:solidFill>
                          <a:schemeClr val="tx1"/>
                        </a:solidFill>
                        <a:effectLst/>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CN" sz="800" b="0" dirty="0">
                          <a:solidFill>
                            <a:schemeClr val="tx1"/>
                          </a:solidFill>
                          <a:latin typeface="Times New Roman" charset="0"/>
                          <a:ea typeface="Times New Roman" charset="0"/>
                          <a:cs typeface="Times New Roman" charset="0"/>
                        </a:rPr>
                        <a:t>--</a:t>
                      </a:r>
                      <a:endParaRPr lang="zh-CN" altLang="en-US" sz="800" b="0" dirty="0">
                        <a:solidFill>
                          <a:schemeClr val="tx1"/>
                        </a:solidFill>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zh-CN" altLang="zh-CN" sz="800" b="0" kern="1200" dirty="0">
                          <a:solidFill>
                            <a:schemeClr val="tx1"/>
                          </a:solidFill>
                          <a:latin typeface="Times New Roman" charset="0"/>
                          <a:ea typeface="Times New Roman" charset="0"/>
                          <a:cs typeface="Times New Roman" charset="0"/>
                        </a:rPr>
                        <a:t> </a:t>
                      </a:r>
                      <a:r>
                        <a:rPr lang="en-US" altLang="zh-CN" sz="800" b="0" kern="1200" dirty="0">
                          <a:solidFill>
                            <a:schemeClr val="tx1"/>
                          </a:solidFill>
                          <a:latin typeface="Times New Roman" charset="0"/>
                          <a:ea typeface="Times New Roman" charset="0"/>
                          <a:cs typeface="Times New Roman" charset="0"/>
                        </a:rPr>
                        <a:t>93 (9.0)</a:t>
                      </a:r>
                      <a:r>
                        <a:rPr lang="zh-CN" altLang="zh-CN" sz="800" b="0" kern="1200" dirty="0">
                          <a:solidFill>
                            <a:schemeClr val="tx1"/>
                          </a:solidFill>
                          <a:latin typeface="Times New Roman" charset="0"/>
                          <a:ea typeface="Times New Roman" charset="0"/>
                          <a:cs typeface="Times New Roman" charset="0"/>
                        </a:rPr>
                        <a:t> </a:t>
                      </a:r>
                      <a:endParaRPr lang="en-US" altLang="zh-CN" sz="800" b="0" kern="1200" dirty="0">
                        <a:solidFill>
                          <a:schemeClr val="tx1"/>
                        </a:solidFill>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3"/>
                  </a:ext>
                </a:extLst>
              </a:tr>
              <a:tr h="213288">
                <a:tc>
                  <a:txBody>
                    <a:bodyPr/>
                    <a:lstStyle/>
                    <a:p>
                      <a:pPr algn="l">
                        <a:lnSpc>
                          <a:spcPct val="150000"/>
                        </a:lnSpc>
                        <a:spcBef>
                          <a:spcPts val="0"/>
                        </a:spcBef>
                        <a:spcAft>
                          <a:spcPts val="0"/>
                        </a:spcAft>
                      </a:pPr>
                      <a:r>
                        <a:rPr lang="en-US" altLang="zh-CN" sz="800" b="0" i="0" u="none" strike="noStrike" kern="1200" dirty="0">
                          <a:solidFill>
                            <a:schemeClr val="tx1"/>
                          </a:solidFill>
                          <a:effectLst/>
                          <a:latin typeface="Times New Roman" charset="0"/>
                          <a:ea typeface="Times New Roman" charset="0"/>
                          <a:cs typeface="Times New Roman" charset="0"/>
                        </a:rPr>
                        <a:t>Current</a:t>
                      </a:r>
                      <a:r>
                        <a:rPr lang="zh-CN" altLang="en-US" sz="800" b="0" i="0" u="none" strike="noStrike" kern="1200" dirty="0">
                          <a:solidFill>
                            <a:schemeClr val="tx1"/>
                          </a:solidFill>
                          <a:effectLst/>
                          <a:latin typeface="Times New Roman" charset="0"/>
                          <a:ea typeface="Times New Roman" charset="0"/>
                          <a:cs typeface="Times New Roman" charset="0"/>
                        </a:rPr>
                        <a:t> </a:t>
                      </a:r>
                      <a:r>
                        <a:rPr lang="en-US" altLang="zh-CN" sz="800" b="0" i="0" u="none" strike="noStrike" kern="1200" dirty="0">
                          <a:solidFill>
                            <a:schemeClr val="tx1"/>
                          </a:solidFill>
                          <a:effectLst/>
                          <a:latin typeface="Times New Roman" charset="0"/>
                          <a:ea typeface="Times New Roman" charset="0"/>
                          <a:cs typeface="Times New Roman" charset="0"/>
                        </a:rPr>
                        <a:t>medication</a:t>
                      </a:r>
                      <a:r>
                        <a:rPr lang="en-US" altLang="zh-CN" sz="800" b="0" dirty="0">
                          <a:solidFill>
                            <a:schemeClr val="tx1"/>
                          </a:solidFill>
                          <a:latin typeface="Times New Roman" charset="0"/>
                          <a:ea typeface="Times New Roman" charset="0"/>
                          <a:cs typeface="Times New Roman" charset="0"/>
                        </a:rPr>
                        <a:t>, n(%)</a:t>
                      </a:r>
                      <a:endParaRPr lang="en-AU" sz="800" b="0" i="0" u="none" strike="noStrike" kern="1200" dirty="0">
                        <a:solidFill>
                          <a:schemeClr val="tx1"/>
                        </a:solidFill>
                        <a:effectLst/>
                        <a:latin typeface="Times New Roman" charset="0"/>
                        <a:ea typeface="Times New Roman" charset="0"/>
                        <a:cs typeface="Times New Roman" charset="0"/>
                      </a:endParaRPr>
                    </a:p>
                  </a:txBody>
                  <a:tcPr marL="39115" marR="3911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CN" sz="800" b="0" dirty="0">
                          <a:solidFill>
                            <a:schemeClr val="tx1"/>
                          </a:solidFill>
                          <a:latin typeface="Times New Roman" charset="0"/>
                          <a:ea typeface="Times New Roman" charset="0"/>
                          <a:cs typeface="Times New Roman" charset="0"/>
                        </a:rPr>
                        <a:t>--</a:t>
                      </a:r>
                      <a:endParaRPr lang="zh-CN" altLang="en-US" sz="800" b="0" dirty="0">
                        <a:solidFill>
                          <a:schemeClr val="tx1"/>
                        </a:solidFill>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CN" sz="800" b="0" kern="1200" dirty="0">
                          <a:solidFill>
                            <a:schemeClr val="tx1"/>
                          </a:solidFill>
                          <a:latin typeface="Times New Roman" charset="0"/>
                          <a:ea typeface="Times New Roman" charset="0"/>
                          <a:cs typeface="Times New Roman" charset="0"/>
                        </a:rPr>
                        <a:t>941</a:t>
                      </a:r>
                      <a:r>
                        <a:rPr lang="zh-CN" altLang="en-US" sz="800" b="0" kern="1200" dirty="0">
                          <a:solidFill>
                            <a:schemeClr val="tx1"/>
                          </a:solidFill>
                          <a:latin typeface="Times New Roman" charset="0"/>
                          <a:ea typeface="Times New Roman" charset="0"/>
                          <a:cs typeface="Times New Roman" charset="0"/>
                        </a:rPr>
                        <a:t>（</a:t>
                      </a:r>
                      <a:r>
                        <a:rPr lang="en-US" altLang="zh-CN" sz="800" b="0" kern="1200" dirty="0">
                          <a:solidFill>
                            <a:schemeClr val="tx1"/>
                          </a:solidFill>
                          <a:latin typeface="Times New Roman" charset="0"/>
                          <a:ea typeface="Times New Roman" charset="0"/>
                          <a:cs typeface="Times New Roman" charset="0"/>
                        </a:rPr>
                        <a:t>91</a:t>
                      </a:r>
                      <a:r>
                        <a:rPr lang="zh-CN" altLang="en-US" sz="800" b="0" kern="1200" dirty="0">
                          <a:solidFill>
                            <a:schemeClr val="tx1"/>
                          </a:solidFill>
                          <a:latin typeface="Times New Roman" charset="0"/>
                          <a:ea typeface="Times New Roman" charset="0"/>
                          <a:cs typeface="Times New Roman" charset="0"/>
                        </a:rPr>
                        <a:t>）</a:t>
                      </a:r>
                      <a:endParaRPr lang="en-US" altLang="zh-CN" sz="800" b="0" kern="1200" dirty="0">
                        <a:solidFill>
                          <a:schemeClr val="tx1"/>
                        </a:solidFill>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20"/>
                  </a:ext>
                </a:extLst>
              </a:tr>
              <a:tr h="213288">
                <a:tc>
                  <a:txBody>
                    <a:bodyPr/>
                    <a:lstStyle/>
                    <a:p>
                      <a:pPr marL="0" indent="355600" algn="l">
                        <a:lnSpc>
                          <a:spcPct val="150000"/>
                        </a:lnSpc>
                        <a:spcBef>
                          <a:spcPts val="0"/>
                        </a:spcBef>
                        <a:spcAft>
                          <a:spcPts val="0"/>
                        </a:spcAft>
                      </a:pPr>
                      <a:r>
                        <a:rPr lang="en-US" altLang="zh-CN" sz="800" b="0" i="0" u="none" strike="noStrike" kern="1200" dirty="0" err="1">
                          <a:solidFill>
                            <a:schemeClr val="tx1"/>
                          </a:solidFill>
                          <a:effectLst/>
                          <a:latin typeface="Times New Roman" charset="0"/>
                          <a:ea typeface="Times New Roman" charset="0"/>
                          <a:cs typeface="Times New Roman" charset="0"/>
                        </a:rPr>
                        <a:t>Glucocorticosteroids</a:t>
                      </a:r>
                      <a:r>
                        <a:rPr lang="en-US" altLang="zh-CN" sz="800" b="0" dirty="0">
                          <a:solidFill>
                            <a:schemeClr val="tx1"/>
                          </a:solidFill>
                          <a:latin typeface="Times New Roman" charset="0"/>
                          <a:ea typeface="Times New Roman" charset="0"/>
                          <a:cs typeface="Times New Roman" charset="0"/>
                        </a:rPr>
                        <a:t>, n(%)</a:t>
                      </a:r>
                      <a:endParaRPr lang="en-AU" sz="800" b="0" i="0" u="none" strike="noStrike" kern="1200" dirty="0">
                        <a:solidFill>
                          <a:schemeClr val="tx1"/>
                        </a:solidFill>
                        <a:effectLst/>
                        <a:latin typeface="Times New Roman" charset="0"/>
                        <a:ea typeface="Times New Roman" charset="0"/>
                        <a:cs typeface="Times New Roman" charset="0"/>
                      </a:endParaRPr>
                    </a:p>
                  </a:txBody>
                  <a:tcPr marL="39115" marR="3911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CN" sz="800" b="0" dirty="0">
                          <a:solidFill>
                            <a:schemeClr val="tx1"/>
                          </a:solidFill>
                          <a:latin typeface="Times New Roman" charset="0"/>
                          <a:ea typeface="Times New Roman" charset="0"/>
                          <a:cs typeface="Times New Roman" charset="0"/>
                        </a:rPr>
                        <a:t>--</a:t>
                      </a:r>
                      <a:endParaRPr lang="zh-CN" altLang="en-US" sz="800" b="0" dirty="0">
                        <a:solidFill>
                          <a:schemeClr val="tx1"/>
                        </a:solidFill>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CN" sz="800" b="0" kern="1200" dirty="0">
                          <a:solidFill>
                            <a:schemeClr val="tx1"/>
                          </a:solidFill>
                          <a:latin typeface="Times New Roman" charset="0"/>
                          <a:ea typeface="Times New Roman" charset="0"/>
                          <a:cs typeface="Times New Roman" charset="0"/>
                        </a:rPr>
                        <a:t>124</a:t>
                      </a:r>
                      <a:r>
                        <a:rPr lang="zh-CN" altLang="en-US" sz="800" b="0" kern="1200" dirty="0">
                          <a:solidFill>
                            <a:schemeClr val="tx1"/>
                          </a:solidFill>
                          <a:latin typeface="Times New Roman" charset="0"/>
                          <a:ea typeface="Times New Roman" charset="0"/>
                          <a:cs typeface="Times New Roman" charset="0"/>
                        </a:rPr>
                        <a:t>（</a:t>
                      </a:r>
                      <a:r>
                        <a:rPr lang="en-US" altLang="zh-CN" sz="800" b="0" kern="1200" dirty="0">
                          <a:solidFill>
                            <a:schemeClr val="tx1"/>
                          </a:solidFill>
                          <a:latin typeface="Times New Roman" charset="0"/>
                          <a:ea typeface="Times New Roman" charset="0"/>
                          <a:cs typeface="Times New Roman" charset="0"/>
                        </a:rPr>
                        <a:t>13.1</a:t>
                      </a:r>
                      <a:r>
                        <a:rPr lang="zh-CN" altLang="en-US" sz="800" b="0" kern="1200" dirty="0">
                          <a:solidFill>
                            <a:schemeClr val="tx1"/>
                          </a:solidFill>
                          <a:latin typeface="Times New Roman" charset="0"/>
                          <a:ea typeface="Times New Roman" charset="0"/>
                          <a:cs typeface="Times New Roman" charset="0"/>
                        </a:rPr>
                        <a:t>）</a:t>
                      </a:r>
                      <a:endParaRPr lang="en-US" altLang="zh-CN" sz="800" b="0" kern="1200" dirty="0">
                        <a:solidFill>
                          <a:schemeClr val="tx1"/>
                        </a:solidFill>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21"/>
                  </a:ext>
                </a:extLst>
              </a:tr>
              <a:tr h="213288">
                <a:tc>
                  <a:txBody>
                    <a:bodyPr/>
                    <a:lstStyle/>
                    <a:p>
                      <a:pPr marL="0" indent="355600" algn="l">
                        <a:lnSpc>
                          <a:spcPct val="150000"/>
                        </a:lnSpc>
                        <a:spcBef>
                          <a:spcPts val="0"/>
                        </a:spcBef>
                        <a:spcAft>
                          <a:spcPts val="0"/>
                        </a:spcAft>
                      </a:pPr>
                      <a:r>
                        <a:rPr lang="en-US" sz="800" b="0" i="0" u="none" strike="noStrike" kern="1200" dirty="0">
                          <a:solidFill>
                            <a:schemeClr val="tx1"/>
                          </a:solidFill>
                          <a:effectLst/>
                          <a:latin typeface="Times New Roman" charset="0"/>
                          <a:ea typeface="Times New Roman" charset="0"/>
                          <a:cs typeface="Times New Roman" charset="0"/>
                        </a:rPr>
                        <a:t>Hydroxychloroquine</a:t>
                      </a:r>
                      <a:r>
                        <a:rPr lang="en-US" altLang="zh-CN" sz="800" b="0" dirty="0">
                          <a:solidFill>
                            <a:schemeClr val="tx1"/>
                          </a:solidFill>
                          <a:latin typeface="Times New Roman" charset="0"/>
                          <a:ea typeface="Times New Roman" charset="0"/>
                          <a:cs typeface="Times New Roman" charset="0"/>
                        </a:rPr>
                        <a:t>, n(%)</a:t>
                      </a:r>
                      <a:endParaRPr lang="en-AU" sz="800" b="0" i="0" u="none" strike="noStrike" kern="1200" dirty="0">
                        <a:solidFill>
                          <a:schemeClr val="tx1"/>
                        </a:solidFill>
                        <a:effectLst/>
                        <a:latin typeface="Times New Roman" charset="0"/>
                        <a:ea typeface="Times New Roman" charset="0"/>
                        <a:cs typeface="Times New Roman" charset="0"/>
                      </a:endParaRPr>
                    </a:p>
                  </a:txBody>
                  <a:tcPr marL="39115" marR="3911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CN" sz="800" b="0" dirty="0">
                          <a:solidFill>
                            <a:schemeClr val="tx1"/>
                          </a:solidFill>
                          <a:latin typeface="Times New Roman" charset="0"/>
                          <a:ea typeface="Times New Roman" charset="0"/>
                          <a:cs typeface="Times New Roman" charset="0"/>
                        </a:rPr>
                        <a:t>--</a:t>
                      </a:r>
                      <a:endParaRPr lang="zh-CN" altLang="en-US" sz="800" b="0" dirty="0">
                        <a:solidFill>
                          <a:schemeClr val="tx1"/>
                        </a:solidFill>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CN" sz="800" b="0" dirty="0">
                          <a:solidFill>
                            <a:schemeClr val="tx1"/>
                          </a:solidFill>
                          <a:latin typeface="Times New Roman" charset="0"/>
                          <a:ea typeface="Times New Roman" charset="0"/>
                          <a:cs typeface="Times New Roman" charset="0"/>
                        </a:rPr>
                        <a:t>293</a:t>
                      </a:r>
                      <a:r>
                        <a:rPr lang="zh-CN" altLang="en-US" sz="800" b="0" dirty="0">
                          <a:solidFill>
                            <a:schemeClr val="tx1"/>
                          </a:solidFill>
                          <a:latin typeface="Times New Roman" charset="0"/>
                          <a:ea typeface="Times New Roman" charset="0"/>
                          <a:cs typeface="Times New Roman" charset="0"/>
                        </a:rPr>
                        <a:t>（</a:t>
                      </a:r>
                      <a:r>
                        <a:rPr lang="en-US" altLang="zh-CN" sz="800" b="0" dirty="0">
                          <a:solidFill>
                            <a:schemeClr val="tx1"/>
                          </a:solidFill>
                          <a:latin typeface="Times New Roman" charset="0"/>
                          <a:ea typeface="Times New Roman" charset="0"/>
                          <a:cs typeface="Times New Roman" charset="0"/>
                        </a:rPr>
                        <a:t>28.3</a:t>
                      </a:r>
                      <a:r>
                        <a:rPr lang="zh-CN" altLang="en-US" sz="800" b="0" dirty="0">
                          <a:solidFill>
                            <a:schemeClr val="tx1"/>
                          </a:solidFill>
                          <a:latin typeface="Times New Roman" charset="0"/>
                          <a:ea typeface="Times New Roman" charset="0"/>
                          <a:cs typeface="Times New Roman" charset="0"/>
                        </a:rPr>
                        <a:t>）</a:t>
                      </a:r>
                      <a:endParaRPr lang="en-US" altLang="zh-CN" sz="800" b="0" dirty="0">
                        <a:solidFill>
                          <a:schemeClr val="tx1"/>
                        </a:solidFill>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23"/>
                  </a:ext>
                </a:extLst>
              </a:tr>
              <a:tr h="213288">
                <a:tc>
                  <a:txBody>
                    <a:bodyPr/>
                    <a:lstStyle/>
                    <a:p>
                      <a:pPr marL="0" indent="355600" algn="l">
                        <a:lnSpc>
                          <a:spcPct val="150000"/>
                        </a:lnSpc>
                        <a:spcBef>
                          <a:spcPts val="0"/>
                        </a:spcBef>
                        <a:spcAft>
                          <a:spcPts val="0"/>
                        </a:spcAft>
                      </a:pPr>
                      <a:r>
                        <a:rPr lang="en-US" altLang="zh-CN" sz="800" b="0" i="0" u="none" strike="noStrike" kern="1200" dirty="0">
                          <a:solidFill>
                            <a:schemeClr val="tx1"/>
                          </a:solidFill>
                          <a:effectLst/>
                          <a:latin typeface="Times New Roman" charset="0"/>
                          <a:ea typeface="Times New Roman" charset="0"/>
                          <a:cs typeface="Times New Roman" charset="0"/>
                        </a:rPr>
                        <a:t>MTX</a:t>
                      </a:r>
                      <a:r>
                        <a:rPr lang="en-US" altLang="zh-CN" sz="800" b="0" dirty="0">
                          <a:solidFill>
                            <a:schemeClr val="tx1"/>
                          </a:solidFill>
                          <a:latin typeface="Times New Roman" charset="0"/>
                          <a:ea typeface="Times New Roman" charset="0"/>
                          <a:cs typeface="Times New Roman" charset="0"/>
                        </a:rPr>
                        <a:t>, n(%)</a:t>
                      </a:r>
                      <a:endParaRPr lang="en-AU" sz="800" b="0" i="0" u="none" strike="noStrike" kern="1200" dirty="0">
                        <a:solidFill>
                          <a:schemeClr val="tx1"/>
                        </a:solidFill>
                        <a:effectLst/>
                        <a:latin typeface="Times New Roman" charset="0"/>
                        <a:ea typeface="Times New Roman" charset="0"/>
                        <a:cs typeface="Times New Roman" charset="0"/>
                      </a:endParaRPr>
                    </a:p>
                  </a:txBody>
                  <a:tcPr marL="39115" marR="3911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CN" sz="800" b="0" dirty="0">
                          <a:solidFill>
                            <a:schemeClr val="tx1"/>
                          </a:solidFill>
                          <a:latin typeface="Times New Roman" charset="0"/>
                          <a:ea typeface="Times New Roman" charset="0"/>
                          <a:cs typeface="Times New Roman" charset="0"/>
                        </a:rPr>
                        <a:t>--</a:t>
                      </a:r>
                      <a:endParaRPr lang="zh-CN" altLang="en-US" sz="800" b="0" dirty="0">
                        <a:solidFill>
                          <a:schemeClr val="tx1"/>
                        </a:solidFill>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CN" sz="800" b="0" dirty="0">
                          <a:solidFill>
                            <a:schemeClr val="tx1"/>
                          </a:solidFill>
                          <a:latin typeface="Times New Roman" charset="0"/>
                          <a:ea typeface="Times New Roman" charset="0"/>
                          <a:cs typeface="Times New Roman" charset="0"/>
                        </a:rPr>
                        <a:t>318</a:t>
                      </a:r>
                      <a:r>
                        <a:rPr lang="zh-CN" altLang="en-US" sz="800" b="0" dirty="0">
                          <a:solidFill>
                            <a:schemeClr val="tx1"/>
                          </a:solidFill>
                          <a:latin typeface="Times New Roman" charset="0"/>
                          <a:ea typeface="Times New Roman" charset="0"/>
                          <a:cs typeface="Times New Roman" charset="0"/>
                        </a:rPr>
                        <a:t>（</a:t>
                      </a:r>
                      <a:r>
                        <a:rPr lang="en-US" altLang="zh-CN" sz="800" b="0" dirty="0">
                          <a:solidFill>
                            <a:schemeClr val="tx1"/>
                          </a:solidFill>
                          <a:latin typeface="Times New Roman" charset="0"/>
                          <a:ea typeface="Times New Roman" charset="0"/>
                          <a:cs typeface="Times New Roman" charset="0"/>
                        </a:rPr>
                        <a:t>30.8</a:t>
                      </a:r>
                      <a:r>
                        <a:rPr lang="zh-CN" altLang="en-US" sz="800" b="0" dirty="0">
                          <a:solidFill>
                            <a:schemeClr val="tx1"/>
                          </a:solidFill>
                          <a:latin typeface="Times New Roman" charset="0"/>
                          <a:ea typeface="Times New Roman" charset="0"/>
                          <a:cs typeface="Times New Roman" charset="0"/>
                        </a:rPr>
                        <a:t>）</a:t>
                      </a:r>
                      <a:endParaRPr lang="en-US" altLang="zh-CN" sz="800" b="0" dirty="0">
                        <a:solidFill>
                          <a:schemeClr val="tx1"/>
                        </a:solidFill>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24"/>
                  </a:ext>
                </a:extLst>
              </a:tr>
              <a:tr h="213288">
                <a:tc>
                  <a:txBody>
                    <a:bodyPr/>
                    <a:lstStyle/>
                    <a:p>
                      <a:pPr marL="0" marR="0" indent="355600" algn="l" defTabSz="914400" rtl="0" eaLnBrk="1" fontAlgn="auto" latinLnBrk="0" hangingPunct="1">
                        <a:lnSpc>
                          <a:spcPct val="150000"/>
                        </a:lnSpc>
                        <a:spcBef>
                          <a:spcPts val="0"/>
                        </a:spcBef>
                        <a:spcAft>
                          <a:spcPts val="0"/>
                        </a:spcAft>
                        <a:buClrTx/>
                        <a:buSzTx/>
                        <a:buFontTx/>
                        <a:buNone/>
                        <a:defRPr/>
                      </a:pPr>
                      <a:r>
                        <a:rPr lang="en-US" altLang="zh-CN" sz="800" b="0" i="0" u="none" strike="noStrike" kern="1200" dirty="0">
                          <a:solidFill>
                            <a:schemeClr val="tx1"/>
                          </a:solidFill>
                          <a:effectLst/>
                          <a:latin typeface="Times New Roman" charset="0"/>
                          <a:ea typeface="Times New Roman" charset="0"/>
                          <a:cs typeface="Times New Roman" charset="0"/>
                        </a:rPr>
                        <a:t>SASP</a:t>
                      </a:r>
                      <a:r>
                        <a:rPr lang="en-US" altLang="zh-CN" sz="800" b="0" dirty="0">
                          <a:solidFill>
                            <a:schemeClr val="tx1"/>
                          </a:solidFill>
                          <a:latin typeface="Times New Roman" charset="0"/>
                          <a:ea typeface="Times New Roman" charset="0"/>
                          <a:cs typeface="Times New Roman" charset="0"/>
                        </a:rPr>
                        <a:t>, n(%)</a:t>
                      </a:r>
                      <a:endParaRPr lang="en-AU" altLang="zh-CN" sz="800" b="0" i="0" u="none" strike="noStrike" kern="1200" dirty="0">
                        <a:solidFill>
                          <a:schemeClr val="tx1"/>
                        </a:solidFill>
                        <a:effectLst/>
                        <a:latin typeface="Times New Roman" charset="0"/>
                        <a:ea typeface="Times New Roman" charset="0"/>
                        <a:cs typeface="Times New Roman" charset="0"/>
                      </a:endParaRPr>
                    </a:p>
                  </a:txBody>
                  <a:tcPr marL="39115" marR="3911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CN" sz="800" b="0" dirty="0">
                          <a:solidFill>
                            <a:schemeClr val="tx1"/>
                          </a:solidFill>
                          <a:latin typeface="Times New Roman" charset="0"/>
                          <a:ea typeface="Times New Roman" charset="0"/>
                          <a:cs typeface="Times New Roman" charset="0"/>
                        </a:rPr>
                        <a:t>--</a:t>
                      </a:r>
                      <a:endParaRPr lang="zh-CN" altLang="en-US" sz="800" b="0" dirty="0">
                        <a:solidFill>
                          <a:schemeClr val="tx1"/>
                        </a:solidFill>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CN" sz="800" b="0" dirty="0">
                          <a:solidFill>
                            <a:schemeClr val="tx1"/>
                          </a:solidFill>
                          <a:latin typeface="Times New Roman" charset="0"/>
                          <a:ea typeface="Times New Roman" charset="0"/>
                          <a:cs typeface="Times New Roman" charset="0"/>
                        </a:rPr>
                        <a:t>135</a:t>
                      </a:r>
                      <a:r>
                        <a:rPr lang="zh-CN" altLang="en-US" sz="800" b="0" dirty="0">
                          <a:solidFill>
                            <a:schemeClr val="tx1"/>
                          </a:solidFill>
                          <a:latin typeface="Times New Roman" charset="0"/>
                          <a:ea typeface="Times New Roman" charset="0"/>
                          <a:cs typeface="Times New Roman" charset="0"/>
                        </a:rPr>
                        <a:t>（</a:t>
                      </a:r>
                      <a:r>
                        <a:rPr lang="en-US" altLang="zh-CN" sz="800" b="0" dirty="0">
                          <a:solidFill>
                            <a:schemeClr val="tx1"/>
                          </a:solidFill>
                          <a:latin typeface="Times New Roman" charset="0"/>
                          <a:ea typeface="Times New Roman" charset="0"/>
                          <a:cs typeface="Times New Roman" charset="0"/>
                        </a:rPr>
                        <a:t>13.1</a:t>
                      </a:r>
                      <a:r>
                        <a:rPr lang="zh-CN" altLang="en-US" sz="800" b="0" dirty="0">
                          <a:solidFill>
                            <a:schemeClr val="tx1"/>
                          </a:solidFill>
                          <a:latin typeface="Times New Roman" charset="0"/>
                          <a:ea typeface="Times New Roman" charset="0"/>
                          <a:cs typeface="Times New Roman" charset="0"/>
                        </a:rPr>
                        <a:t>）</a:t>
                      </a:r>
                      <a:endParaRPr lang="en-US" altLang="zh-CN" sz="800" b="0" dirty="0">
                        <a:solidFill>
                          <a:schemeClr val="tx1"/>
                        </a:solidFill>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25"/>
                  </a:ext>
                </a:extLst>
              </a:tr>
              <a:tr h="213288">
                <a:tc>
                  <a:txBody>
                    <a:bodyPr/>
                    <a:lstStyle/>
                    <a:p>
                      <a:pPr marL="0" marR="0" indent="355600" algn="l" defTabSz="914400" rtl="0" eaLnBrk="1" fontAlgn="auto" latinLnBrk="0" hangingPunct="1">
                        <a:lnSpc>
                          <a:spcPct val="150000"/>
                        </a:lnSpc>
                        <a:spcBef>
                          <a:spcPts val="0"/>
                        </a:spcBef>
                        <a:spcAft>
                          <a:spcPts val="0"/>
                        </a:spcAft>
                        <a:buClrTx/>
                        <a:buSzTx/>
                        <a:buFontTx/>
                        <a:buNone/>
                        <a:defRPr/>
                      </a:pPr>
                      <a:r>
                        <a:rPr lang="en-US" altLang="zh-CN" sz="800" b="0" i="0" u="none" strike="noStrike" kern="1200" dirty="0">
                          <a:solidFill>
                            <a:schemeClr val="tx1"/>
                          </a:solidFill>
                          <a:effectLst/>
                          <a:latin typeface="Times New Roman" charset="0"/>
                          <a:ea typeface="Times New Roman" charset="0"/>
                          <a:cs typeface="Times New Roman" charset="0"/>
                        </a:rPr>
                        <a:t>TNF-alpha</a:t>
                      </a:r>
                      <a:r>
                        <a:rPr lang="zh-CN" altLang="en-US" sz="800" b="0" i="0" u="none" strike="noStrike" kern="1200" dirty="0">
                          <a:solidFill>
                            <a:schemeClr val="tx1"/>
                          </a:solidFill>
                          <a:effectLst/>
                          <a:latin typeface="Times New Roman" charset="0"/>
                          <a:ea typeface="Times New Roman" charset="0"/>
                          <a:cs typeface="Times New Roman" charset="0"/>
                        </a:rPr>
                        <a:t>  </a:t>
                      </a:r>
                      <a:r>
                        <a:rPr lang="en-US" altLang="zh-CN" sz="800" b="0" i="0" u="none" strike="noStrike" kern="1200" dirty="0">
                          <a:solidFill>
                            <a:schemeClr val="tx1"/>
                          </a:solidFill>
                          <a:effectLst/>
                          <a:latin typeface="Times New Roman" charset="0"/>
                          <a:ea typeface="Times New Roman" charset="0"/>
                          <a:cs typeface="Times New Roman" charset="0"/>
                        </a:rPr>
                        <a:t>Inhibitor</a:t>
                      </a:r>
                      <a:r>
                        <a:rPr lang="en-US" altLang="zh-CN" sz="800" b="0" dirty="0">
                          <a:solidFill>
                            <a:schemeClr val="tx1"/>
                          </a:solidFill>
                          <a:latin typeface="Times New Roman" charset="0"/>
                          <a:ea typeface="Times New Roman" charset="0"/>
                          <a:cs typeface="Times New Roman" charset="0"/>
                        </a:rPr>
                        <a:t>, n(%)</a:t>
                      </a:r>
                      <a:endParaRPr lang="en-AU" altLang="zh-CN" sz="800" b="0" i="0" u="none" strike="noStrike" kern="1200" dirty="0">
                        <a:solidFill>
                          <a:schemeClr val="tx1"/>
                        </a:solidFill>
                        <a:effectLst/>
                        <a:latin typeface="Times New Roman" charset="0"/>
                        <a:ea typeface="Times New Roman" charset="0"/>
                        <a:cs typeface="Times New Roman" charset="0"/>
                      </a:endParaRPr>
                    </a:p>
                  </a:txBody>
                  <a:tcPr marL="39115" marR="3911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CN" sz="800" b="0" dirty="0">
                          <a:solidFill>
                            <a:schemeClr val="tx1"/>
                          </a:solidFill>
                          <a:latin typeface="Times New Roman" charset="0"/>
                          <a:ea typeface="Times New Roman" charset="0"/>
                          <a:cs typeface="Times New Roman" charset="0"/>
                        </a:rPr>
                        <a:t>--</a:t>
                      </a:r>
                      <a:endParaRPr lang="zh-CN" altLang="en-US" sz="800" b="0" dirty="0">
                        <a:solidFill>
                          <a:schemeClr val="tx1"/>
                        </a:solidFill>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684063" rtl="0" eaLnBrk="1" fontAlgn="auto" latinLnBrk="0" hangingPunct="1">
                        <a:lnSpc>
                          <a:spcPct val="100000"/>
                        </a:lnSpc>
                        <a:spcBef>
                          <a:spcPts val="0"/>
                        </a:spcBef>
                        <a:spcAft>
                          <a:spcPts val="0"/>
                        </a:spcAft>
                        <a:buClrTx/>
                        <a:buSzTx/>
                        <a:buFontTx/>
                        <a:buNone/>
                        <a:tabLst/>
                        <a:defRPr/>
                      </a:pPr>
                      <a:r>
                        <a:rPr lang="en-US" altLang="zh-CN" sz="800" b="0" dirty="0">
                          <a:solidFill>
                            <a:schemeClr val="tx1"/>
                          </a:solidFill>
                          <a:latin typeface="Times New Roman" charset="0"/>
                          <a:ea typeface="Times New Roman" charset="0"/>
                          <a:cs typeface="Times New Roman" charset="0"/>
                        </a:rPr>
                        <a:t>66</a:t>
                      </a:r>
                      <a:r>
                        <a:rPr lang="zh-CN" altLang="en-US" sz="800" b="0" dirty="0">
                          <a:solidFill>
                            <a:schemeClr val="tx1"/>
                          </a:solidFill>
                          <a:latin typeface="Times New Roman" charset="0"/>
                          <a:ea typeface="Times New Roman" charset="0"/>
                          <a:cs typeface="Times New Roman" charset="0"/>
                        </a:rPr>
                        <a:t>（</a:t>
                      </a:r>
                      <a:r>
                        <a:rPr lang="en-US" altLang="zh-CN" sz="800" b="0" dirty="0">
                          <a:solidFill>
                            <a:schemeClr val="tx1"/>
                          </a:solidFill>
                          <a:latin typeface="Times New Roman" charset="0"/>
                          <a:ea typeface="Times New Roman" charset="0"/>
                          <a:cs typeface="Times New Roman" charset="0"/>
                        </a:rPr>
                        <a:t>6.4</a:t>
                      </a:r>
                      <a:r>
                        <a:rPr lang="zh-CN" altLang="en-US" sz="800" b="0" dirty="0">
                          <a:solidFill>
                            <a:schemeClr val="tx1"/>
                          </a:solidFill>
                          <a:latin typeface="Times New Roman" charset="0"/>
                          <a:ea typeface="Times New Roman" charset="0"/>
                          <a:cs typeface="Times New Roman" charset="0"/>
                        </a:rPr>
                        <a:t>）</a:t>
                      </a:r>
                      <a:endParaRPr lang="en-US" altLang="zh-CN" sz="800" b="0" dirty="0">
                        <a:solidFill>
                          <a:schemeClr val="tx1"/>
                        </a:solidFill>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22"/>
                  </a:ext>
                </a:extLst>
              </a:tr>
              <a:tr h="213288">
                <a:tc>
                  <a:txBody>
                    <a:bodyPr/>
                    <a:lstStyle/>
                    <a:p>
                      <a:pPr marL="0" marR="0" indent="355600" algn="l" defTabSz="914400" rtl="0" eaLnBrk="1" fontAlgn="auto" latinLnBrk="0" hangingPunct="1">
                        <a:lnSpc>
                          <a:spcPct val="150000"/>
                        </a:lnSpc>
                        <a:spcBef>
                          <a:spcPts val="0"/>
                        </a:spcBef>
                        <a:spcAft>
                          <a:spcPts val="0"/>
                        </a:spcAft>
                        <a:buClrTx/>
                        <a:buSzTx/>
                        <a:buFontTx/>
                        <a:buNone/>
                        <a:defRPr/>
                      </a:pPr>
                      <a:r>
                        <a:rPr lang="en-AU" altLang="zh-CN" sz="800" b="0" i="0" u="none" strike="noStrike" kern="1200" dirty="0" err="1">
                          <a:solidFill>
                            <a:schemeClr val="tx1"/>
                          </a:solidFill>
                          <a:effectLst/>
                          <a:latin typeface="Times New Roman" charset="0"/>
                          <a:ea typeface="Times New Roman" charset="0"/>
                          <a:cs typeface="Times New Roman" charset="0"/>
                        </a:rPr>
                        <a:t>Iguratimod</a:t>
                      </a:r>
                      <a:r>
                        <a:rPr lang="en-US" altLang="zh-CN" sz="800" b="0" dirty="0">
                          <a:solidFill>
                            <a:schemeClr val="tx1"/>
                          </a:solidFill>
                          <a:latin typeface="Times New Roman" charset="0"/>
                          <a:ea typeface="Times New Roman" charset="0"/>
                          <a:cs typeface="Times New Roman" charset="0"/>
                        </a:rPr>
                        <a:t>, n(%)</a:t>
                      </a:r>
                      <a:endParaRPr lang="en-AU" altLang="zh-CN" sz="800" b="0" i="0" u="none" strike="noStrike" kern="1200" dirty="0">
                        <a:solidFill>
                          <a:schemeClr val="tx1"/>
                        </a:solidFill>
                        <a:effectLst/>
                        <a:latin typeface="Times New Roman" charset="0"/>
                        <a:ea typeface="Times New Roman" charset="0"/>
                        <a:cs typeface="Times New Roman" charset="0"/>
                      </a:endParaRPr>
                    </a:p>
                  </a:txBody>
                  <a:tcPr marL="39115" marR="3911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CN" sz="800" b="0" dirty="0">
                          <a:solidFill>
                            <a:schemeClr val="tx1"/>
                          </a:solidFill>
                          <a:latin typeface="Times New Roman" charset="0"/>
                          <a:ea typeface="Times New Roman" charset="0"/>
                          <a:cs typeface="Times New Roman" charset="0"/>
                        </a:rPr>
                        <a:t>--</a:t>
                      </a:r>
                      <a:endParaRPr lang="zh-CN" altLang="en-US" sz="800" b="0" dirty="0">
                        <a:solidFill>
                          <a:schemeClr val="tx1"/>
                        </a:solidFill>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684063" rtl="0" eaLnBrk="1" fontAlgn="auto" latinLnBrk="0" hangingPunct="1">
                        <a:lnSpc>
                          <a:spcPct val="100000"/>
                        </a:lnSpc>
                        <a:spcBef>
                          <a:spcPts val="0"/>
                        </a:spcBef>
                        <a:spcAft>
                          <a:spcPts val="0"/>
                        </a:spcAft>
                        <a:buClrTx/>
                        <a:buSzTx/>
                        <a:buFontTx/>
                        <a:buNone/>
                        <a:tabLst/>
                        <a:defRPr/>
                      </a:pPr>
                      <a:r>
                        <a:rPr lang="zh-CN" altLang="en-US" sz="800" b="0" dirty="0">
                          <a:solidFill>
                            <a:schemeClr val="tx1"/>
                          </a:solidFill>
                          <a:latin typeface="Times New Roman" charset="0"/>
                          <a:ea typeface="Times New Roman" charset="0"/>
                          <a:cs typeface="Times New Roman" charset="0"/>
                        </a:rPr>
                        <a:t> </a:t>
                      </a:r>
                      <a:r>
                        <a:rPr lang="en-US" altLang="zh-CN" sz="800" b="0" dirty="0">
                          <a:solidFill>
                            <a:schemeClr val="tx1"/>
                          </a:solidFill>
                          <a:latin typeface="Times New Roman" charset="0"/>
                          <a:ea typeface="Times New Roman" charset="0"/>
                          <a:cs typeface="Times New Roman" charset="0"/>
                        </a:rPr>
                        <a:t>41</a:t>
                      </a:r>
                      <a:r>
                        <a:rPr lang="zh-CN" altLang="en-US" sz="800" b="0" dirty="0">
                          <a:solidFill>
                            <a:schemeClr val="tx1"/>
                          </a:solidFill>
                          <a:latin typeface="Times New Roman" charset="0"/>
                          <a:ea typeface="Times New Roman" charset="0"/>
                          <a:cs typeface="Times New Roman" charset="0"/>
                        </a:rPr>
                        <a:t>（</a:t>
                      </a:r>
                      <a:r>
                        <a:rPr lang="en-US" altLang="zh-CN" sz="800" b="0" dirty="0">
                          <a:solidFill>
                            <a:schemeClr val="tx1"/>
                          </a:solidFill>
                          <a:latin typeface="Times New Roman" charset="0"/>
                          <a:ea typeface="Times New Roman" charset="0"/>
                          <a:cs typeface="Times New Roman" charset="0"/>
                        </a:rPr>
                        <a:t>4.0</a:t>
                      </a:r>
                      <a:r>
                        <a:rPr lang="zh-CN" altLang="en-US" sz="800" b="0" dirty="0">
                          <a:solidFill>
                            <a:schemeClr val="tx1"/>
                          </a:solidFill>
                          <a:latin typeface="Times New Roman" charset="0"/>
                          <a:ea typeface="Times New Roman" charset="0"/>
                          <a:cs typeface="Times New Roman" charset="0"/>
                        </a:rPr>
                        <a:t>）</a:t>
                      </a:r>
                      <a:endParaRPr lang="en-US" altLang="zh-CN" sz="800" b="0" dirty="0">
                        <a:solidFill>
                          <a:schemeClr val="tx1"/>
                        </a:solidFill>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27"/>
                  </a:ext>
                </a:extLst>
              </a:tr>
              <a:tr h="209882">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sz="800" b="0" i="0" u="none" strike="noStrike" kern="1200">
                          <a:solidFill>
                            <a:schemeClr val="tx1"/>
                          </a:solidFill>
                          <a:effectLst/>
                          <a:latin typeface="Times New Roman" charset="0"/>
                          <a:ea typeface="Times New Roman" charset="0"/>
                          <a:cs typeface="Times New Roman" charset="0"/>
                        </a:rPr>
                        <a:t>           </a:t>
                      </a:r>
                      <a:r>
                        <a:rPr lang="en-US" altLang="zh-CN" sz="800" b="0" i="0" u="none" strike="noStrike" kern="1200">
                          <a:solidFill>
                            <a:schemeClr val="tx1"/>
                          </a:solidFill>
                          <a:effectLst/>
                          <a:latin typeface="Times New Roman" charset="0"/>
                          <a:ea typeface="Times New Roman" charset="0"/>
                          <a:cs typeface="Times New Roman" charset="0"/>
                        </a:rPr>
                        <a:t>Leflunomide</a:t>
                      </a:r>
                      <a:r>
                        <a:rPr lang="en-US" altLang="zh-CN" sz="800" b="0" dirty="0">
                          <a:solidFill>
                            <a:schemeClr val="tx1"/>
                          </a:solidFill>
                          <a:latin typeface="Times New Roman" charset="0"/>
                          <a:ea typeface="Times New Roman" charset="0"/>
                          <a:cs typeface="Times New Roman" charset="0"/>
                        </a:rPr>
                        <a:t>, n(%)</a:t>
                      </a:r>
                      <a:endParaRPr lang="en-AU" altLang="zh-CN" sz="800" b="0" i="0" u="none" strike="noStrike" kern="1200" dirty="0">
                        <a:solidFill>
                          <a:schemeClr val="tx1"/>
                        </a:solidFill>
                        <a:effectLst/>
                        <a:latin typeface="Times New Roman" charset="0"/>
                        <a:ea typeface="Times New Roman" charset="0"/>
                        <a:cs typeface="Times New Roman" charset="0"/>
                      </a:endParaRPr>
                    </a:p>
                  </a:txBody>
                  <a:tcPr marL="39115" marR="3911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CN" sz="800" b="0" dirty="0">
                          <a:solidFill>
                            <a:schemeClr val="tx1"/>
                          </a:solidFill>
                          <a:latin typeface="Times New Roman" charset="0"/>
                          <a:ea typeface="Times New Roman" charset="0"/>
                          <a:cs typeface="Times New Roman" charset="0"/>
                        </a:rPr>
                        <a:t>--</a:t>
                      </a:r>
                      <a:endParaRPr lang="zh-CN" altLang="en-US" sz="800" b="0" dirty="0">
                        <a:solidFill>
                          <a:schemeClr val="tx1"/>
                        </a:solidFill>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CN" sz="800" b="0" dirty="0">
                          <a:solidFill>
                            <a:schemeClr val="tx1"/>
                          </a:solidFill>
                          <a:latin typeface="Times New Roman" charset="0"/>
                          <a:ea typeface="Times New Roman" charset="0"/>
                          <a:cs typeface="Times New Roman" charset="0"/>
                        </a:rPr>
                        <a:t>358</a:t>
                      </a:r>
                      <a:r>
                        <a:rPr lang="zh-CN" altLang="en-US" sz="800" b="0" dirty="0">
                          <a:solidFill>
                            <a:schemeClr val="tx1"/>
                          </a:solidFill>
                          <a:latin typeface="Times New Roman" charset="0"/>
                          <a:ea typeface="Times New Roman" charset="0"/>
                          <a:cs typeface="Times New Roman" charset="0"/>
                        </a:rPr>
                        <a:t>（</a:t>
                      </a:r>
                      <a:r>
                        <a:rPr lang="en-US" altLang="zh-CN" sz="800" b="0" dirty="0">
                          <a:solidFill>
                            <a:schemeClr val="tx1"/>
                          </a:solidFill>
                          <a:latin typeface="Times New Roman" charset="0"/>
                          <a:ea typeface="Times New Roman" charset="0"/>
                          <a:cs typeface="Times New Roman" charset="0"/>
                        </a:rPr>
                        <a:t>34.6</a:t>
                      </a:r>
                      <a:r>
                        <a:rPr lang="zh-CN" altLang="en-US" sz="800" b="0" dirty="0">
                          <a:solidFill>
                            <a:schemeClr val="tx1"/>
                          </a:solidFill>
                          <a:latin typeface="Times New Roman" charset="0"/>
                          <a:ea typeface="Times New Roman" charset="0"/>
                          <a:cs typeface="Times New Roman" charset="0"/>
                        </a:rPr>
                        <a:t>）</a:t>
                      </a:r>
                      <a:endParaRPr lang="en-US" altLang="zh-CN" sz="800" b="0" dirty="0">
                        <a:solidFill>
                          <a:schemeClr val="tx1"/>
                        </a:solidFill>
                        <a:latin typeface="Times New Roman" charset="0"/>
                        <a:ea typeface="Times New Roman" charset="0"/>
                        <a:cs typeface="Times New Roman" charset="0"/>
                      </a:endParaRPr>
                    </a:p>
                  </a:txBody>
                  <a:tcPr marL="52153" marR="52153" marT="26064" marB="2606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26"/>
                  </a:ext>
                </a:extLst>
              </a:tr>
            </a:tbl>
          </a:graphicData>
        </a:graphic>
      </p:graphicFrame>
      <p:sp>
        <p:nvSpPr>
          <p:cNvPr id="2" name="幻灯片编号占位符 1"/>
          <p:cNvSpPr>
            <a:spLocks noGrp="1"/>
          </p:cNvSpPr>
          <p:nvPr>
            <p:ph type="sldNum" sz="quarter" idx="12"/>
          </p:nvPr>
        </p:nvSpPr>
        <p:spPr/>
        <p:txBody>
          <a:bodyPr/>
          <a:lstStyle/>
          <a:p>
            <a:fld id="{31BBC020-191E-924B-96C1-9E9B4F13A44B}" type="slidenum">
              <a:rPr kumimoji="1" lang="zh-CN" altLang="en-US" smtClean="0"/>
              <a:t>16</a:t>
            </a:fld>
            <a:endParaRPr kumimoji="1" lang="zh-CN" altLang="en-US" dirty="0"/>
          </a:p>
        </p:txBody>
      </p:sp>
      <p:sp>
        <p:nvSpPr>
          <p:cNvPr id="3" name="矩形 2"/>
          <p:cNvSpPr/>
          <p:nvPr/>
        </p:nvSpPr>
        <p:spPr>
          <a:xfrm>
            <a:off x="540837" y="6393939"/>
            <a:ext cx="5426354" cy="811954"/>
          </a:xfrm>
          <a:prstGeom prst="rect">
            <a:avLst/>
          </a:prstGeom>
        </p:spPr>
        <p:txBody>
          <a:bodyPr wrap="square">
            <a:spAutoFit/>
          </a:bodyPr>
          <a:lstStyle/>
          <a:p>
            <a:pPr algn="just">
              <a:lnSpc>
                <a:spcPct val="150000"/>
              </a:lnSpc>
            </a:pPr>
            <a:r>
              <a:rPr lang="en-US" altLang="zh-CN" sz="800" dirty="0">
                <a:latin typeface="Times New Roman" panose="02020603050405020304" pitchFamily="18" charset="0"/>
                <a:cs typeface="Times New Roman" panose="02020603050405020304" pitchFamily="18" charset="0"/>
              </a:rPr>
              <a:t>A total</a:t>
            </a:r>
            <a:r>
              <a:rPr lang="zh-CN" altLang="en-US" sz="800" dirty="0">
                <a:latin typeface="Times New Roman" panose="02020603050405020304" pitchFamily="18" charset="0"/>
                <a:cs typeface="Times New Roman" panose="02020603050405020304" pitchFamily="18" charset="0"/>
              </a:rPr>
              <a:t> </a:t>
            </a:r>
            <a:r>
              <a:rPr lang="en-US" altLang="zh-CN" sz="800" dirty="0">
                <a:latin typeface="Times New Roman" panose="02020603050405020304" pitchFamily="18" charset="0"/>
                <a:cs typeface="Times New Roman" panose="02020603050405020304" pitchFamily="18" charset="0"/>
              </a:rPr>
              <a:t>of </a:t>
            </a:r>
            <a:r>
              <a:rPr lang="zh-CN" altLang="en-US" sz="800" dirty="0">
                <a:latin typeface="Times New Roman" panose="02020603050405020304" pitchFamily="18" charset="0"/>
                <a:cs typeface="Times New Roman" panose="02020603050405020304" pitchFamily="18" charset="0"/>
              </a:rPr>
              <a:t> </a:t>
            </a:r>
            <a:r>
              <a:rPr lang="en-US" altLang="zh-CN" sz="800" dirty="0">
                <a:latin typeface="Times New Roman" panose="02020603050405020304" pitchFamily="18" charset="0"/>
                <a:cs typeface="Times New Roman" panose="02020603050405020304" pitchFamily="18" charset="0"/>
              </a:rPr>
              <a:t>2238</a:t>
            </a:r>
            <a:r>
              <a:rPr lang="zh-CN" altLang="zh-CN" sz="800" dirty="0">
                <a:latin typeface="Times New Roman" panose="02020603050405020304" pitchFamily="18" charset="0"/>
                <a:cs typeface="Times New Roman" panose="02020603050405020304" pitchFamily="18" charset="0"/>
              </a:rPr>
              <a:t> </a:t>
            </a:r>
            <a:r>
              <a:rPr lang="en-US" altLang="zh-CN" sz="800" dirty="0">
                <a:latin typeface="Times New Roman" panose="02020603050405020304" pitchFamily="18" charset="0"/>
                <a:cs typeface="Times New Roman" panose="02020603050405020304" pitchFamily="18" charset="0"/>
              </a:rPr>
              <a:t>study population were </a:t>
            </a:r>
            <a:r>
              <a:rPr lang="en-US" altLang="zh-CN" sz="800" dirty="0" err="1">
                <a:latin typeface="Times New Roman" panose="02020603050405020304" pitchFamily="18" charset="0"/>
                <a:cs typeface="Times New Roman" panose="02020603050405020304" pitchFamily="18" charset="0"/>
              </a:rPr>
              <a:t>enrooled</a:t>
            </a:r>
            <a:r>
              <a:rPr lang="en-US" altLang="zh-CN" sz="800" dirty="0">
                <a:latin typeface="Times New Roman" panose="02020603050405020304" pitchFamily="18" charset="0"/>
                <a:cs typeface="Times New Roman" panose="02020603050405020304" pitchFamily="18" charset="0"/>
              </a:rPr>
              <a:t>. The RA group (n=1034) comprised 818 females and 206 males; the healthy controls (n=1204) comprised 837 females and 379 males. </a:t>
            </a:r>
          </a:p>
          <a:p>
            <a:pPr algn="just">
              <a:lnSpc>
                <a:spcPct val="150000"/>
              </a:lnSpc>
            </a:pPr>
            <a:r>
              <a:rPr lang="en-US" altLang="zh-CN" sz="800" dirty="0">
                <a:latin typeface="Times New Roman" panose="02020603050405020304" pitchFamily="18" charset="0"/>
                <a:cs typeface="Times New Roman" panose="02020603050405020304" pitchFamily="18" charset="0"/>
              </a:rPr>
              <a:t>BMI= Body Mass Index, ILD=Interstitial lung disease, CAD=coronary heart disease, SS=</a:t>
            </a:r>
            <a:r>
              <a:rPr lang="en-AU" altLang="zh-CN" sz="800" dirty="0" err="1">
                <a:latin typeface="Times New Roman" panose="02020603050405020304" pitchFamily="18" charset="0"/>
                <a:cs typeface="Times New Roman" panose="02020603050405020304" pitchFamily="18" charset="0"/>
              </a:rPr>
              <a:t>Sjögren’s</a:t>
            </a:r>
            <a:r>
              <a:rPr lang="en-AU" altLang="zh-CN" sz="800" dirty="0">
                <a:latin typeface="Times New Roman" panose="02020603050405020304" pitchFamily="18" charset="0"/>
                <a:cs typeface="Times New Roman" panose="02020603050405020304" pitchFamily="18" charset="0"/>
              </a:rPr>
              <a:t> syndrome</a:t>
            </a:r>
            <a:r>
              <a:rPr lang="zh-CN" altLang="en-US" sz="800" dirty="0">
                <a:latin typeface="Times New Roman" panose="02020603050405020304" pitchFamily="18" charset="0"/>
                <a:cs typeface="Times New Roman" panose="02020603050405020304" pitchFamily="18" charset="0"/>
              </a:rPr>
              <a:t>，</a:t>
            </a:r>
            <a:r>
              <a:rPr lang="en-US" altLang="zh-CN" sz="800" dirty="0">
                <a:latin typeface="Times New Roman" panose="02020603050405020304" pitchFamily="18" charset="0"/>
                <a:cs typeface="Times New Roman" panose="02020603050405020304" pitchFamily="18" charset="0"/>
              </a:rPr>
              <a:t>MTX= methotrexate, SASP= </a:t>
            </a:r>
            <a:r>
              <a:rPr lang="en-US" altLang="zh-CN" sz="800" dirty="0" err="1">
                <a:latin typeface="Times New Roman" panose="02020603050405020304" pitchFamily="18" charset="0"/>
                <a:cs typeface="Times New Roman" panose="02020603050405020304" pitchFamily="18" charset="0"/>
              </a:rPr>
              <a:t>Salazosulfapyridine</a:t>
            </a:r>
            <a:r>
              <a:rPr lang="en-US" altLang="zh-CN" sz="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3800229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a:extLst>
              <a:ext uri="{FF2B5EF4-FFF2-40B4-BE49-F238E27FC236}">
                <a16:creationId xmlns:a16="http://schemas.microsoft.com/office/drawing/2014/main" id="{D591073C-8390-AE09-A75B-37C61E958DC9}"/>
              </a:ext>
            </a:extLst>
          </p:cNvPr>
          <p:cNvSpPr>
            <a:spLocks noGrp="1"/>
          </p:cNvSpPr>
          <p:nvPr>
            <p:ph type="sldNum" sz="quarter" idx="12"/>
          </p:nvPr>
        </p:nvSpPr>
        <p:spPr/>
        <p:txBody>
          <a:bodyPr/>
          <a:lstStyle/>
          <a:p>
            <a:fld id="{31BBC020-191E-924B-96C1-9E9B4F13A44B}" type="slidenum">
              <a:rPr kumimoji="1" lang="zh-CN" altLang="en-US" smtClean="0"/>
              <a:t>17</a:t>
            </a:fld>
            <a:endParaRPr kumimoji="1" lang="zh-CN" altLang="en-US"/>
          </a:p>
        </p:txBody>
      </p:sp>
      <p:graphicFrame>
        <p:nvGraphicFramePr>
          <p:cNvPr id="5" name="表格 4">
            <a:extLst>
              <a:ext uri="{FF2B5EF4-FFF2-40B4-BE49-F238E27FC236}">
                <a16:creationId xmlns:a16="http://schemas.microsoft.com/office/drawing/2014/main" id="{6097B1D2-0596-1A1A-E3AD-B4D95531D8EF}"/>
              </a:ext>
            </a:extLst>
          </p:cNvPr>
          <p:cNvGraphicFramePr>
            <a:graphicFrameLocks noGrp="1"/>
          </p:cNvGraphicFramePr>
          <p:nvPr>
            <p:extLst>
              <p:ext uri="{D42A27DB-BD31-4B8C-83A1-F6EECF244321}">
                <p14:modId xmlns:p14="http://schemas.microsoft.com/office/powerpoint/2010/main" val="1045776135"/>
              </p:ext>
            </p:extLst>
          </p:nvPr>
        </p:nvGraphicFramePr>
        <p:xfrm>
          <a:off x="488299" y="1297652"/>
          <a:ext cx="4930665" cy="3405388"/>
        </p:xfrm>
        <a:graphic>
          <a:graphicData uri="http://schemas.openxmlformats.org/drawingml/2006/table">
            <a:tbl>
              <a:tblPr>
                <a:tableStyleId>{616DA210-FB5B-4158-B5E0-FEB733F419BA}</a:tableStyleId>
              </a:tblPr>
              <a:tblGrid>
                <a:gridCol w="1832226">
                  <a:extLst>
                    <a:ext uri="{9D8B030D-6E8A-4147-A177-3AD203B41FA5}">
                      <a16:colId xmlns:a16="http://schemas.microsoft.com/office/drawing/2014/main" val="794707503"/>
                    </a:ext>
                  </a:extLst>
                </a:gridCol>
                <a:gridCol w="1789226">
                  <a:extLst>
                    <a:ext uri="{9D8B030D-6E8A-4147-A177-3AD203B41FA5}">
                      <a16:colId xmlns:a16="http://schemas.microsoft.com/office/drawing/2014/main" val="4214904366"/>
                    </a:ext>
                  </a:extLst>
                </a:gridCol>
                <a:gridCol w="1309213">
                  <a:extLst>
                    <a:ext uri="{9D8B030D-6E8A-4147-A177-3AD203B41FA5}">
                      <a16:colId xmlns:a16="http://schemas.microsoft.com/office/drawing/2014/main" val="699860966"/>
                    </a:ext>
                  </a:extLst>
                </a:gridCol>
              </a:tblGrid>
              <a:tr h="216711">
                <a:tc>
                  <a:txBody>
                    <a:bodyPr/>
                    <a:lstStyle/>
                    <a:p>
                      <a:pPr algn="just" rtl="0" fontAlgn="b"/>
                      <a:r>
                        <a:rPr lang="en" sz="1000" u="none" strike="noStrike" kern="1200" dirty="0">
                          <a:solidFill>
                            <a:schemeClr val="tx1"/>
                          </a:solidFill>
                          <a:effectLst/>
                          <a:latin typeface="+mn-lt"/>
                          <a:ea typeface="+mn-ea"/>
                          <a:cs typeface="+mn-cs"/>
                        </a:rPr>
                        <a:t>Characteristic</a:t>
                      </a:r>
                    </a:p>
                  </a:txBody>
                  <a:tcPr marL="9525" marR="9525" marT="9525"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 sz="1000" u="none" strike="noStrike" kern="1200" dirty="0">
                          <a:solidFill>
                            <a:schemeClr val="tx1"/>
                          </a:solidFill>
                          <a:effectLst/>
                          <a:latin typeface="+mn-lt"/>
                          <a:ea typeface="+mn-ea"/>
                          <a:cs typeface="+mn-cs"/>
                        </a:rPr>
                        <a:t>HC</a:t>
                      </a:r>
                      <a:r>
                        <a:rPr lang="zh-CN" altLang="en-US" sz="1000" u="none" strike="noStrike" kern="1200" dirty="0">
                          <a:solidFill>
                            <a:schemeClr val="tx1"/>
                          </a:solidFill>
                          <a:effectLst/>
                          <a:latin typeface="+mn-lt"/>
                          <a:ea typeface="+mn-ea"/>
                          <a:cs typeface="+mn-cs"/>
                        </a:rPr>
                        <a:t> </a:t>
                      </a:r>
                      <a:r>
                        <a:rPr lang="en" sz="1000" u="none" strike="noStrike" kern="1200" dirty="0">
                          <a:solidFill>
                            <a:schemeClr val="tx1"/>
                          </a:solidFill>
                          <a:effectLst/>
                          <a:latin typeface="+mn-lt"/>
                          <a:ea typeface="+mn-ea"/>
                          <a:cs typeface="+mn-cs"/>
                        </a:rPr>
                        <a:t>(n=29)</a:t>
                      </a:r>
                    </a:p>
                  </a:txBody>
                  <a:tcPr marL="9525" marR="9525" marT="9525"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 sz="1000" u="none" strike="noStrike" kern="1200" dirty="0">
                          <a:solidFill>
                            <a:schemeClr val="tx1"/>
                          </a:solidFill>
                          <a:effectLst/>
                          <a:latin typeface="+mn-lt"/>
                          <a:ea typeface="+mn-ea"/>
                          <a:cs typeface="+mn-cs"/>
                        </a:rPr>
                        <a:t>RA</a:t>
                      </a:r>
                      <a:r>
                        <a:rPr lang="zh-CN" altLang="en-US" sz="1000" u="none" strike="noStrike" kern="1200" dirty="0">
                          <a:solidFill>
                            <a:schemeClr val="tx1"/>
                          </a:solidFill>
                          <a:effectLst/>
                          <a:latin typeface="+mn-lt"/>
                          <a:ea typeface="+mn-ea"/>
                          <a:cs typeface="+mn-cs"/>
                        </a:rPr>
                        <a:t> </a:t>
                      </a:r>
                      <a:r>
                        <a:rPr lang="en" sz="1000" u="none" strike="noStrike" kern="1200" dirty="0">
                          <a:solidFill>
                            <a:schemeClr val="tx1"/>
                          </a:solidFill>
                          <a:effectLst/>
                          <a:latin typeface="+mn-lt"/>
                          <a:ea typeface="+mn-ea"/>
                          <a:cs typeface="+mn-cs"/>
                        </a:rPr>
                        <a:t>(n=</a:t>
                      </a:r>
                      <a:r>
                        <a:rPr lang="en-US" altLang="zh-CN" sz="1000" u="none" strike="noStrike" kern="1200" dirty="0">
                          <a:solidFill>
                            <a:schemeClr val="tx1"/>
                          </a:solidFill>
                          <a:effectLst/>
                          <a:latin typeface="+mn-lt"/>
                          <a:ea typeface="+mn-ea"/>
                          <a:cs typeface="+mn-cs"/>
                        </a:rPr>
                        <a:t>30</a:t>
                      </a:r>
                      <a:r>
                        <a:rPr lang="en" sz="1000" u="none" strike="noStrike" kern="1200" dirty="0">
                          <a:solidFill>
                            <a:schemeClr val="tx1"/>
                          </a:solidFill>
                          <a:effectLst/>
                          <a:latin typeface="+mn-lt"/>
                          <a:ea typeface="+mn-ea"/>
                          <a:cs typeface="+mn-cs"/>
                        </a:rPr>
                        <a:t>)</a:t>
                      </a:r>
                    </a:p>
                  </a:txBody>
                  <a:tcPr marL="9525" marR="9525" marT="9525"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12358013"/>
                  </a:ext>
                </a:extLst>
              </a:tr>
              <a:tr h="266700">
                <a:tc>
                  <a:txBody>
                    <a:bodyPr/>
                    <a:lstStyle/>
                    <a:p>
                      <a:pPr algn="l" rtl="0" fontAlgn="ctr"/>
                      <a:r>
                        <a:rPr lang="en" sz="1000" u="none" strike="noStrike">
                          <a:effectLst/>
                        </a:rPr>
                        <a:t>Age, year, median (range)</a:t>
                      </a:r>
                      <a:endParaRPr lang="e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dirty="0">
                          <a:effectLst/>
                        </a:rPr>
                        <a:t>50 (25, 66)</a:t>
                      </a:r>
                      <a:endParaRPr lang="en-US" altLang="zh-C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dirty="0">
                          <a:effectLst/>
                        </a:rPr>
                        <a:t>48 (25-79) </a:t>
                      </a:r>
                      <a:endParaRPr lang="en-US" altLang="zh-C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499317982"/>
                  </a:ext>
                </a:extLst>
              </a:tr>
              <a:tr h="323850">
                <a:tc>
                  <a:txBody>
                    <a:bodyPr/>
                    <a:lstStyle/>
                    <a:p>
                      <a:pPr algn="l" rtl="0" fontAlgn="ctr"/>
                      <a:r>
                        <a:rPr lang="en" sz="1000" u="none" strike="noStrike">
                          <a:effectLst/>
                        </a:rPr>
                        <a:t>Female/Male</a:t>
                      </a:r>
                      <a:endParaRPr lang="e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dirty="0">
                          <a:effectLst/>
                        </a:rPr>
                        <a:t>18/11</a:t>
                      </a:r>
                      <a:endParaRPr lang="en-US" altLang="zh-C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dirty="0">
                          <a:effectLst/>
                        </a:rPr>
                        <a:t>19/11</a:t>
                      </a:r>
                      <a:endParaRPr lang="en-US" altLang="zh-C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03481004"/>
                  </a:ext>
                </a:extLst>
              </a:tr>
              <a:tr h="355600">
                <a:tc>
                  <a:txBody>
                    <a:bodyPr/>
                    <a:lstStyle/>
                    <a:p>
                      <a:pPr algn="l" rtl="0" fontAlgn="ctr"/>
                      <a:r>
                        <a:rPr lang="en" sz="1000" u="none" strike="noStrike" dirty="0">
                          <a:effectLst/>
                        </a:rPr>
                        <a:t>BMI, median (range)</a:t>
                      </a:r>
                      <a:endParaRPr lang="e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dirty="0">
                          <a:effectLst/>
                        </a:rPr>
                        <a:t>22.5 (19.5,</a:t>
                      </a:r>
                      <a:r>
                        <a:rPr lang="zh-CN" altLang="en-US" sz="1000" u="none" strike="noStrike" dirty="0">
                          <a:effectLst/>
                        </a:rPr>
                        <a:t> </a:t>
                      </a:r>
                      <a:r>
                        <a:rPr lang="en-US" altLang="zh-CN" sz="1000" u="none" strike="noStrike" dirty="0">
                          <a:effectLst/>
                        </a:rPr>
                        <a:t>32.7)</a:t>
                      </a:r>
                      <a:endParaRPr lang="en-US" altLang="zh-C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dirty="0">
                          <a:effectLst/>
                        </a:rPr>
                        <a:t>23.7 (19.3, 34.6.)</a:t>
                      </a:r>
                      <a:endParaRPr lang="en-US" altLang="zh-C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02924061"/>
                  </a:ext>
                </a:extLst>
              </a:tr>
              <a:tr h="339481">
                <a:tc>
                  <a:txBody>
                    <a:bodyPr/>
                    <a:lstStyle/>
                    <a:p>
                      <a:pPr algn="l" rtl="0" fontAlgn="ctr"/>
                      <a:r>
                        <a:rPr lang="en" sz="1000" u="none" strike="noStrike">
                          <a:effectLst/>
                        </a:rPr>
                        <a:t>Duration, Months, median (range)</a:t>
                      </a:r>
                      <a:endParaRPr lang="e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 sz="1000" u="none" strike="noStrike">
                          <a:effectLst/>
                        </a:rPr>
                        <a:t>N/A</a:t>
                      </a:r>
                      <a:endParaRPr lang="e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dirty="0">
                          <a:effectLst/>
                        </a:rPr>
                        <a:t>5 (1-22) </a:t>
                      </a:r>
                      <a:endParaRPr lang="en-US" altLang="zh-C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47037086"/>
                  </a:ext>
                </a:extLst>
              </a:tr>
              <a:tr h="290146">
                <a:tc>
                  <a:txBody>
                    <a:bodyPr/>
                    <a:lstStyle/>
                    <a:p>
                      <a:pPr algn="l" rtl="0" fontAlgn="ctr"/>
                      <a:r>
                        <a:rPr lang="en" sz="1000" u="none" strike="noStrike">
                          <a:effectLst/>
                        </a:rPr>
                        <a:t>Clinical parameters</a:t>
                      </a:r>
                      <a:endParaRPr lang="e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t"/>
                      <a:endParaRPr lang="zh-CN" altLang="en-US"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endParaRPr lang="zh-CN" altLang="en-US"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32109633"/>
                  </a:ext>
                </a:extLst>
              </a:tr>
              <a:tr h="177800">
                <a:tc>
                  <a:txBody>
                    <a:bodyPr/>
                    <a:lstStyle/>
                    <a:p>
                      <a:pPr algn="r" rtl="0" fontAlgn="ctr"/>
                      <a:r>
                        <a:rPr lang="en" sz="1000" u="none" strike="noStrike" dirty="0">
                          <a:effectLst/>
                        </a:rPr>
                        <a:t>ESR, mm/h, median (range)</a:t>
                      </a:r>
                      <a:endParaRPr lang="e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 sz="1000" u="none" strike="noStrike">
                          <a:effectLst/>
                        </a:rPr>
                        <a:t>N/A</a:t>
                      </a:r>
                      <a:endParaRPr lang="e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dirty="0">
                          <a:effectLst/>
                        </a:rPr>
                        <a:t>49 (15, 134)</a:t>
                      </a:r>
                      <a:endParaRPr lang="en-US" altLang="zh-C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48756640"/>
                  </a:ext>
                </a:extLst>
              </a:tr>
              <a:tr h="177800">
                <a:tc>
                  <a:txBody>
                    <a:bodyPr/>
                    <a:lstStyle/>
                    <a:p>
                      <a:pPr algn="r" rtl="0" fontAlgn="ctr"/>
                      <a:r>
                        <a:rPr lang="en" sz="1000" u="none" strike="noStrike">
                          <a:effectLst/>
                        </a:rPr>
                        <a:t>CRP, mg/l, median (range)</a:t>
                      </a:r>
                      <a:endParaRPr lang="e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 sz="1000" u="none" strike="noStrike">
                          <a:effectLst/>
                        </a:rPr>
                        <a:t>N/A</a:t>
                      </a:r>
                      <a:endParaRPr lang="e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dirty="0">
                          <a:effectLst/>
                        </a:rPr>
                        <a:t>36.2 (1.06, 200)</a:t>
                      </a:r>
                      <a:endParaRPr lang="en-US" altLang="zh-C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268734129"/>
                  </a:ext>
                </a:extLst>
              </a:tr>
              <a:tr h="177800">
                <a:tc>
                  <a:txBody>
                    <a:bodyPr/>
                    <a:lstStyle/>
                    <a:p>
                      <a:pPr algn="r" rtl="0" fontAlgn="ctr"/>
                      <a:r>
                        <a:rPr lang="en" sz="1000" u="none" strike="noStrike">
                          <a:effectLst/>
                        </a:rPr>
                        <a:t>DAS28-ESR, median (range)</a:t>
                      </a:r>
                      <a:endParaRPr lang="e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 sz="1000" u="none" strike="noStrike">
                          <a:effectLst/>
                        </a:rPr>
                        <a:t>N/A</a:t>
                      </a:r>
                      <a:endParaRPr lang="e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a:effectLst/>
                        </a:rPr>
                        <a:t>6.3 (3.7, 8.8)</a:t>
                      </a:r>
                      <a:endParaRPr lang="en-US" altLang="zh-C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957338414"/>
                  </a:ext>
                </a:extLst>
              </a:tr>
              <a:tr h="177800">
                <a:tc>
                  <a:txBody>
                    <a:bodyPr/>
                    <a:lstStyle/>
                    <a:p>
                      <a:pPr algn="r" rtl="0" fontAlgn="ctr"/>
                      <a:r>
                        <a:rPr lang="en" sz="1000" u="none" strike="noStrike">
                          <a:effectLst/>
                        </a:rPr>
                        <a:t>DAS28-CRP, median (range)</a:t>
                      </a:r>
                      <a:endParaRPr lang="e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 sz="1000" u="none" strike="noStrike">
                          <a:effectLst/>
                        </a:rPr>
                        <a:t>N/A</a:t>
                      </a:r>
                      <a:endParaRPr lang="e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a:effectLst/>
                        </a:rPr>
                        <a:t>5.6 (3.1, 8.3)</a:t>
                      </a:r>
                      <a:endParaRPr lang="en-US" altLang="zh-C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01524645"/>
                  </a:ext>
                </a:extLst>
              </a:tr>
              <a:tr h="177800">
                <a:tc>
                  <a:txBody>
                    <a:bodyPr/>
                    <a:lstStyle/>
                    <a:p>
                      <a:pPr algn="r" rtl="0" fontAlgn="ctr"/>
                      <a:r>
                        <a:rPr lang="en" sz="1000" u="none" strike="noStrike">
                          <a:effectLst/>
                        </a:rPr>
                        <a:t>TJC-28, median (range)</a:t>
                      </a:r>
                      <a:endParaRPr lang="e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 sz="1000" u="none" strike="noStrike">
                          <a:effectLst/>
                        </a:rPr>
                        <a:t>N/A</a:t>
                      </a:r>
                      <a:endParaRPr lang="e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a:effectLst/>
                        </a:rPr>
                        <a:t>11 (4, 39)</a:t>
                      </a:r>
                      <a:endParaRPr lang="en-US" altLang="zh-C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25544208"/>
                  </a:ext>
                </a:extLst>
              </a:tr>
              <a:tr h="177800">
                <a:tc>
                  <a:txBody>
                    <a:bodyPr/>
                    <a:lstStyle/>
                    <a:p>
                      <a:pPr algn="r" rtl="0" fontAlgn="ctr"/>
                      <a:r>
                        <a:rPr lang="en" sz="1000" u="none" strike="noStrike">
                          <a:effectLst/>
                        </a:rPr>
                        <a:t>SJC-28, median (range)</a:t>
                      </a:r>
                      <a:endParaRPr lang="e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 sz="1000" u="none" strike="noStrike">
                          <a:effectLst/>
                        </a:rPr>
                        <a:t>N/A</a:t>
                      </a:r>
                      <a:endParaRPr lang="e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a:effectLst/>
                        </a:rPr>
                        <a:t>8 (0, 25)</a:t>
                      </a:r>
                      <a:endParaRPr lang="en-US" altLang="zh-C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945978154"/>
                  </a:ext>
                </a:extLst>
              </a:tr>
              <a:tr h="177800">
                <a:tc>
                  <a:txBody>
                    <a:bodyPr/>
                    <a:lstStyle/>
                    <a:p>
                      <a:pPr algn="r" rtl="0" fontAlgn="ctr"/>
                      <a:r>
                        <a:rPr lang="en" sz="1000" u="none" strike="noStrike" dirty="0">
                          <a:effectLst/>
                        </a:rPr>
                        <a:t>DJC-28, n (%)</a:t>
                      </a:r>
                      <a:endParaRPr lang="e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 sz="1000" u="none" strike="noStrike">
                          <a:effectLst/>
                        </a:rPr>
                        <a:t>N/A</a:t>
                      </a:r>
                      <a:endParaRPr lang="e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a:effectLst/>
                        </a:rPr>
                        <a:t>4 (16)</a:t>
                      </a:r>
                      <a:endParaRPr lang="en-US" altLang="zh-C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843141200"/>
                  </a:ext>
                </a:extLst>
              </a:tr>
              <a:tr h="190500">
                <a:tc>
                  <a:txBody>
                    <a:bodyPr/>
                    <a:lstStyle/>
                    <a:p>
                      <a:pPr algn="r" rtl="0" fontAlgn="ctr"/>
                      <a:r>
                        <a:rPr lang="en" sz="1000" u="none" strike="noStrike">
                          <a:effectLst/>
                        </a:rPr>
                        <a:t>Treatment </a:t>
                      </a:r>
                      <a:endParaRPr lang="e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 sz="1000" u="none" strike="noStrike">
                          <a:effectLst/>
                        </a:rPr>
                        <a:t>N/A</a:t>
                      </a:r>
                      <a:endParaRPr lang="e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a:effectLst/>
                        </a:rPr>
                        <a:t>0</a:t>
                      </a:r>
                      <a:endParaRPr lang="en-US" altLang="zh-C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51201705"/>
                  </a:ext>
                </a:extLst>
              </a:tr>
              <a:tr h="177800">
                <a:tc>
                  <a:txBody>
                    <a:bodyPr/>
                    <a:lstStyle/>
                    <a:p>
                      <a:pPr algn="l" fontAlgn="ctr"/>
                      <a:endParaRPr lang="zh-CN" altLang="en-US"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zh-CN" altLang="en-US"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zh-CN" altLang="en-US"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83421320"/>
                  </a:ext>
                </a:extLst>
              </a:tr>
            </a:tbl>
          </a:graphicData>
        </a:graphic>
      </p:graphicFrame>
      <p:sp>
        <p:nvSpPr>
          <p:cNvPr id="8" name="文本框 7">
            <a:extLst>
              <a:ext uri="{FF2B5EF4-FFF2-40B4-BE49-F238E27FC236}">
                <a16:creationId xmlns:a16="http://schemas.microsoft.com/office/drawing/2014/main" id="{1AD3EF46-8657-4E67-06EC-1BD7D22C1B14}"/>
              </a:ext>
            </a:extLst>
          </p:cNvPr>
          <p:cNvSpPr txBox="1"/>
          <p:nvPr/>
        </p:nvSpPr>
        <p:spPr>
          <a:xfrm>
            <a:off x="380814" y="814275"/>
            <a:ext cx="6078910" cy="276999"/>
          </a:xfrm>
          <a:prstGeom prst="rect">
            <a:avLst/>
          </a:prstGeom>
          <a:noFill/>
        </p:spPr>
        <p:txBody>
          <a:bodyPr wrap="square">
            <a:spAutoFit/>
          </a:bodyPr>
          <a:lstStyle/>
          <a:p>
            <a:r>
              <a:rPr lang="en-US" altLang="zh-CN" sz="1200" b="1" dirty="0">
                <a:latin typeface="Times  New Roman"/>
              </a:rPr>
              <a:t>Table S2. </a:t>
            </a:r>
            <a:r>
              <a:rPr lang="zh-CN" altLang="en-US" sz="1200" b="1" dirty="0">
                <a:latin typeface="Times  New Roman"/>
              </a:rPr>
              <a:t>Demographic and clinical information of the </a:t>
            </a:r>
            <a:r>
              <a:rPr lang="en-US" altLang="zh-CN" sz="1200" b="1" dirty="0">
                <a:latin typeface="Times  New Roman"/>
              </a:rPr>
              <a:t> cohort</a:t>
            </a:r>
            <a:r>
              <a:rPr lang="zh-CN" altLang="en-US" sz="1200" b="1" dirty="0">
                <a:latin typeface="Times  New Roman"/>
              </a:rPr>
              <a:t> </a:t>
            </a:r>
            <a:r>
              <a:rPr lang="en-US" altLang="zh-CN" sz="1200" b="1" dirty="0">
                <a:latin typeface="Times  New Roman"/>
              </a:rPr>
              <a:t>I-early</a:t>
            </a:r>
            <a:r>
              <a:rPr lang="zh-CN" altLang="en-US" sz="1200" b="1" dirty="0">
                <a:latin typeface="Times  New Roman"/>
              </a:rPr>
              <a:t> </a:t>
            </a:r>
            <a:r>
              <a:rPr lang="en-US" altLang="zh-CN" sz="1200" b="1" dirty="0">
                <a:latin typeface="Times  New Roman"/>
              </a:rPr>
              <a:t>RA</a:t>
            </a:r>
            <a:endParaRPr lang="zh-CN" altLang="en-US" sz="1200" b="1" dirty="0">
              <a:latin typeface="Times  New Roman"/>
            </a:endParaRPr>
          </a:p>
        </p:txBody>
      </p:sp>
    </p:spTree>
    <p:extLst>
      <p:ext uri="{BB962C8B-B14F-4D97-AF65-F5344CB8AC3E}">
        <p14:creationId xmlns:p14="http://schemas.microsoft.com/office/powerpoint/2010/main" val="8826873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a:extLst>
              <a:ext uri="{FF2B5EF4-FFF2-40B4-BE49-F238E27FC236}">
                <a16:creationId xmlns:a16="http://schemas.microsoft.com/office/drawing/2014/main" id="{5728EB4B-0573-E032-F148-D0FC5E3544EA}"/>
              </a:ext>
            </a:extLst>
          </p:cNvPr>
          <p:cNvSpPr>
            <a:spLocks noGrp="1"/>
          </p:cNvSpPr>
          <p:nvPr>
            <p:ph type="sldNum" sz="quarter" idx="12"/>
          </p:nvPr>
        </p:nvSpPr>
        <p:spPr/>
        <p:txBody>
          <a:bodyPr/>
          <a:lstStyle/>
          <a:p>
            <a:fld id="{31BBC020-191E-924B-96C1-9E9B4F13A44B}" type="slidenum">
              <a:rPr kumimoji="1" lang="zh-CN" altLang="en-US" smtClean="0"/>
              <a:t>18</a:t>
            </a:fld>
            <a:endParaRPr kumimoji="1" lang="zh-CN" altLang="en-US"/>
          </a:p>
        </p:txBody>
      </p:sp>
      <p:graphicFrame>
        <p:nvGraphicFramePr>
          <p:cNvPr id="5" name="表格 4">
            <a:extLst>
              <a:ext uri="{FF2B5EF4-FFF2-40B4-BE49-F238E27FC236}">
                <a16:creationId xmlns:a16="http://schemas.microsoft.com/office/drawing/2014/main" id="{1B6B42FF-5E55-0035-C798-AB95C25044E0}"/>
              </a:ext>
            </a:extLst>
          </p:cNvPr>
          <p:cNvGraphicFramePr>
            <a:graphicFrameLocks noGrp="1"/>
          </p:cNvGraphicFramePr>
          <p:nvPr>
            <p:extLst>
              <p:ext uri="{D42A27DB-BD31-4B8C-83A1-F6EECF244321}">
                <p14:modId xmlns:p14="http://schemas.microsoft.com/office/powerpoint/2010/main" val="4368512"/>
              </p:ext>
            </p:extLst>
          </p:nvPr>
        </p:nvGraphicFramePr>
        <p:xfrm>
          <a:off x="435442" y="1327558"/>
          <a:ext cx="5934809" cy="3336018"/>
        </p:xfrm>
        <a:graphic>
          <a:graphicData uri="http://schemas.openxmlformats.org/drawingml/2006/table">
            <a:tbl>
              <a:tblPr>
                <a:tableStyleId>{616DA210-FB5B-4158-B5E0-FEB733F419BA}</a:tableStyleId>
              </a:tblPr>
              <a:tblGrid>
                <a:gridCol w="2013439">
                  <a:extLst>
                    <a:ext uri="{9D8B030D-6E8A-4147-A177-3AD203B41FA5}">
                      <a16:colId xmlns:a16="http://schemas.microsoft.com/office/drawing/2014/main" val="185190677"/>
                    </a:ext>
                  </a:extLst>
                </a:gridCol>
                <a:gridCol w="2505974">
                  <a:extLst>
                    <a:ext uri="{9D8B030D-6E8A-4147-A177-3AD203B41FA5}">
                      <a16:colId xmlns:a16="http://schemas.microsoft.com/office/drawing/2014/main" val="1999960975"/>
                    </a:ext>
                  </a:extLst>
                </a:gridCol>
                <a:gridCol w="1415396">
                  <a:extLst>
                    <a:ext uri="{9D8B030D-6E8A-4147-A177-3AD203B41FA5}">
                      <a16:colId xmlns:a16="http://schemas.microsoft.com/office/drawing/2014/main" val="3935372340"/>
                    </a:ext>
                  </a:extLst>
                </a:gridCol>
              </a:tblGrid>
              <a:tr h="195943">
                <a:tc>
                  <a:txBody>
                    <a:bodyPr/>
                    <a:lstStyle/>
                    <a:p>
                      <a:pPr algn="l" rtl="0" fontAlgn="b"/>
                      <a:r>
                        <a:rPr lang="en" sz="1000" u="none" strike="noStrike" dirty="0">
                          <a:effectLst/>
                        </a:rPr>
                        <a:t>Characteristic</a:t>
                      </a:r>
                      <a:endParaRPr lang="en" sz="1000" b="1"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 sz="1000" u="none" strike="noStrike" dirty="0">
                          <a:effectLst/>
                        </a:rPr>
                        <a:t>RA</a:t>
                      </a:r>
                      <a:r>
                        <a:rPr lang="zh-CN" altLang="en-US" sz="1000" u="none" strike="noStrike" dirty="0">
                          <a:effectLst/>
                        </a:rPr>
                        <a:t> </a:t>
                      </a:r>
                      <a:r>
                        <a:rPr lang="en" sz="1000" u="none" strike="noStrike" dirty="0">
                          <a:solidFill>
                            <a:schemeClr val="tx1"/>
                          </a:solidFill>
                          <a:effectLst/>
                        </a:rPr>
                        <a:t>(n=3</a:t>
                      </a:r>
                      <a:r>
                        <a:rPr lang="en-US" altLang="zh-CN" sz="1000" u="none" strike="noStrike" dirty="0">
                          <a:solidFill>
                            <a:schemeClr val="tx1"/>
                          </a:solidFill>
                          <a:effectLst/>
                        </a:rPr>
                        <a:t>6</a:t>
                      </a:r>
                      <a:r>
                        <a:rPr lang="en" sz="1000" u="none" strike="noStrike" dirty="0">
                          <a:solidFill>
                            <a:schemeClr val="tx1"/>
                          </a:solidFill>
                          <a:effectLst/>
                        </a:rPr>
                        <a:t>)</a:t>
                      </a:r>
                      <a:endParaRPr lang="en" sz="1000" b="1" i="0" u="none" strike="noStrike" dirty="0">
                        <a:solidFill>
                          <a:schemeClr val="tx1"/>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 sz="1000" u="none" strike="noStrike" dirty="0">
                          <a:effectLst/>
                        </a:rPr>
                        <a:t>HC</a:t>
                      </a:r>
                      <a:r>
                        <a:rPr lang="zh-CN" altLang="en-US" sz="1000" u="none" strike="noStrike" dirty="0">
                          <a:effectLst/>
                        </a:rPr>
                        <a:t> </a:t>
                      </a:r>
                      <a:r>
                        <a:rPr lang="en" sz="1000" u="none" strike="noStrike" dirty="0">
                          <a:effectLst/>
                        </a:rPr>
                        <a:t>(n=31)</a:t>
                      </a:r>
                      <a:endParaRPr lang="en" sz="1000" b="1"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97841016"/>
                  </a:ext>
                </a:extLst>
              </a:tr>
              <a:tr h="177800">
                <a:tc>
                  <a:txBody>
                    <a:bodyPr/>
                    <a:lstStyle/>
                    <a:p>
                      <a:pPr algn="l" rtl="0" fontAlgn="ctr"/>
                      <a:r>
                        <a:rPr lang="en" sz="1000" u="none" strike="noStrike">
                          <a:effectLst/>
                        </a:rPr>
                        <a:t>Age, year, median (range)</a:t>
                      </a:r>
                      <a:endParaRPr lang="e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dirty="0">
                          <a:solidFill>
                            <a:schemeClr val="tx1"/>
                          </a:solidFill>
                          <a:effectLst/>
                        </a:rPr>
                        <a:t>56 (49-64) </a:t>
                      </a:r>
                      <a:endParaRPr lang="en-US" altLang="zh-CN" sz="1000" b="0" i="0" u="none" strike="noStrike" dirty="0">
                        <a:solidFill>
                          <a:schemeClr val="tx1"/>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dirty="0">
                          <a:effectLst/>
                        </a:rPr>
                        <a:t>55 (51, 60)</a:t>
                      </a:r>
                      <a:endParaRPr lang="en-US" altLang="zh-C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95154343"/>
                  </a:ext>
                </a:extLst>
              </a:tr>
              <a:tr h="177800">
                <a:tc>
                  <a:txBody>
                    <a:bodyPr/>
                    <a:lstStyle/>
                    <a:p>
                      <a:pPr algn="l" rtl="0" fontAlgn="ctr"/>
                      <a:r>
                        <a:rPr lang="en" sz="1000" u="none" strike="noStrike">
                          <a:effectLst/>
                        </a:rPr>
                        <a:t>Female/Male</a:t>
                      </a:r>
                      <a:endParaRPr lang="e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dirty="0">
                          <a:effectLst/>
                        </a:rPr>
                        <a:t>29/7</a:t>
                      </a:r>
                      <a:endParaRPr lang="en-US" altLang="zh-C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a:effectLst/>
                        </a:rPr>
                        <a:t>24/7</a:t>
                      </a:r>
                      <a:endParaRPr lang="en-US" altLang="zh-C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454191797"/>
                  </a:ext>
                </a:extLst>
              </a:tr>
              <a:tr h="400050">
                <a:tc>
                  <a:txBody>
                    <a:bodyPr/>
                    <a:lstStyle/>
                    <a:p>
                      <a:pPr algn="l" rtl="0" fontAlgn="ctr"/>
                      <a:r>
                        <a:rPr lang="en" sz="1000" u="none" strike="noStrike">
                          <a:effectLst/>
                        </a:rPr>
                        <a:t>BMI, median (range)</a:t>
                      </a:r>
                      <a:endParaRPr lang="e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dirty="0">
                          <a:effectLst/>
                        </a:rPr>
                        <a:t>23.4 (19.2, 30.4)</a:t>
                      </a:r>
                      <a:endParaRPr lang="en-US" altLang="zh-C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dirty="0">
                          <a:effectLst/>
                        </a:rPr>
                        <a:t>24.0 (20.1, 33.2)</a:t>
                      </a:r>
                      <a:endParaRPr lang="en-US" altLang="zh-C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770957357"/>
                  </a:ext>
                </a:extLst>
              </a:tr>
              <a:tr h="177800">
                <a:tc>
                  <a:txBody>
                    <a:bodyPr/>
                    <a:lstStyle/>
                    <a:p>
                      <a:pPr algn="l" rtl="0" fontAlgn="ctr"/>
                      <a:r>
                        <a:rPr lang="en" sz="1000" u="none" strike="noStrike">
                          <a:effectLst/>
                        </a:rPr>
                        <a:t>Duration, years, median (range)</a:t>
                      </a:r>
                      <a:endParaRPr lang="e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dirty="0">
                          <a:effectLst/>
                        </a:rPr>
                        <a:t>11.0 (3.0-28.0) </a:t>
                      </a:r>
                      <a:endParaRPr lang="en-US" altLang="zh-C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 sz="1000" u="none" strike="noStrike">
                          <a:effectLst/>
                        </a:rPr>
                        <a:t>N/A</a:t>
                      </a:r>
                      <a:endParaRPr lang="e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078300"/>
                  </a:ext>
                </a:extLst>
              </a:tr>
              <a:tr h="177800">
                <a:tc>
                  <a:txBody>
                    <a:bodyPr/>
                    <a:lstStyle/>
                    <a:p>
                      <a:pPr algn="l" rtl="0" fontAlgn="b"/>
                      <a:r>
                        <a:rPr lang="en" sz="1000" u="none" strike="noStrike">
                          <a:effectLst/>
                        </a:rPr>
                        <a:t>Clinical parameters</a:t>
                      </a:r>
                      <a:endParaRPr lang="e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endParaRPr lang="zh-CN" altLang="en-US"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endParaRPr lang="zh-CN" altLang="en-US"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964520080"/>
                  </a:ext>
                </a:extLst>
              </a:tr>
              <a:tr h="177800">
                <a:tc>
                  <a:txBody>
                    <a:bodyPr/>
                    <a:lstStyle/>
                    <a:p>
                      <a:pPr algn="r" rtl="0" fontAlgn="ctr"/>
                      <a:r>
                        <a:rPr lang="en" sz="1000" u="none" strike="noStrike">
                          <a:effectLst/>
                        </a:rPr>
                        <a:t>ESR, mm/h, median (range)</a:t>
                      </a:r>
                      <a:endParaRPr lang="e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dirty="0">
                          <a:effectLst/>
                        </a:rPr>
                        <a:t>29 (5, 110)</a:t>
                      </a:r>
                      <a:endParaRPr lang="en-US" altLang="zh-C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 sz="1000" u="none" strike="noStrike">
                          <a:effectLst/>
                        </a:rPr>
                        <a:t>N/A</a:t>
                      </a:r>
                      <a:endParaRPr lang="e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69186454"/>
                  </a:ext>
                </a:extLst>
              </a:tr>
              <a:tr h="177800">
                <a:tc>
                  <a:txBody>
                    <a:bodyPr/>
                    <a:lstStyle/>
                    <a:p>
                      <a:pPr algn="r" rtl="0" fontAlgn="ctr"/>
                      <a:r>
                        <a:rPr lang="en" sz="1000" u="none" strike="noStrike" dirty="0">
                          <a:effectLst/>
                        </a:rPr>
                        <a:t>CRP, mg/l, median (range)</a:t>
                      </a:r>
                      <a:endParaRPr lang="e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dirty="0">
                          <a:effectLst/>
                        </a:rPr>
                        <a:t>10.6 (0.35, 166.2)</a:t>
                      </a:r>
                      <a:endParaRPr lang="en-US" altLang="zh-C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 sz="1000" u="none" strike="noStrike">
                          <a:effectLst/>
                        </a:rPr>
                        <a:t>N/A</a:t>
                      </a:r>
                      <a:endParaRPr lang="e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3752817"/>
                  </a:ext>
                </a:extLst>
              </a:tr>
              <a:tr h="177800">
                <a:tc>
                  <a:txBody>
                    <a:bodyPr/>
                    <a:lstStyle/>
                    <a:p>
                      <a:pPr algn="r" rtl="0" fontAlgn="ctr"/>
                      <a:r>
                        <a:rPr lang="en" sz="1000" u="none" strike="noStrike">
                          <a:effectLst/>
                        </a:rPr>
                        <a:t>DAS28-ESR, median (range)</a:t>
                      </a:r>
                      <a:endParaRPr lang="e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dirty="0">
                          <a:effectLst/>
                        </a:rPr>
                        <a:t>4.8 (1.38, 7.58)</a:t>
                      </a:r>
                      <a:endParaRPr lang="en-US" altLang="zh-C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 sz="1000" u="none" strike="noStrike">
                          <a:effectLst/>
                        </a:rPr>
                        <a:t>N/A</a:t>
                      </a:r>
                      <a:endParaRPr lang="e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943098690"/>
                  </a:ext>
                </a:extLst>
              </a:tr>
              <a:tr h="177800">
                <a:tc>
                  <a:txBody>
                    <a:bodyPr/>
                    <a:lstStyle/>
                    <a:p>
                      <a:pPr algn="r" rtl="0" fontAlgn="ctr"/>
                      <a:r>
                        <a:rPr lang="en" sz="1000" u="none" strike="noStrike">
                          <a:effectLst/>
                        </a:rPr>
                        <a:t>DAS28-CRP, median (range)</a:t>
                      </a:r>
                      <a:endParaRPr lang="e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dirty="0">
                          <a:effectLst/>
                        </a:rPr>
                        <a:t>4.2 (1.27, 7.25)</a:t>
                      </a:r>
                      <a:endParaRPr lang="en-US" altLang="zh-C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 sz="1000" u="none" strike="noStrike">
                          <a:effectLst/>
                        </a:rPr>
                        <a:t>N/A</a:t>
                      </a:r>
                      <a:endParaRPr lang="e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413736625"/>
                  </a:ext>
                </a:extLst>
              </a:tr>
              <a:tr h="177800">
                <a:tc>
                  <a:txBody>
                    <a:bodyPr/>
                    <a:lstStyle/>
                    <a:p>
                      <a:pPr algn="r" rtl="0" fontAlgn="ctr"/>
                      <a:r>
                        <a:rPr lang="en" sz="1000" u="none" strike="noStrike">
                          <a:effectLst/>
                        </a:rPr>
                        <a:t>TJC-28, median (range)</a:t>
                      </a:r>
                      <a:endParaRPr lang="e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dirty="0">
                          <a:effectLst/>
                        </a:rPr>
                        <a:t>3 (0, 28)</a:t>
                      </a:r>
                      <a:endParaRPr lang="en-US" altLang="zh-C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 sz="1000" u="none" strike="noStrike">
                          <a:effectLst/>
                        </a:rPr>
                        <a:t>N/A</a:t>
                      </a:r>
                      <a:endParaRPr lang="e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6961654"/>
                  </a:ext>
                </a:extLst>
              </a:tr>
              <a:tr h="177800">
                <a:tc>
                  <a:txBody>
                    <a:bodyPr/>
                    <a:lstStyle/>
                    <a:p>
                      <a:pPr algn="r" rtl="0" fontAlgn="ctr"/>
                      <a:r>
                        <a:rPr lang="en" sz="1000" u="none" strike="noStrike" dirty="0">
                          <a:effectLst/>
                        </a:rPr>
                        <a:t>SJC-28, median (range)</a:t>
                      </a:r>
                      <a:endParaRPr lang="e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dirty="0">
                          <a:effectLst/>
                        </a:rPr>
                        <a:t>2 (0, 28)</a:t>
                      </a:r>
                      <a:endParaRPr lang="en-US" altLang="zh-C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 sz="1000" u="none" strike="noStrike">
                          <a:effectLst/>
                        </a:rPr>
                        <a:t>N/A</a:t>
                      </a:r>
                      <a:endParaRPr lang="e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28126536"/>
                  </a:ext>
                </a:extLst>
              </a:tr>
              <a:tr h="177800">
                <a:tc>
                  <a:txBody>
                    <a:bodyPr/>
                    <a:lstStyle/>
                    <a:p>
                      <a:pPr algn="r" rtl="0" fontAlgn="ctr"/>
                      <a:r>
                        <a:rPr lang="en" sz="1000" u="none" strike="noStrike" dirty="0">
                          <a:effectLst/>
                        </a:rPr>
                        <a:t>DJC-28, </a:t>
                      </a:r>
                      <a:r>
                        <a:rPr lang="en" altLang="zh-CN" sz="1000" u="none" strike="noStrike" dirty="0">
                          <a:effectLst/>
                        </a:rPr>
                        <a:t>median (range</a:t>
                      </a:r>
                      <a:r>
                        <a:rPr lang="en-US" altLang="zh-CN" sz="1000" u="none" strike="noStrike" dirty="0">
                          <a:effectLst/>
                        </a:rPr>
                        <a:t>)</a:t>
                      </a:r>
                      <a:endParaRPr lang="e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dirty="0">
                          <a:effectLst/>
                        </a:rPr>
                        <a:t>0 (0, 20)</a:t>
                      </a:r>
                      <a:endParaRPr lang="en-US" altLang="zh-C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 sz="1000" u="none" strike="noStrike">
                          <a:effectLst/>
                        </a:rPr>
                        <a:t>N/A</a:t>
                      </a:r>
                      <a:endParaRPr lang="e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27749429"/>
                  </a:ext>
                </a:extLst>
              </a:tr>
              <a:tr h="368300">
                <a:tc>
                  <a:txBody>
                    <a:bodyPr/>
                    <a:lstStyle/>
                    <a:p>
                      <a:pPr algn="r" rtl="0" fontAlgn="ctr"/>
                      <a:r>
                        <a:rPr lang="en" sz="1000" u="none" strike="noStrike" dirty="0">
                          <a:effectLst/>
                        </a:rPr>
                        <a:t>Anti-CCP，IU/</a:t>
                      </a:r>
                      <a:r>
                        <a:rPr lang="en" sz="1000" u="none" strike="noStrike" dirty="0" err="1">
                          <a:effectLst/>
                        </a:rPr>
                        <a:t>ml，median</a:t>
                      </a:r>
                      <a:r>
                        <a:rPr lang="en" sz="1000" u="none" strike="noStrike" dirty="0">
                          <a:effectLst/>
                        </a:rPr>
                        <a:t> (range)</a:t>
                      </a:r>
                      <a:endParaRPr lang="e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dirty="0">
                          <a:effectLst/>
                        </a:rPr>
                        <a:t>151 ( 1.93-271.7)</a:t>
                      </a:r>
                      <a:endParaRPr lang="en-US" altLang="zh-C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 sz="1000" u="none" strike="noStrike">
                          <a:effectLst/>
                        </a:rPr>
                        <a:t>N/A</a:t>
                      </a:r>
                      <a:endParaRPr lang="e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53766199"/>
                  </a:ext>
                </a:extLst>
              </a:tr>
              <a:tr h="238125">
                <a:tc>
                  <a:txBody>
                    <a:bodyPr/>
                    <a:lstStyle/>
                    <a:p>
                      <a:pPr algn="r" rtl="0" fontAlgn="ctr"/>
                      <a:r>
                        <a:rPr lang="en" sz="1000" u="none" strike="noStrike">
                          <a:effectLst/>
                        </a:rPr>
                        <a:t>IgM-RF，IU/ml，median (range)</a:t>
                      </a:r>
                      <a:endParaRPr lang="e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dirty="0">
                          <a:effectLst/>
                        </a:rPr>
                        <a:t>87.9 (20-5840)</a:t>
                      </a:r>
                      <a:endParaRPr lang="en-US" altLang="zh-C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 sz="1000" u="none" strike="noStrike">
                          <a:effectLst/>
                        </a:rPr>
                        <a:t>N/A</a:t>
                      </a:r>
                      <a:endParaRPr lang="e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111351656"/>
                  </a:ext>
                </a:extLst>
              </a:tr>
              <a:tr h="177800">
                <a:tc>
                  <a:txBody>
                    <a:bodyPr/>
                    <a:lstStyle/>
                    <a:p>
                      <a:pPr algn="l" fontAlgn="b"/>
                      <a:endParaRPr lang="zh-CN" altLang="en-US" sz="11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endParaRPr lang="zh-CN" altLang="en-US" sz="11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endParaRPr lang="zh-CN" altLang="en-US" sz="11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97266979"/>
                  </a:ext>
                </a:extLst>
              </a:tr>
            </a:tbl>
          </a:graphicData>
        </a:graphic>
      </p:graphicFrame>
      <p:sp>
        <p:nvSpPr>
          <p:cNvPr id="6" name="文本框 5">
            <a:extLst>
              <a:ext uri="{FF2B5EF4-FFF2-40B4-BE49-F238E27FC236}">
                <a16:creationId xmlns:a16="http://schemas.microsoft.com/office/drawing/2014/main" id="{904F3000-AD39-7207-7DDE-DAA99654DE5E}"/>
              </a:ext>
            </a:extLst>
          </p:cNvPr>
          <p:cNvSpPr txBox="1"/>
          <p:nvPr/>
        </p:nvSpPr>
        <p:spPr>
          <a:xfrm>
            <a:off x="352672" y="851649"/>
            <a:ext cx="5759884" cy="276999"/>
          </a:xfrm>
          <a:prstGeom prst="rect">
            <a:avLst/>
          </a:prstGeom>
          <a:noFill/>
        </p:spPr>
        <p:txBody>
          <a:bodyPr wrap="square">
            <a:spAutoFit/>
          </a:bodyPr>
          <a:lstStyle/>
          <a:p>
            <a:r>
              <a:rPr lang="en-US" altLang="zh-CN" sz="1200" b="1" dirty="0">
                <a:latin typeface="Times  New Roman"/>
              </a:rPr>
              <a:t>Table S3. </a:t>
            </a:r>
            <a:r>
              <a:rPr lang="zh-CN" altLang="en-US" sz="1200" b="1" dirty="0">
                <a:latin typeface="Times  New Roman"/>
              </a:rPr>
              <a:t>Demographic and clinical information of the </a:t>
            </a:r>
            <a:r>
              <a:rPr lang="en-US" altLang="zh-CN" sz="1200" b="1" dirty="0">
                <a:latin typeface="Times  New Roman"/>
              </a:rPr>
              <a:t> cohort</a:t>
            </a:r>
            <a:r>
              <a:rPr lang="zh-CN" altLang="en-US" sz="1200" b="1" dirty="0">
                <a:latin typeface="Times  New Roman"/>
              </a:rPr>
              <a:t> </a:t>
            </a:r>
            <a:r>
              <a:rPr lang="en-US" altLang="zh-CN" sz="1200" b="1" dirty="0">
                <a:latin typeface="Times  New Roman"/>
              </a:rPr>
              <a:t>II-established</a:t>
            </a:r>
            <a:r>
              <a:rPr lang="zh-CN" altLang="en-US" sz="1200" b="1" dirty="0">
                <a:latin typeface="Times  New Roman"/>
              </a:rPr>
              <a:t> </a:t>
            </a:r>
            <a:r>
              <a:rPr lang="en-US" altLang="zh-CN" sz="1200" b="1" dirty="0">
                <a:latin typeface="Times  New Roman"/>
              </a:rPr>
              <a:t>RA</a:t>
            </a:r>
            <a:endParaRPr lang="zh-CN" altLang="en-US" sz="1200" b="1" dirty="0">
              <a:latin typeface="Times  New Roman"/>
            </a:endParaRPr>
          </a:p>
        </p:txBody>
      </p:sp>
    </p:spTree>
    <p:extLst>
      <p:ext uri="{BB962C8B-B14F-4D97-AF65-F5344CB8AC3E}">
        <p14:creationId xmlns:p14="http://schemas.microsoft.com/office/powerpoint/2010/main" val="12856432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a:extLst>
              <a:ext uri="{FF2B5EF4-FFF2-40B4-BE49-F238E27FC236}">
                <a16:creationId xmlns:a16="http://schemas.microsoft.com/office/drawing/2014/main" id="{75DF6357-70B4-5E50-6E64-443FEDFDD8DB}"/>
              </a:ext>
            </a:extLst>
          </p:cNvPr>
          <p:cNvSpPr>
            <a:spLocks noGrp="1"/>
          </p:cNvSpPr>
          <p:nvPr>
            <p:ph type="sldNum" sz="quarter" idx="12"/>
          </p:nvPr>
        </p:nvSpPr>
        <p:spPr/>
        <p:txBody>
          <a:bodyPr/>
          <a:lstStyle/>
          <a:p>
            <a:fld id="{31BBC020-191E-924B-96C1-9E9B4F13A44B}" type="slidenum">
              <a:rPr kumimoji="1" lang="zh-CN" altLang="en-US" smtClean="0"/>
              <a:t>19</a:t>
            </a:fld>
            <a:endParaRPr kumimoji="1" lang="zh-CN" altLang="en-US"/>
          </a:p>
        </p:txBody>
      </p:sp>
      <p:graphicFrame>
        <p:nvGraphicFramePr>
          <p:cNvPr id="5" name="表格 4">
            <a:extLst>
              <a:ext uri="{FF2B5EF4-FFF2-40B4-BE49-F238E27FC236}">
                <a16:creationId xmlns:a16="http://schemas.microsoft.com/office/drawing/2014/main" id="{D5F68313-4215-7F87-3D30-CA005941F249}"/>
              </a:ext>
            </a:extLst>
          </p:cNvPr>
          <p:cNvGraphicFramePr>
            <a:graphicFrameLocks noGrp="1"/>
          </p:cNvGraphicFramePr>
          <p:nvPr>
            <p:extLst>
              <p:ext uri="{D42A27DB-BD31-4B8C-83A1-F6EECF244321}">
                <p14:modId xmlns:p14="http://schemas.microsoft.com/office/powerpoint/2010/main" val="885835483"/>
              </p:ext>
            </p:extLst>
          </p:nvPr>
        </p:nvGraphicFramePr>
        <p:xfrm>
          <a:off x="361774" y="1143000"/>
          <a:ext cx="5934809" cy="2758168"/>
        </p:xfrm>
        <a:graphic>
          <a:graphicData uri="http://schemas.openxmlformats.org/drawingml/2006/table">
            <a:tbl>
              <a:tblPr>
                <a:tableStyleId>{616DA210-FB5B-4158-B5E0-FEB733F419BA}</a:tableStyleId>
              </a:tblPr>
              <a:tblGrid>
                <a:gridCol w="2013439">
                  <a:extLst>
                    <a:ext uri="{9D8B030D-6E8A-4147-A177-3AD203B41FA5}">
                      <a16:colId xmlns:a16="http://schemas.microsoft.com/office/drawing/2014/main" val="185190677"/>
                    </a:ext>
                  </a:extLst>
                </a:gridCol>
                <a:gridCol w="2505974">
                  <a:extLst>
                    <a:ext uri="{9D8B030D-6E8A-4147-A177-3AD203B41FA5}">
                      <a16:colId xmlns:a16="http://schemas.microsoft.com/office/drawing/2014/main" val="1999960975"/>
                    </a:ext>
                  </a:extLst>
                </a:gridCol>
                <a:gridCol w="1415396">
                  <a:extLst>
                    <a:ext uri="{9D8B030D-6E8A-4147-A177-3AD203B41FA5}">
                      <a16:colId xmlns:a16="http://schemas.microsoft.com/office/drawing/2014/main" val="3935372340"/>
                    </a:ext>
                  </a:extLst>
                </a:gridCol>
              </a:tblGrid>
              <a:tr h="195943">
                <a:tc>
                  <a:txBody>
                    <a:bodyPr/>
                    <a:lstStyle/>
                    <a:p>
                      <a:pPr algn="l" rtl="0" fontAlgn="b"/>
                      <a:r>
                        <a:rPr lang="en" sz="1000" u="none" strike="noStrike" dirty="0">
                          <a:effectLst/>
                        </a:rPr>
                        <a:t>Characteristic</a:t>
                      </a:r>
                      <a:endParaRPr lang="en" sz="1000" b="1"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 sz="1000" u="none" strike="noStrike" dirty="0">
                          <a:effectLst/>
                        </a:rPr>
                        <a:t>RA</a:t>
                      </a:r>
                      <a:r>
                        <a:rPr lang="zh-CN" altLang="en-US" sz="1000" u="none" strike="noStrike" dirty="0">
                          <a:effectLst/>
                        </a:rPr>
                        <a:t> </a:t>
                      </a:r>
                      <a:r>
                        <a:rPr lang="en" sz="1000" u="none" strike="noStrike" dirty="0">
                          <a:solidFill>
                            <a:schemeClr val="tx1"/>
                          </a:solidFill>
                          <a:effectLst/>
                        </a:rPr>
                        <a:t>(n=3</a:t>
                      </a:r>
                      <a:r>
                        <a:rPr lang="en-US" altLang="zh-CN" sz="1000" u="none" strike="noStrike" dirty="0">
                          <a:solidFill>
                            <a:schemeClr val="tx1"/>
                          </a:solidFill>
                          <a:effectLst/>
                        </a:rPr>
                        <a:t>5</a:t>
                      </a:r>
                      <a:r>
                        <a:rPr lang="en" sz="1000" u="none" strike="noStrike" dirty="0">
                          <a:solidFill>
                            <a:schemeClr val="tx1"/>
                          </a:solidFill>
                          <a:effectLst/>
                        </a:rPr>
                        <a:t>)</a:t>
                      </a:r>
                      <a:endParaRPr lang="en" sz="1000" b="1" i="0" u="none" strike="noStrike" dirty="0">
                        <a:solidFill>
                          <a:schemeClr val="tx1"/>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US" altLang="zh-CN" sz="1000" u="none" strike="noStrike" dirty="0">
                          <a:effectLst/>
                        </a:rPr>
                        <a:t>RA (n=35)</a:t>
                      </a:r>
                      <a:endParaRPr lang="en" sz="1000" b="1"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97841016"/>
                  </a:ext>
                </a:extLst>
              </a:tr>
              <a:tr h="177800">
                <a:tc>
                  <a:txBody>
                    <a:bodyPr/>
                    <a:lstStyle/>
                    <a:p>
                      <a:pPr algn="l" rtl="0" fontAlgn="ctr"/>
                      <a:r>
                        <a:rPr lang="en" sz="1000" u="none" strike="noStrike">
                          <a:effectLst/>
                        </a:rPr>
                        <a:t>Age, year, median (range)</a:t>
                      </a:r>
                      <a:endParaRPr lang="e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dirty="0">
                          <a:solidFill>
                            <a:schemeClr val="tx1"/>
                          </a:solidFill>
                          <a:effectLst/>
                        </a:rPr>
                        <a:t>56 (27-83) </a:t>
                      </a:r>
                      <a:endParaRPr lang="en-US" altLang="zh-CN" sz="1000" b="0" i="0" u="none" strike="noStrike" dirty="0">
                        <a:solidFill>
                          <a:schemeClr val="tx1"/>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dirty="0">
                          <a:effectLst/>
                        </a:rPr>
                        <a:t>61 (33, 88)</a:t>
                      </a:r>
                      <a:endParaRPr lang="en-US" altLang="zh-C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95154343"/>
                  </a:ext>
                </a:extLst>
              </a:tr>
              <a:tr h="177800">
                <a:tc>
                  <a:txBody>
                    <a:bodyPr/>
                    <a:lstStyle/>
                    <a:p>
                      <a:pPr algn="l" rtl="0" fontAlgn="ctr"/>
                      <a:r>
                        <a:rPr lang="en" sz="1000" u="none" strike="noStrike">
                          <a:effectLst/>
                        </a:rPr>
                        <a:t>Duration, years, median (range)</a:t>
                      </a:r>
                      <a:endParaRPr lang="e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dirty="0">
                          <a:effectLst/>
                        </a:rPr>
                        <a:t>8.0 (1, 43) </a:t>
                      </a:r>
                      <a:endParaRPr lang="en-US" altLang="zh-C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US" altLang="zh-CN" sz="1000" b="0" i="0" u="none" strike="noStrike" dirty="0">
                          <a:solidFill>
                            <a:srgbClr val="000000"/>
                          </a:solidFill>
                          <a:effectLst/>
                          <a:latin typeface="Arial" panose="020B0604020202020204" pitchFamily="34" charset="0"/>
                          <a:ea typeface="等线" panose="02010600030101010101" pitchFamily="2" charset="-122"/>
                        </a:rPr>
                        <a:t>13 (6, 48)</a:t>
                      </a:r>
                      <a:endParaRPr lang="e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078300"/>
                  </a:ext>
                </a:extLst>
              </a:tr>
              <a:tr h="177800">
                <a:tc>
                  <a:txBody>
                    <a:bodyPr/>
                    <a:lstStyle/>
                    <a:p>
                      <a:pPr algn="l" rtl="0" fontAlgn="b"/>
                      <a:r>
                        <a:rPr lang="en" sz="1000" u="none" strike="noStrike">
                          <a:effectLst/>
                        </a:rPr>
                        <a:t>Clinical parameters</a:t>
                      </a:r>
                      <a:endParaRPr lang="e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endParaRPr lang="zh-CN" altLang="en-US"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endParaRPr lang="zh-CN" altLang="en-US"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964520080"/>
                  </a:ext>
                </a:extLst>
              </a:tr>
              <a:tr h="177800">
                <a:tc>
                  <a:txBody>
                    <a:bodyPr/>
                    <a:lstStyle/>
                    <a:p>
                      <a:pPr algn="r" rtl="0" fontAlgn="ctr"/>
                      <a:r>
                        <a:rPr lang="en" sz="1000" u="none" strike="noStrike">
                          <a:effectLst/>
                        </a:rPr>
                        <a:t>ESR, mm/h, median (range)</a:t>
                      </a:r>
                      <a:endParaRPr lang="e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dirty="0">
                          <a:effectLst/>
                        </a:rPr>
                        <a:t>32 (2, 107)</a:t>
                      </a:r>
                      <a:endParaRPr lang="en-US" altLang="zh-C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dirty="0">
                          <a:effectLst/>
                        </a:rPr>
                        <a:t>15 (2, 76)</a:t>
                      </a:r>
                      <a:endParaRPr lang="en-US" altLang="zh-C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69186454"/>
                  </a:ext>
                </a:extLst>
              </a:tr>
              <a:tr h="177800">
                <a:tc>
                  <a:txBody>
                    <a:bodyPr/>
                    <a:lstStyle/>
                    <a:p>
                      <a:pPr algn="r" rtl="0" fontAlgn="ctr"/>
                      <a:r>
                        <a:rPr lang="en" sz="1000" u="none" strike="noStrike" dirty="0">
                          <a:effectLst/>
                        </a:rPr>
                        <a:t>CRP, mg/l, median (range)</a:t>
                      </a:r>
                      <a:endParaRPr lang="e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dirty="0">
                          <a:effectLst/>
                        </a:rPr>
                        <a:t>6.69 (0.49, 57.9)</a:t>
                      </a:r>
                      <a:endParaRPr lang="en-US" altLang="zh-C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dirty="0">
                          <a:effectLst/>
                        </a:rPr>
                        <a:t>2.7 (0.5, 70)</a:t>
                      </a:r>
                      <a:endParaRPr lang="en-US" altLang="zh-C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13752817"/>
                  </a:ext>
                </a:extLst>
              </a:tr>
              <a:tr h="177800">
                <a:tc>
                  <a:txBody>
                    <a:bodyPr/>
                    <a:lstStyle/>
                    <a:p>
                      <a:pPr algn="r" rtl="0" fontAlgn="ctr"/>
                      <a:r>
                        <a:rPr lang="en" sz="1000" u="none" strike="noStrike">
                          <a:effectLst/>
                        </a:rPr>
                        <a:t>DAS28-ESR, median (range)</a:t>
                      </a:r>
                      <a:endParaRPr lang="e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dirty="0">
                          <a:effectLst/>
                        </a:rPr>
                        <a:t>3.92 (1.51, 7.9)</a:t>
                      </a:r>
                      <a:endParaRPr lang="en-US" altLang="zh-C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dirty="0">
                          <a:effectLst/>
                        </a:rPr>
                        <a:t>2.13 (1.18, 5.48)</a:t>
                      </a:r>
                      <a:endParaRPr lang="en-US" altLang="zh-C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943098690"/>
                  </a:ext>
                </a:extLst>
              </a:tr>
              <a:tr h="177800">
                <a:tc>
                  <a:txBody>
                    <a:bodyPr/>
                    <a:lstStyle/>
                    <a:p>
                      <a:pPr algn="r" rtl="0" fontAlgn="ctr"/>
                      <a:r>
                        <a:rPr lang="en" sz="1000" u="none" strike="noStrike">
                          <a:effectLst/>
                        </a:rPr>
                        <a:t>DAS28-CRP, median (range)</a:t>
                      </a:r>
                      <a:endParaRPr lang="e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dirty="0">
                          <a:effectLst/>
                        </a:rPr>
                        <a:t>2.94 (1.56, 7.0)</a:t>
                      </a:r>
                      <a:endParaRPr lang="en-US" altLang="zh-C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dirty="0">
                          <a:effectLst/>
                        </a:rPr>
                        <a:t>1.75 (1.10, 5.42)</a:t>
                      </a:r>
                      <a:endParaRPr lang="en-US" altLang="zh-C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413736625"/>
                  </a:ext>
                </a:extLst>
              </a:tr>
              <a:tr h="177800">
                <a:tc>
                  <a:txBody>
                    <a:bodyPr/>
                    <a:lstStyle/>
                    <a:p>
                      <a:pPr algn="r" rtl="0" fontAlgn="ctr"/>
                      <a:r>
                        <a:rPr lang="en" sz="1000" u="none" strike="noStrike">
                          <a:effectLst/>
                        </a:rPr>
                        <a:t>TJC-28, median (range)</a:t>
                      </a:r>
                      <a:endParaRPr lang="e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dirty="0">
                          <a:effectLst/>
                        </a:rPr>
                        <a:t>4 (0, 28)</a:t>
                      </a:r>
                      <a:endParaRPr lang="en-US" altLang="zh-C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dirty="0">
                          <a:effectLst/>
                        </a:rPr>
                        <a:t>0 (0, 5)</a:t>
                      </a:r>
                      <a:endParaRPr lang="en-US" altLang="zh-C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6961654"/>
                  </a:ext>
                </a:extLst>
              </a:tr>
              <a:tr h="177800">
                <a:tc>
                  <a:txBody>
                    <a:bodyPr/>
                    <a:lstStyle/>
                    <a:p>
                      <a:pPr algn="r" rtl="0" fontAlgn="ctr"/>
                      <a:r>
                        <a:rPr lang="en" sz="1000" u="none" strike="noStrike" dirty="0">
                          <a:effectLst/>
                        </a:rPr>
                        <a:t>SJC-28, median (range)</a:t>
                      </a:r>
                      <a:endParaRPr lang="e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dirty="0">
                          <a:effectLst/>
                        </a:rPr>
                        <a:t>2 (0, 23)</a:t>
                      </a:r>
                      <a:endParaRPr lang="en-US" altLang="zh-C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dirty="0">
                          <a:effectLst/>
                        </a:rPr>
                        <a:t>0 (0, 5)</a:t>
                      </a:r>
                      <a:endParaRPr lang="en-US" altLang="zh-C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28126536"/>
                  </a:ext>
                </a:extLst>
              </a:tr>
              <a:tr h="177800">
                <a:tc>
                  <a:txBody>
                    <a:bodyPr/>
                    <a:lstStyle/>
                    <a:p>
                      <a:pPr algn="r" rtl="0" fontAlgn="ctr"/>
                      <a:r>
                        <a:rPr lang="en" sz="1000" u="none" strike="noStrike" dirty="0">
                          <a:effectLst/>
                        </a:rPr>
                        <a:t>DJC-28, </a:t>
                      </a:r>
                      <a:r>
                        <a:rPr lang="en" altLang="zh-CN" sz="1000" u="none" strike="noStrike" dirty="0">
                          <a:effectLst/>
                        </a:rPr>
                        <a:t>median (range</a:t>
                      </a:r>
                      <a:r>
                        <a:rPr lang="en-US" altLang="zh-CN" sz="1000" u="none" strike="noStrike" dirty="0">
                          <a:effectLst/>
                        </a:rPr>
                        <a:t>)</a:t>
                      </a:r>
                      <a:endParaRPr lang="e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dirty="0">
                          <a:effectLst/>
                        </a:rPr>
                        <a:t>0 (0, 12)</a:t>
                      </a:r>
                      <a:endParaRPr lang="en-US" altLang="zh-C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dirty="0">
                          <a:effectLst/>
                        </a:rPr>
                        <a:t>0 (0, 14)</a:t>
                      </a:r>
                      <a:endParaRPr lang="en-US" altLang="zh-C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27749429"/>
                  </a:ext>
                </a:extLst>
              </a:tr>
              <a:tr h="368300">
                <a:tc>
                  <a:txBody>
                    <a:bodyPr/>
                    <a:lstStyle/>
                    <a:p>
                      <a:pPr algn="r" rtl="0" fontAlgn="ctr"/>
                      <a:r>
                        <a:rPr lang="en" sz="1000" u="none" strike="noStrike" dirty="0">
                          <a:effectLst/>
                        </a:rPr>
                        <a:t>Anti-CCP，IU/</a:t>
                      </a:r>
                      <a:r>
                        <a:rPr lang="en" sz="1000" u="none" strike="noStrike" dirty="0" err="1">
                          <a:effectLst/>
                        </a:rPr>
                        <a:t>ml，median</a:t>
                      </a:r>
                      <a:r>
                        <a:rPr lang="en" sz="1000" u="none" strike="noStrike" dirty="0">
                          <a:effectLst/>
                        </a:rPr>
                        <a:t> (range)</a:t>
                      </a:r>
                      <a:endParaRPr lang="e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dirty="0">
                          <a:effectLst/>
                        </a:rPr>
                        <a:t>127 ( 3.4-319)</a:t>
                      </a:r>
                      <a:endParaRPr lang="en-US" altLang="zh-C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dirty="0">
                          <a:effectLst/>
                        </a:rPr>
                        <a:t>109 ( 2.97-490.8)</a:t>
                      </a:r>
                      <a:endParaRPr lang="en-US" altLang="zh-C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53766199"/>
                  </a:ext>
                </a:extLst>
              </a:tr>
              <a:tr h="238125">
                <a:tc>
                  <a:txBody>
                    <a:bodyPr/>
                    <a:lstStyle/>
                    <a:p>
                      <a:pPr algn="r" rtl="0" fontAlgn="ctr"/>
                      <a:r>
                        <a:rPr lang="en" sz="1000" u="none" strike="noStrike">
                          <a:effectLst/>
                        </a:rPr>
                        <a:t>IgM-RF，IU/ml，median (range)</a:t>
                      </a:r>
                      <a:endParaRPr lang="en" sz="10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dirty="0">
                          <a:effectLst/>
                        </a:rPr>
                        <a:t>70.4 (20-7640)</a:t>
                      </a:r>
                      <a:endParaRPr lang="en-US" altLang="zh-C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rtl="0" fontAlgn="ctr"/>
                      <a:r>
                        <a:rPr lang="en-US" altLang="zh-CN" sz="1000" u="none" strike="noStrike" dirty="0">
                          <a:effectLst/>
                        </a:rPr>
                        <a:t>74.1 (20-1253.3)</a:t>
                      </a:r>
                      <a:endParaRPr lang="en-US" altLang="zh-CN" sz="10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111351656"/>
                  </a:ext>
                </a:extLst>
              </a:tr>
              <a:tr h="177800">
                <a:tc>
                  <a:txBody>
                    <a:bodyPr/>
                    <a:lstStyle/>
                    <a:p>
                      <a:pPr algn="l" fontAlgn="b"/>
                      <a:endParaRPr lang="zh-CN" altLang="en-US" sz="11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endParaRPr lang="zh-CN" altLang="en-US" sz="11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endParaRPr lang="zh-CN" altLang="en-US" sz="11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97266979"/>
                  </a:ext>
                </a:extLst>
              </a:tr>
            </a:tbl>
          </a:graphicData>
        </a:graphic>
      </p:graphicFrame>
      <p:sp>
        <p:nvSpPr>
          <p:cNvPr id="6" name="文本框 5">
            <a:extLst>
              <a:ext uri="{FF2B5EF4-FFF2-40B4-BE49-F238E27FC236}">
                <a16:creationId xmlns:a16="http://schemas.microsoft.com/office/drawing/2014/main" id="{A8DBADD2-89A4-AA96-A496-16591C79D6FD}"/>
              </a:ext>
            </a:extLst>
          </p:cNvPr>
          <p:cNvSpPr txBox="1"/>
          <p:nvPr/>
        </p:nvSpPr>
        <p:spPr>
          <a:xfrm>
            <a:off x="295630" y="667091"/>
            <a:ext cx="4854266" cy="276999"/>
          </a:xfrm>
          <a:prstGeom prst="rect">
            <a:avLst/>
          </a:prstGeom>
          <a:noFill/>
        </p:spPr>
        <p:txBody>
          <a:bodyPr wrap="square">
            <a:spAutoFit/>
          </a:bodyPr>
          <a:lstStyle/>
          <a:p>
            <a:r>
              <a:rPr lang="en-US" altLang="zh-CN" sz="1200" b="1" dirty="0">
                <a:latin typeface="Times  New Roman"/>
              </a:rPr>
              <a:t>Table S4. Characters</a:t>
            </a:r>
            <a:r>
              <a:rPr lang="zh-CN" altLang="en-US" sz="1200" b="1" dirty="0">
                <a:latin typeface="Times  New Roman"/>
              </a:rPr>
              <a:t> </a:t>
            </a:r>
            <a:r>
              <a:rPr lang="en-US" altLang="zh-CN" sz="1200" b="1" dirty="0">
                <a:latin typeface="Times  New Roman"/>
              </a:rPr>
              <a:t>of</a:t>
            </a:r>
            <a:r>
              <a:rPr lang="zh-CN" altLang="en-US" sz="1200" b="1" dirty="0">
                <a:latin typeface="Times  New Roman"/>
              </a:rPr>
              <a:t> </a:t>
            </a:r>
            <a:r>
              <a:rPr lang="en-US" altLang="zh-CN" sz="1200" b="1" dirty="0">
                <a:latin typeface="Times  New Roman"/>
              </a:rPr>
              <a:t>RA</a:t>
            </a:r>
            <a:r>
              <a:rPr lang="zh-CN" altLang="en-US" sz="1200" b="1" dirty="0">
                <a:latin typeface="Times  New Roman"/>
              </a:rPr>
              <a:t> </a:t>
            </a:r>
            <a:r>
              <a:rPr lang="en-US" altLang="zh-CN" sz="1200" b="1" dirty="0">
                <a:latin typeface="Times  New Roman"/>
              </a:rPr>
              <a:t>patients</a:t>
            </a:r>
            <a:r>
              <a:rPr lang="zh-CN" altLang="en-US" sz="1200" b="1" dirty="0">
                <a:latin typeface="Times  New Roman"/>
              </a:rPr>
              <a:t> </a:t>
            </a:r>
            <a:r>
              <a:rPr lang="en-US" altLang="zh-CN" sz="1200" b="1" dirty="0">
                <a:latin typeface="Times  New Roman"/>
              </a:rPr>
              <a:t>in followed-up studies</a:t>
            </a:r>
            <a:r>
              <a:rPr lang="zh-CN" altLang="zh-CN" sz="1200" b="1" dirty="0">
                <a:latin typeface="Times  New Roman"/>
              </a:rPr>
              <a:t> </a:t>
            </a:r>
            <a:endParaRPr lang="zh-CN" altLang="en-US" sz="1200" b="1" dirty="0">
              <a:latin typeface="Times  New Roman"/>
            </a:endParaRPr>
          </a:p>
        </p:txBody>
      </p:sp>
    </p:spTree>
    <p:extLst>
      <p:ext uri="{BB962C8B-B14F-4D97-AF65-F5344CB8AC3E}">
        <p14:creationId xmlns:p14="http://schemas.microsoft.com/office/powerpoint/2010/main" val="880021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88551" y="213411"/>
            <a:ext cx="6470149" cy="461665"/>
          </a:xfrm>
          <a:prstGeom prst="rect">
            <a:avLst/>
          </a:prstGeom>
        </p:spPr>
        <p:txBody>
          <a:bodyPr wrap="square">
            <a:spAutoFit/>
          </a:bodyPr>
          <a:lstStyle/>
          <a:p>
            <a:pPr>
              <a:spcAft>
                <a:spcPts val="0"/>
              </a:spcAft>
            </a:pPr>
            <a:r>
              <a:rPr lang="zh-CN" altLang="en-US" sz="1200" b="1" kern="100" dirty="0">
                <a:latin typeface="Times New Roman" charset="0"/>
                <a:cs typeface="Times New Roman" charset="0"/>
              </a:rPr>
              <a:t>                                                  </a:t>
            </a:r>
            <a:r>
              <a:rPr lang="en-US" altLang="zh-CN" sz="1200" b="1" kern="100" dirty="0">
                <a:latin typeface="Times New Roman" charset="0"/>
                <a:cs typeface="Times New Roman" charset="0"/>
              </a:rPr>
              <a:t>   TABLE OF CONTENTS</a:t>
            </a:r>
            <a:r>
              <a:rPr lang="zh-CN" altLang="en-US" sz="1200" b="1" kern="100" dirty="0">
                <a:latin typeface="Times New Roman" charset="0"/>
                <a:cs typeface="Times New Roman" charset="0"/>
              </a:rPr>
              <a:t> </a:t>
            </a:r>
            <a:endParaRPr lang="en-US" altLang="zh-CN" sz="1200" b="1" kern="100" dirty="0">
              <a:latin typeface="Times New Roman" charset="0"/>
              <a:cs typeface="Times New Roman" charset="0"/>
            </a:endParaRPr>
          </a:p>
          <a:p>
            <a:pPr algn="ctr">
              <a:spcAft>
                <a:spcPts val="0"/>
              </a:spcAft>
            </a:pPr>
            <a:endParaRPr lang="en-US" altLang="zh-CN" sz="1100" b="1" kern="100" dirty="0">
              <a:latin typeface="Times New Roman" charset="0"/>
              <a:cs typeface="Times New Roman" charset="0"/>
            </a:endParaRPr>
          </a:p>
        </p:txBody>
      </p:sp>
      <p:sp>
        <p:nvSpPr>
          <p:cNvPr id="5" name="幻灯片编号占位符 4"/>
          <p:cNvSpPr>
            <a:spLocks noGrp="1"/>
          </p:cNvSpPr>
          <p:nvPr>
            <p:ph type="sldNum" sz="quarter" idx="12"/>
          </p:nvPr>
        </p:nvSpPr>
        <p:spPr/>
        <p:txBody>
          <a:bodyPr/>
          <a:lstStyle/>
          <a:p>
            <a:fld id="{31BBC020-191E-924B-96C1-9E9B4F13A44B}" type="slidenum">
              <a:rPr kumimoji="1" lang="zh-CN" altLang="en-US" smtClean="0"/>
              <a:t>2</a:t>
            </a:fld>
            <a:endParaRPr kumimoji="1" lang="zh-CN" altLang="en-US" dirty="0"/>
          </a:p>
        </p:txBody>
      </p:sp>
      <p:graphicFrame>
        <p:nvGraphicFramePr>
          <p:cNvPr id="7" name="表格 6">
            <a:extLst>
              <a:ext uri="{FF2B5EF4-FFF2-40B4-BE49-F238E27FC236}">
                <a16:creationId xmlns:a16="http://schemas.microsoft.com/office/drawing/2014/main" id="{B2DA0D49-86AD-5A4F-853D-ABB572F141CB}"/>
              </a:ext>
            </a:extLst>
          </p:cNvPr>
          <p:cNvGraphicFramePr>
            <a:graphicFrameLocks noGrp="1"/>
          </p:cNvGraphicFramePr>
          <p:nvPr>
            <p:extLst>
              <p:ext uri="{D42A27DB-BD31-4B8C-83A1-F6EECF244321}">
                <p14:modId xmlns:p14="http://schemas.microsoft.com/office/powerpoint/2010/main" val="1306095285"/>
              </p:ext>
            </p:extLst>
          </p:nvPr>
        </p:nvGraphicFramePr>
        <p:xfrm>
          <a:off x="102110" y="675076"/>
          <a:ext cx="6654020" cy="4754880"/>
        </p:xfrm>
        <a:graphic>
          <a:graphicData uri="http://schemas.openxmlformats.org/drawingml/2006/table">
            <a:tbl>
              <a:tblPr firstRow="1" bandRow="1">
                <a:tableStyleId>{2D5ABB26-0587-4C30-8999-92F81FD0307C}</a:tableStyleId>
              </a:tblPr>
              <a:tblGrid>
                <a:gridCol w="1262454">
                  <a:extLst>
                    <a:ext uri="{9D8B030D-6E8A-4147-A177-3AD203B41FA5}">
                      <a16:colId xmlns:a16="http://schemas.microsoft.com/office/drawing/2014/main" val="20000"/>
                    </a:ext>
                  </a:extLst>
                </a:gridCol>
                <a:gridCol w="4716318">
                  <a:extLst>
                    <a:ext uri="{9D8B030D-6E8A-4147-A177-3AD203B41FA5}">
                      <a16:colId xmlns:a16="http://schemas.microsoft.com/office/drawing/2014/main" val="20001"/>
                    </a:ext>
                  </a:extLst>
                </a:gridCol>
                <a:gridCol w="675248">
                  <a:extLst>
                    <a:ext uri="{9D8B030D-6E8A-4147-A177-3AD203B41FA5}">
                      <a16:colId xmlns:a16="http://schemas.microsoft.com/office/drawing/2014/main" val="20002"/>
                    </a:ext>
                  </a:extLst>
                </a:gridCol>
              </a:tblGrid>
              <a:tr h="184832">
                <a:tc>
                  <a:txBody>
                    <a:bodyPr/>
                    <a:lstStyle/>
                    <a:p>
                      <a:r>
                        <a:rPr lang="en-US" altLang="zh-CN" sz="1050" b="0" kern="100" dirty="0">
                          <a:solidFill>
                            <a:schemeClr val="tx1"/>
                          </a:solidFill>
                          <a:latin typeface="Times New Roman" charset="0"/>
                          <a:ea typeface="+mn-ea"/>
                          <a:cs typeface="Times New Roman" charset="0"/>
                        </a:rPr>
                        <a:t>List</a:t>
                      </a:r>
                      <a:r>
                        <a:rPr lang="zh-CN" altLang="en-US" sz="1050" b="0" kern="100" dirty="0">
                          <a:solidFill>
                            <a:schemeClr val="tx1"/>
                          </a:solidFill>
                          <a:latin typeface="Times New Roman" charset="0"/>
                          <a:ea typeface="+mn-ea"/>
                          <a:cs typeface="Times New Roman" charset="0"/>
                        </a:rPr>
                        <a:t> </a:t>
                      </a:r>
                      <a:r>
                        <a:rPr lang="en-US" altLang="zh-CN" sz="1050" b="0" kern="100" dirty="0">
                          <a:solidFill>
                            <a:schemeClr val="tx1"/>
                          </a:solidFill>
                          <a:latin typeface="Times New Roman" charset="0"/>
                          <a:ea typeface="+mn-ea"/>
                          <a:cs typeface="Times New Roman" charset="0"/>
                        </a:rPr>
                        <a:t>of</a:t>
                      </a:r>
                      <a:r>
                        <a:rPr lang="zh-CN" altLang="en-US" sz="1050" b="0" kern="100" dirty="0">
                          <a:solidFill>
                            <a:schemeClr val="tx1"/>
                          </a:solidFill>
                          <a:latin typeface="Times New Roman" charset="0"/>
                          <a:ea typeface="+mn-ea"/>
                          <a:cs typeface="Times New Roman" charset="0"/>
                        </a:rPr>
                        <a:t> </a:t>
                      </a:r>
                      <a:r>
                        <a:rPr lang="en-US" altLang="zh-CN" sz="1050" b="0" kern="100" dirty="0">
                          <a:solidFill>
                            <a:schemeClr val="tx1"/>
                          </a:solidFill>
                          <a:latin typeface="Times New Roman" charset="0"/>
                          <a:ea typeface="+mn-ea"/>
                          <a:cs typeface="Times New Roman" charset="0"/>
                        </a:rPr>
                        <a:t>investigators</a:t>
                      </a:r>
                      <a:endParaRPr lang="zh-CN" altLang="en-US" sz="1050" b="0" kern="100" dirty="0">
                        <a:solidFill>
                          <a:schemeClr val="tx1"/>
                        </a:solidFill>
                        <a:latin typeface="Times New Roman" charset="0"/>
                        <a:ea typeface="+mn-ea"/>
                        <a:cs typeface="Times New Roman" charset="0"/>
                      </a:endParaRPr>
                    </a:p>
                  </a:txBody>
                  <a:tcPr/>
                </a:tc>
                <a:tc>
                  <a:txBody>
                    <a:bodyPr/>
                    <a:lstStyle/>
                    <a:p>
                      <a:r>
                        <a:rPr lang="mr-IN" altLang="zh-CN" sz="1050" b="0" kern="100" dirty="0">
                          <a:solidFill>
                            <a:schemeClr val="tx1"/>
                          </a:solidFill>
                          <a:latin typeface="Times New Roman" charset="0"/>
                          <a:ea typeface="+mn-ea"/>
                          <a:cs typeface="Times New Roman" charset="0"/>
                        </a:rPr>
                        <a:t>………………………………………………………………………………</a:t>
                      </a:r>
                      <a:r>
                        <a:rPr lang="en-US" altLang="zh-CN" sz="1050" b="0" kern="100" dirty="0">
                          <a:solidFill>
                            <a:schemeClr val="tx1"/>
                          </a:solidFill>
                          <a:latin typeface="Times New Roman" charset="0"/>
                          <a:ea typeface="+mn-ea"/>
                          <a:cs typeface="Times New Roman" charset="0"/>
                        </a:rPr>
                        <a:t>..</a:t>
                      </a:r>
                      <a:endParaRPr lang="zh-CN" altLang="en-US" sz="1050" b="0" kern="100" dirty="0">
                        <a:solidFill>
                          <a:schemeClr val="tx1"/>
                        </a:solidFill>
                        <a:latin typeface="Times New Roman" charset="0"/>
                        <a:ea typeface="+mn-ea"/>
                        <a:cs typeface="Times New Roman" charset="0"/>
                      </a:endParaRPr>
                    </a:p>
                  </a:txBody>
                  <a:tcPr/>
                </a:tc>
                <a:tc>
                  <a:txBody>
                    <a:bodyPr/>
                    <a:lstStyle/>
                    <a:p>
                      <a:r>
                        <a:rPr lang="en-US" altLang="zh-CN" sz="1050" b="0" kern="100" dirty="0">
                          <a:solidFill>
                            <a:schemeClr val="tx1"/>
                          </a:solidFill>
                          <a:latin typeface="Times New Roman" charset="0"/>
                          <a:ea typeface="+mn-ea"/>
                          <a:cs typeface="Times New Roman" charset="0"/>
                        </a:rPr>
                        <a:t>Page 1</a:t>
                      </a:r>
                      <a:endParaRPr lang="zh-CN" altLang="en-US" sz="1050" b="0" kern="100" dirty="0">
                        <a:solidFill>
                          <a:schemeClr val="tx1"/>
                        </a:solidFill>
                        <a:latin typeface="Times New Roman" charset="0"/>
                        <a:ea typeface="+mn-ea"/>
                        <a:cs typeface="Times New Roman" charset="0"/>
                      </a:endParaRPr>
                    </a:p>
                  </a:txBody>
                  <a:tcPr/>
                </a:tc>
                <a:extLst>
                  <a:ext uri="{0D108BD9-81ED-4DB2-BD59-A6C34878D82A}">
                    <a16:rowId xmlns:a16="http://schemas.microsoft.com/office/drawing/2014/main" val="10000"/>
                  </a:ext>
                </a:extLst>
              </a:tr>
              <a:tr h="184832">
                <a:tc>
                  <a:txBody>
                    <a:bodyPr/>
                    <a:lstStyle/>
                    <a:p>
                      <a:r>
                        <a:rPr lang="en-US" altLang="zh-CN" sz="1050" b="0" kern="100" dirty="0">
                          <a:solidFill>
                            <a:schemeClr val="tx1"/>
                          </a:solidFill>
                          <a:latin typeface="Times New Roman" charset="0"/>
                          <a:ea typeface="+mn-ea"/>
                          <a:cs typeface="Times New Roman" charset="0"/>
                        </a:rPr>
                        <a:t>Supplemental Text </a:t>
                      </a:r>
                      <a:endParaRPr lang="zh-CN" altLang="en-US" sz="1050" b="0" kern="100" dirty="0">
                        <a:solidFill>
                          <a:schemeClr val="tx1"/>
                        </a:solidFill>
                        <a:latin typeface="Times New Roman" charset="0"/>
                        <a:ea typeface="+mn-ea"/>
                        <a:cs typeface="Times New Roman" charset="0"/>
                      </a:endParaRPr>
                    </a:p>
                  </a:txBody>
                  <a:tcPr/>
                </a:tc>
                <a:tc>
                  <a:txBody>
                    <a:bodyPr/>
                    <a:lstStyle/>
                    <a:p>
                      <a:pPr marL="0" marR="0" indent="0" algn="l" defTabSz="684063" rtl="0" eaLnBrk="1" fontAlgn="auto" latinLnBrk="0" hangingPunct="1">
                        <a:lnSpc>
                          <a:spcPct val="100000"/>
                        </a:lnSpc>
                        <a:spcBef>
                          <a:spcPts val="0"/>
                        </a:spcBef>
                        <a:spcAft>
                          <a:spcPts val="0"/>
                        </a:spcAft>
                        <a:buClrTx/>
                        <a:buSzTx/>
                        <a:buFontTx/>
                        <a:buNone/>
                        <a:tabLst/>
                        <a:defRPr/>
                      </a:pPr>
                      <a:r>
                        <a:rPr lang="mr-IN" altLang="zh-CN" sz="1050" b="0" kern="100" dirty="0">
                          <a:solidFill>
                            <a:schemeClr val="tx1"/>
                          </a:solidFill>
                          <a:latin typeface="Times New Roman" charset="0"/>
                          <a:ea typeface="+mn-ea"/>
                          <a:cs typeface="Times New Roman" charset="0"/>
                        </a:rPr>
                        <a:t>………………………………………………………………………………</a:t>
                      </a:r>
                      <a:r>
                        <a:rPr lang="en-US" altLang="zh-CN" sz="1050" b="0" kern="100" dirty="0">
                          <a:solidFill>
                            <a:schemeClr val="tx1"/>
                          </a:solidFill>
                          <a:latin typeface="Times New Roman" charset="0"/>
                          <a:ea typeface="+mn-ea"/>
                          <a:cs typeface="Times New Roman" charset="0"/>
                        </a:rPr>
                        <a:t>..</a:t>
                      </a:r>
                      <a:endParaRPr lang="zh-CN" altLang="en-US" sz="1050" b="0" kern="100" dirty="0">
                        <a:solidFill>
                          <a:schemeClr val="tx1"/>
                        </a:solidFill>
                        <a:latin typeface="Times New Roman" charset="0"/>
                        <a:ea typeface="+mn-ea"/>
                        <a:cs typeface="Times New Roman" charset="0"/>
                      </a:endParaRPr>
                    </a:p>
                  </a:txBody>
                  <a:tcPr/>
                </a:tc>
                <a:tc>
                  <a:txBody>
                    <a:bodyPr/>
                    <a:lstStyle/>
                    <a:p>
                      <a:pPr marL="0" marR="0" indent="0" algn="l" defTabSz="684063" rtl="0" eaLnBrk="1" fontAlgn="auto" latinLnBrk="0" hangingPunct="1">
                        <a:lnSpc>
                          <a:spcPct val="100000"/>
                        </a:lnSpc>
                        <a:spcBef>
                          <a:spcPts val="0"/>
                        </a:spcBef>
                        <a:spcAft>
                          <a:spcPts val="0"/>
                        </a:spcAft>
                        <a:buClrTx/>
                        <a:buSzTx/>
                        <a:buFontTx/>
                        <a:buNone/>
                        <a:tabLst/>
                        <a:defRPr/>
                      </a:pPr>
                      <a:r>
                        <a:rPr lang="en-US" altLang="zh-CN" sz="1050" b="0" kern="100" dirty="0">
                          <a:solidFill>
                            <a:schemeClr val="tx1"/>
                          </a:solidFill>
                          <a:latin typeface="Times New Roman" charset="0"/>
                          <a:ea typeface="+mn-ea"/>
                          <a:cs typeface="Times New Roman" charset="0"/>
                        </a:rPr>
                        <a:t>Page 2</a:t>
                      </a:r>
                      <a:endParaRPr lang="zh-CN" altLang="en-US" sz="1050" b="0" kern="100" dirty="0">
                        <a:solidFill>
                          <a:schemeClr val="tx1"/>
                        </a:solidFill>
                        <a:latin typeface="Times New Roman" charset="0"/>
                        <a:ea typeface="+mn-ea"/>
                        <a:cs typeface="Times New Roman" charset="0"/>
                      </a:endParaRPr>
                    </a:p>
                  </a:txBody>
                  <a:tcPr/>
                </a:tc>
                <a:extLst>
                  <a:ext uri="{0D108BD9-81ED-4DB2-BD59-A6C34878D82A}">
                    <a16:rowId xmlns:a16="http://schemas.microsoft.com/office/drawing/2014/main" val="10001"/>
                  </a:ext>
                </a:extLst>
              </a:tr>
              <a:tr h="184832">
                <a:tc>
                  <a:txBody>
                    <a:bodyPr/>
                    <a:lstStyle/>
                    <a:p>
                      <a:r>
                        <a:rPr lang="en-US" altLang="zh-CN" sz="1050" b="0" kern="100" dirty="0">
                          <a:solidFill>
                            <a:schemeClr val="tx1"/>
                          </a:solidFill>
                          <a:latin typeface="Times New Roman" charset="0"/>
                          <a:ea typeface="+mn-ea"/>
                          <a:cs typeface="Times New Roman" charset="0"/>
                        </a:rPr>
                        <a:t>Method</a:t>
                      </a:r>
                      <a:endParaRPr lang="zh-CN" altLang="en-US" sz="1050" b="0" kern="100" dirty="0">
                        <a:solidFill>
                          <a:schemeClr val="tx1"/>
                        </a:solidFill>
                        <a:latin typeface="Times New Roman" charset="0"/>
                        <a:ea typeface="+mn-ea"/>
                        <a:cs typeface="Times New Roman" charset="0"/>
                      </a:endParaRPr>
                    </a:p>
                  </a:txBody>
                  <a:tcPr/>
                </a:tc>
                <a:tc>
                  <a:txBody>
                    <a:bodyPr/>
                    <a:lstStyle/>
                    <a:p>
                      <a:pPr marL="0" marR="0" lvl="0" indent="0" algn="l" defTabSz="684063" rtl="0" eaLnBrk="1" fontAlgn="auto" latinLnBrk="0" hangingPunct="1">
                        <a:lnSpc>
                          <a:spcPct val="100000"/>
                        </a:lnSpc>
                        <a:spcBef>
                          <a:spcPts val="0"/>
                        </a:spcBef>
                        <a:spcAft>
                          <a:spcPts val="0"/>
                        </a:spcAft>
                        <a:buClrTx/>
                        <a:buSzTx/>
                        <a:buFontTx/>
                        <a:buNone/>
                        <a:tabLst/>
                        <a:defRPr/>
                      </a:pPr>
                      <a:r>
                        <a:rPr lang="mr-IN" altLang="zh-CN" sz="1050" b="0" kern="100" dirty="0">
                          <a:solidFill>
                            <a:schemeClr val="tx1"/>
                          </a:solidFill>
                          <a:latin typeface="Times New Roman" charset="0"/>
                          <a:ea typeface="+mn-ea"/>
                          <a:cs typeface="Times New Roman" charset="0"/>
                        </a:rPr>
                        <a:t>………………………………………………………………………………</a:t>
                      </a:r>
                      <a:r>
                        <a:rPr lang="en-US" altLang="zh-CN" sz="1050" b="0" kern="100" dirty="0">
                          <a:solidFill>
                            <a:schemeClr val="tx1"/>
                          </a:solidFill>
                          <a:latin typeface="Times New Roman" charset="0"/>
                          <a:ea typeface="+mn-ea"/>
                          <a:cs typeface="Times New Roman" charset="0"/>
                        </a:rPr>
                        <a:t>..</a:t>
                      </a:r>
                      <a:endParaRPr lang="zh-CN" altLang="en-US" sz="1050" b="0" kern="100" dirty="0">
                        <a:solidFill>
                          <a:schemeClr val="tx1"/>
                        </a:solidFill>
                        <a:latin typeface="Times New Roman" charset="0"/>
                        <a:ea typeface="+mn-ea"/>
                        <a:cs typeface="Times New Roman" charset="0"/>
                      </a:endParaRPr>
                    </a:p>
                  </a:txBody>
                  <a:tcPr/>
                </a:tc>
                <a:tc>
                  <a:txBody>
                    <a:bodyPr/>
                    <a:lstStyle/>
                    <a:p>
                      <a:pPr marL="0" marR="0" lvl="0" indent="0" algn="l" defTabSz="684063" rtl="0" eaLnBrk="1" fontAlgn="auto" latinLnBrk="0" hangingPunct="1">
                        <a:lnSpc>
                          <a:spcPct val="100000"/>
                        </a:lnSpc>
                        <a:spcBef>
                          <a:spcPts val="0"/>
                        </a:spcBef>
                        <a:spcAft>
                          <a:spcPts val="0"/>
                        </a:spcAft>
                        <a:buClrTx/>
                        <a:buSzTx/>
                        <a:buFontTx/>
                        <a:buNone/>
                        <a:tabLst/>
                        <a:defRPr/>
                      </a:pPr>
                      <a:r>
                        <a:rPr lang="en-US" altLang="zh-CN" sz="1050" b="0" kern="100" dirty="0">
                          <a:solidFill>
                            <a:schemeClr val="tx1"/>
                          </a:solidFill>
                          <a:latin typeface="Times New Roman" charset="0"/>
                          <a:ea typeface="+mn-ea"/>
                          <a:cs typeface="Times New Roman" charset="0"/>
                        </a:rPr>
                        <a:t>Page 3</a:t>
                      </a:r>
                      <a:endParaRPr lang="zh-CN" altLang="en-US" sz="1050" b="0" kern="100" dirty="0">
                        <a:solidFill>
                          <a:schemeClr val="tx1"/>
                        </a:solidFill>
                        <a:latin typeface="Times New Roman" charset="0"/>
                        <a:ea typeface="+mn-ea"/>
                        <a:cs typeface="Times New Roman" charset="0"/>
                      </a:endParaRPr>
                    </a:p>
                  </a:txBody>
                  <a:tcPr/>
                </a:tc>
                <a:extLst>
                  <a:ext uri="{0D108BD9-81ED-4DB2-BD59-A6C34878D82A}">
                    <a16:rowId xmlns:a16="http://schemas.microsoft.com/office/drawing/2014/main" val="2668707374"/>
                  </a:ext>
                </a:extLst>
              </a:tr>
              <a:tr h="184832">
                <a:tc>
                  <a:txBody>
                    <a:bodyPr/>
                    <a:lstStyle/>
                    <a:p>
                      <a:pPr marL="0" marR="0" lvl="0" indent="0" algn="l" defTabSz="684063" rtl="0" eaLnBrk="1" fontAlgn="auto" latinLnBrk="0" hangingPunct="1">
                        <a:lnSpc>
                          <a:spcPct val="100000"/>
                        </a:lnSpc>
                        <a:spcBef>
                          <a:spcPts val="0"/>
                        </a:spcBef>
                        <a:spcAft>
                          <a:spcPts val="0"/>
                        </a:spcAft>
                        <a:buClrTx/>
                        <a:buSzTx/>
                        <a:buFontTx/>
                        <a:buNone/>
                        <a:tabLst/>
                        <a:defRPr/>
                      </a:pPr>
                      <a:r>
                        <a:rPr lang="en-US" altLang="zh-CN" sz="1050" b="0" kern="100" dirty="0">
                          <a:solidFill>
                            <a:schemeClr val="tx1"/>
                          </a:solidFill>
                          <a:latin typeface="Times New Roman" charset="0"/>
                          <a:ea typeface="+mn-ea"/>
                          <a:cs typeface="Times New Roman" charset="0"/>
                        </a:rPr>
                        <a:t>Suppl. Figure S1</a:t>
                      </a:r>
                      <a:endParaRPr lang="zh-CN" altLang="en-US" sz="1050" b="0" kern="100" dirty="0">
                        <a:solidFill>
                          <a:schemeClr val="tx1"/>
                        </a:solidFill>
                        <a:latin typeface="Times New Roman" charset="0"/>
                        <a:ea typeface="+mn-ea"/>
                        <a:cs typeface="Times New Roman" charset="0"/>
                      </a:endParaRPr>
                    </a:p>
                  </a:txBody>
                  <a:tcPr/>
                </a:tc>
                <a:tc>
                  <a:txBody>
                    <a:bodyPr/>
                    <a:lstStyle/>
                    <a:p>
                      <a:r>
                        <a:rPr lang="en-US" altLang="zh-CN" sz="1050" b="0" kern="100" dirty="0">
                          <a:solidFill>
                            <a:schemeClr val="tx1"/>
                          </a:solidFill>
                          <a:latin typeface="Times New Roman" charset="0"/>
                          <a:ea typeface="+mn-ea"/>
                          <a:cs typeface="Times New Roman" charset="0"/>
                        </a:rPr>
                        <a:t>Significant fluctuation in RA patient of different ages</a:t>
                      </a:r>
                    </a:p>
                  </a:txBody>
                  <a:tcPr/>
                </a:tc>
                <a:tc>
                  <a:txBody>
                    <a:bodyPr/>
                    <a:lstStyle/>
                    <a:p>
                      <a:pPr marL="0" marR="0" indent="0" algn="l" defTabSz="684063" rtl="0" eaLnBrk="1" fontAlgn="auto" latinLnBrk="0" hangingPunct="1">
                        <a:lnSpc>
                          <a:spcPct val="100000"/>
                        </a:lnSpc>
                        <a:spcBef>
                          <a:spcPts val="0"/>
                        </a:spcBef>
                        <a:spcAft>
                          <a:spcPts val="0"/>
                        </a:spcAft>
                        <a:buClrTx/>
                        <a:buSzTx/>
                        <a:buFontTx/>
                        <a:buNone/>
                        <a:tabLst/>
                        <a:defRPr/>
                      </a:pPr>
                      <a:r>
                        <a:rPr lang="en-US" altLang="zh-CN" sz="1050" b="0" kern="100" dirty="0">
                          <a:solidFill>
                            <a:schemeClr val="tx1"/>
                          </a:solidFill>
                          <a:latin typeface="Times New Roman" charset="0"/>
                          <a:ea typeface="+mn-ea"/>
                          <a:cs typeface="Times New Roman" charset="0"/>
                        </a:rPr>
                        <a:t>Page</a:t>
                      </a:r>
                      <a:r>
                        <a:rPr lang="zh-CN" altLang="en-US" sz="1050" b="0" kern="100" dirty="0">
                          <a:solidFill>
                            <a:schemeClr val="tx1"/>
                          </a:solidFill>
                          <a:latin typeface="Times New Roman" charset="0"/>
                          <a:ea typeface="+mn-ea"/>
                          <a:cs typeface="Times New Roman" charset="0"/>
                        </a:rPr>
                        <a:t> </a:t>
                      </a:r>
                      <a:r>
                        <a:rPr lang="en-US" altLang="zh-CN" sz="1050" b="0" kern="100" dirty="0">
                          <a:solidFill>
                            <a:schemeClr val="tx1"/>
                          </a:solidFill>
                          <a:latin typeface="Times New Roman" charset="0"/>
                          <a:ea typeface="+mn-ea"/>
                          <a:cs typeface="Times New Roman" charset="0"/>
                        </a:rPr>
                        <a:t>7</a:t>
                      </a:r>
                      <a:endParaRPr lang="zh-CN" altLang="en-US" sz="1050" b="0" kern="100" dirty="0">
                        <a:solidFill>
                          <a:schemeClr val="tx1"/>
                        </a:solidFill>
                        <a:latin typeface="Times New Roman" charset="0"/>
                        <a:ea typeface="+mn-ea"/>
                        <a:cs typeface="Times New Roman" charset="0"/>
                      </a:endParaRPr>
                    </a:p>
                  </a:txBody>
                  <a:tcPr/>
                </a:tc>
                <a:extLst>
                  <a:ext uri="{0D108BD9-81ED-4DB2-BD59-A6C34878D82A}">
                    <a16:rowId xmlns:a16="http://schemas.microsoft.com/office/drawing/2014/main" val="2405818299"/>
                  </a:ext>
                </a:extLst>
              </a:tr>
              <a:tr h="184832">
                <a:tc>
                  <a:txBody>
                    <a:bodyPr/>
                    <a:lstStyle/>
                    <a:p>
                      <a:pPr marL="0" marR="0" indent="0" algn="l" defTabSz="684063" rtl="0" eaLnBrk="1" fontAlgn="auto" latinLnBrk="0" hangingPunct="1">
                        <a:lnSpc>
                          <a:spcPct val="100000"/>
                        </a:lnSpc>
                        <a:spcBef>
                          <a:spcPts val="0"/>
                        </a:spcBef>
                        <a:spcAft>
                          <a:spcPts val="0"/>
                        </a:spcAft>
                        <a:buClrTx/>
                        <a:buSzTx/>
                        <a:buFontTx/>
                        <a:buNone/>
                        <a:tabLst/>
                        <a:defRPr/>
                      </a:pPr>
                      <a:r>
                        <a:rPr lang="en-US" altLang="zh-CN" sz="1050" b="0" kern="100" dirty="0">
                          <a:solidFill>
                            <a:schemeClr val="tx1"/>
                          </a:solidFill>
                          <a:latin typeface="Times New Roman" charset="0"/>
                          <a:ea typeface="+mn-ea"/>
                          <a:cs typeface="Times New Roman" charset="0"/>
                        </a:rPr>
                        <a:t>Suppl. Figure S2</a:t>
                      </a:r>
                      <a:endParaRPr lang="zh-CN" altLang="en-US" sz="1050" b="0" kern="100" dirty="0">
                        <a:solidFill>
                          <a:schemeClr val="tx1"/>
                        </a:solidFill>
                        <a:latin typeface="Times New Roman" charset="0"/>
                        <a:ea typeface="+mn-ea"/>
                        <a:cs typeface="Times New Roman" charset="0"/>
                      </a:endParaRPr>
                    </a:p>
                  </a:txBody>
                  <a:tcPr/>
                </a:tc>
                <a:tc>
                  <a:txBody>
                    <a:bodyPr/>
                    <a:lstStyle/>
                    <a:p>
                      <a:r>
                        <a:rPr lang="en-US" altLang="zh-CN" sz="1050" b="0" kern="100" dirty="0">
                          <a:solidFill>
                            <a:schemeClr val="tx1"/>
                          </a:solidFill>
                          <a:latin typeface="Times New Roman" charset="0"/>
                          <a:ea typeface="+mn-ea"/>
                          <a:cs typeface="Times New Roman" charset="0"/>
                        </a:rPr>
                        <a:t>Significant fluctuation in onset RA patient of different ages.</a:t>
                      </a:r>
                      <a:endParaRPr lang="zh-CN" altLang="en-US" sz="1050" b="0" kern="100" dirty="0">
                        <a:solidFill>
                          <a:schemeClr val="tx1"/>
                        </a:solidFill>
                        <a:latin typeface="Times New Roman" charset="0"/>
                        <a:ea typeface="+mn-ea"/>
                        <a:cs typeface="Times New Roman" charset="0"/>
                      </a:endParaRPr>
                    </a:p>
                  </a:txBody>
                  <a:tcPr/>
                </a:tc>
                <a:tc>
                  <a:txBody>
                    <a:bodyPr/>
                    <a:lstStyle/>
                    <a:p>
                      <a:pPr marL="0" marR="0" indent="0" algn="l" defTabSz="684063" rtl="0" eaLnBrk="1" fontAlgn="auto" latinLnBrk="0" hangingPunct="1">
                        <a:lnSpc>
                          <a:spcPct val="100000"/>
                        </a:lnSpc>
                        <a:spcBef>
                          <a:spcPts val="0"/>
                        </a:spcBef>
                        <a:spcAft>
                          <a:spcPts val="0"/>
                        </a:spcAft>
                        <a:buClrTx/>
                        <a:buSzTx/>
                        <a:buFontTx/>
                        <a:buNone/>
                        <a:tabLst/>
                        <a:defRPr/>
                      </a:pPr>
                      <a:r>
                        <a:rPr lang="en-US" altLang="zh-CN" sz="1050" b="0" kern="100" dirty="0">
                          <a:solidFill>
                            <a:schemeClr val="tx1"/>
                          </a:solidFill>
                          <a:latin typeface="Times New Roman" charset="0"/>
                          <a:ea typeface="+mn-ea"/>
                          <a:cs typeface="Times New Roman" charset="0"/>
                        </a:rPr>
                        <a:t>Page</a:t>
                      </a:r>
                      <a:r>
                        <a:rPr lang="zh-CN" altLang="en-US" sz="1050" b="0" kern="100" dirty="0">
                          <a:solidFill>
                            <a:schemeClr val="tx1"/>
                          </a:solidFill>
                          <a:latin typeface="Times New Roman" charset="0"/>
                          <a:ea typeface="+mn-ea"/>
                          <a:cs typeface="Times New Roman" charset="0"/>
                        </a:rPr>
                        <a:t> </a:t>
                      </a:r>
                      <a:r>
                        <a:rPr lang="en-US" altLang="zh-CN" sz="1050" b="0" kern="100" dirty="0">
                          <a:solidFill>
                            <a:schemeClr val="tx1"/>
                          </a:solidFill>
                          <a:latin typeface="Times New Roman" charset="0"/>
                          <a:ea typeface="+mn-ea"/>
                          <a:cs typeface="Times New Roman" charset="0"/>
                        </a:rPr>
                        <a:t>8</a:t>
                      </a:r>
                      <a:endParaRPr lang="zh-CN" altLang="en-US" sz="1050" b="0" kern="100" dirty="0">
                        <a:solidFill>
                          <a:schemeClr val="tx1"/>
                        </a:solidFill>
                        <a:latin typeface="Times New Roman" charset="0"/>
                        <a:ea typeface="+mn-ea"/>
                        <a:cs typeface="Times New Roman" charset="0"/>
                      </a:endParaRPr>
                    </a:p>
                  </a:txBody>
                  <a:tcPr/>
                </a:tc>
                <a:extLst>
                  <a:ext uri="{0D108BD9-81ED-4DB2-BD59-A6C34878D82A}">
                    <a16:rowId xmlns:a16="http://schemas.microsoft.com/office/drawing/2014/main" val="10003"/>
                  </a:ext>
                </a:extLst>
              </a:tr>
              <a:tr h="184832">
                <a:tc>
                  <a:txBody>
                    <a:bodyPr/>
                    <a:lstStyle/>
                    <a:p>
                      <a:pPr marL="0" marR="0" indent="0" algn="l" defTabSz="684063" rtl="0" eaLnBrk="1" fontAlgn="auto" latinLnBrk="0" hangingPunct="1">
                        <a:lnSpc>
                          <a:spcPct val="100000"/>
                        </a:lnSpc>
                        <a:spcBef>
                          <a:spcPts val="0"/>
                        </a:spcBef>
                        <a:spcAft>
                          <a:spcPts val="0"/>
                        </a:spcAft>
                        <a:buClrTx/>
                        <a:buSzTx/>
                        <a:buFontTx/>
                        <a:buNone/>
                        <a:tabLst/>
                        <a:defRPr/>
                      </a:pPr>
                      <a:r>
                        <a:rPr lang="en-US" altLang="zh-CN" sz="1050" b="0" kern="100" dirty="0">
                          <a:solidFill>
                            <a:schemeClr val="tx1"/>
                          </a:solidFill>
                          <a:latin typeface="Times New Roman" charset="0"/>
                          <a:ea typeface="+mn-ea"/>
                          <a:cs typeface="Times New Roman" charset="0"/>
                        </a:rPr>
                        <a:t>Suppl. Figure S3</a:t>
                      </a:r>
                      <a:endParaRPr lang="zh-CN" altLang="en-US" sz="1050" b="0" kern="100" dirty="0">
                        <a:solidFill>
                          <a:schemeClr val="tx1"/>
                        </a:solidFill>
                        <a:latin typeface="Times New Roman" charset="0"/>
                        <a:ea typeface="+mn-ea"/>
                        <a:cs typeface="Times New Roman" charset="0"/>
                      </a:endParaRPr>
                    </a:p>
                  </a:txBody>
                  <a:tcPr/>
                </a:tc>
                <a:tc>
                  <a:txBody>
                    <a:bodyPr/>
                    <a:lstStyle/>
                    <a:p>
                      <a:r>
                        <a:rPr lang="en-US" altLang="zh-CN" sz="1050" b="0" kern="100" dirty="0">
                          <a:solidFill>
                            <a:schemeClr val="tx1"/>
                          </a:solidFill>
                          <a:latin typeface="Times New Roman" charset="0"/>
                          <a:ea typeface="+mn-ea"/>
                          <a:cs typeface="Times New Roman" charset="0"/>
                        </a:rPr>
                        <a:t>Bacterial alteration in early and established RA.</a:t>
                      </a:r>
                      <a:endParaRPr lang="zh-CN" altLang="en-US" sz="1050" b="0" kern="100" dirty="0">
                        <a:solidFill>
                          <a:schemeClr val="tx1"/>
                        </a:solidFill>
                        <a:latin typeface="Times New Roman" charset="0"/>
                        <a:ea typeface="+mn-ea"/>
                        <a:cs typeface="Times New Roman" charset="0"/>
                      </a:endParaRPr>
                    </a:p>
                  </a:txBody>
                  <a:tcPr/>
                </a:tc>
                <a:tc>
                  <a:txBody>
                    <a:bodyPr/>
                    <a:lstStyle/>
                    <a:p>
                      <a:pPr marL="0" marR="0" lvl="0" indent="0" algn="l" defTabSz="684063" rtl="0" eaLnBrk="1" fontAlgn="auto" latinLnBrk="0" hangingPunct="1">
                        <a:lnSpc>
                          <a:spcPct val="100000"/>
                        </a:lnSpc>
                        <a:spcBef>
                          <a:spcPts val="0"/>
                        </a:spcBef>
                        <a:spcAft>
                          <a:spcPts val="0"/>
                        </a:spcAft>
                        <a:buClrTx/>
                        <a:buSzTx/>
                        <a:buFontTx/>
                        <a:buNone/>
                        <a:tabLst/>
                        <a:defRPr/>
                      </a:pPr>
                      <a:r>
                        <a:rPr lang="en-US" altLang="zh-CN" sz="1050" b="0" kern="100" dirty="0">
                          <a:solidFill>
                            <a:schemeClr val="tx1"/>
                          </a:solidFill>
                          <a:latin typeface="Times New Roman" charset="0"/>
                          <a:ea typeface="+mn-ea"/>
                          <a:cs typeface="Times New Roman" charset="0"/>
                        </a:rPr>
                        <a:t>Page</a:t>
                      </a:r>
                      <a:r>
                        <a:rPr lang="zh-CN" altLang="en-US" sz="1050" b="0" kern="100" dirty="0">
                          <a:solidFill>
                            <a:schemeClr val="tx1"/>
                          </a:solidFill>
                          <a:latin typeface="Times New Roman" charset="0"/>
                          <a:ea typeface="+mn-ea"/>
                          <a:cs typeface="Times New Roman" charset="0"/>
                        </a:rPr>
                        <a:t> </a:t>
                      </a:r>
                      <a:r>
                        <a:rPr lang="en-US" altLang="zh-CN" sz="1050" b="0" kern="100" dirty="0">
                          <a:solidFill>
                            <a:schemeClr val="tx1"/>
                          </a:solidFill>
                          <a:latin typeface="Times New Roman" charset="0"/>
                          <a:ea typeface="+mn-ea"/>
                          <a:cs typeface="Times New Roman" charset="0"/>
                        </a:rPr>
                        <a:t>9</a:t>
                      </a:r>
                      <a:endParaRPr lang="zh-CN" altLang="en-US" sz="1050" b="0" kern="100" dirty="0">
                        <a:solidFill>
                          <a:schemeClr val="tx1"/>
                        </a:solidFill>
                        <a:latin typeface="Times New Roman" charset="0"/>
                        <a:ea typeface="+mn-ea"/>
                        <a:cs typeface="Times New Roman" charset="0"/>
                      </a:endParaRPr>
                    </a:p>
                  </a:txBody>
                  <a:tcPr/>
                </a:tc>
                <a:extLst>
                  <a:ext uri="{0D108BD9-81ED-4DB2-BD59-A6C34878D82A}">
                    <a16:rowId xmlns:a16="http://schemas.microsoft.com/office/drawing/2014/main" val="993723245"/>
                  </a:ext>
                </a:extLst>
              </a:tr>
              <a:tr h="184832">
                <a:tc>
                  <a:txBody>
                    <a:bodyPr/>
                    <a:lstStyle/>
                    <a:p>
                      <a:pPr marL="0" marR="0" lvl="0" indent="0" algn="l" defTabSz="684063" rtl="0" eaLnBrk="1" fontAlgn="auto" latinLnBrk="0" hangingPunct="1">
                        <a:lnSpc>
                          <a:spcPct val="100000"/>
                        </a:lnSpc>
                        <a:spcBef>
                          <a:spcPts val="0"/>
                        </a:spcBef>
                        <a:spcAft>
                          <a:spcPts val="0"/>
                        </a:spcAft>
                        <a:buClrTx/>
                        <a:buSzTx/>
                        <a:buFontTx/>
                        <a:buNone/>
                        <a:tabLst/>
                        <a:defRPr/>
                      </a:pPr>
                      <a:r>
                        <a:rPr lang="en-US" altLang="zh-CN" sz="1050" b="0" kern="100" dirty="0">
                          <a:solidFill>
                            <a:schemeClr val="tx1"/>
                          </a:solidFill>
                          <a:latin typeface="Times New Roman" charset="0"/>
                          <a:ea typeface="+mn-ea"/>
                          <a:cs typeface="Times New Roman" charset="0"/>
                        </a:rPr>
                        <a:t>Suppl. Figure S4</a:t>
                      </a:r>
                      <a:endParaRPr lang="zh-CN" altLang="en-US" sz="1050" b="0" kern="100" dirty="0">
                        <a:solidFill>
                          <a:schemeClr val="tx1"/>
                        </a:solidFill>
                        <a:latin typeface="Times New Roman" charset="0"/>
                        <a:ea typeface="+mn-ea"/>
                        <a:cs typeface="Times New Roman" charset="0"/>
                      </a:endParaRPr>
                    </a:p>
                  </a:txBody>
                  <a:tcPr/>
                </a:tc>
                <a:tc>
                  <a:txBody>
                    <a:bodyPr/>
                    <a:lstStyle/>
                    <a:p>
                      <a:r>
                        <a:rPr lang="en-US" altLang="zh-CN" sz="1050" b="0" kern="100" dirty="0">
                          <a:solidFill>
                            <a:schemeClr val="tx1"/>
                          </a:solidFill>
                          <a:latin typeface="Times New Roman" charset="0"/>
                          <a:ea typeface="+mn-ea"/>
                          <a:cs typeface="Times New Roman" charset="0"/>
                        </a:rPr>
                        <a:t>Flow of Participants in this Study in WGS study</a:t>
                      </a:r>
                      <a:endParaRPr lang="zh-CN" altLang="en-US" sz="1050" b="0" kern="100" dirty="0">
                        <a:solidFill>
                          <a:schemeClr val="tx1"/>
                        </a:solidFill>
                        <a:latin typeface="Times New Roman" charset="0"/>
                        <a:ea typeface="+mn-ea"/>
                        <a:cs typeface="Times New Roman" charset="0"/>
                      </a:endParaRPr>
                    </a:p>
                  </a:txBody>
                  <a:tcPr/>
                </a:tc>
                <a:tc>
                  <a:txBody>
                    <a:bodyPr/>
                    <a:lstStyle/>
                    <a:p>
                      <a:pPr marL="0" marR="0" lvl="0" indent="0" algn="l" defTabSz="684063" rtl="0" eaLnBrk="1" fontAlgn="auto" latinLnBrk="0" hangingPunct="1">
                        <a:lnSpc>
                          <a:spcPct val="100000"/>
                        </a:lnSpc>
                        <a:spcBef>
                          <a:spcPts val="0"/>
                        </a:spcBef>
                        <a:spcAft>
                          <a:spcPts val="0"/>
                        </a:spcAft>
                        <a:buClrTx/>
                        <a:buSzTx/>
                        <a:buFontTx/>
                        <a:buNone/>
                        <a:tabLst/>
                        <a:defRPr/>
                      </a:pPr>
                      <a:r>
                        <a:rPr lang="en-US" altLang="zh-CN" sz="1050" b="0" kern="100" dirty="0">
                          <a:solidFill>
                            <a:schemeClr val="tx1"/>
                          </a:solidFill>
                          <a:latin typeface="Times New Roman" charset="0"/>
                          <a:ea typeface="+mn-ea"/>
                          <a:cs typeface="Times New Roman" charset="0"/>
                        </a:rPr>
                        <a:t>Page</a:t>
                      </a:r>
                      <a:r>
                        <a:rPr lang="zh-CN" altLang="en-US" sz="1050" b="0" kern="100" dirty="0">
                          <a:solidFill>
                            <a:schemeClr val="tx1"/>
                          </a:solidFill>
                          <a:latin typeface="Times New Roman" charset="0"/>
                          <a:ea typeface="+mn-ea"/>
                          <a:cs typeface="Times New Roman" charset="0"/>
                        </a:rPr>
                        <a:t> </a:t>
                      </a:r>
                      <a:r>
                        <a:rPr lang="en-US" altLang="zh-CN" sz="1050" b="0" kern="100" dirty="0">
                          <a:solidFill>
                            <a:schemeClr val="tx1"/>
                          </a:solidFill>
                          <a:latin typeface="Times New Roman" charset="0"/>
                          <a:ea typeface="+mn-ea"/>
                          <a:cs typeface="Times New Roman" charset="0"/>
                        </a:rPr>
                        <a:t>10</a:t>
                      </a:r>
                      <a:endParaRPr lang="zh-CN" altLang="en-US" sz="1050" b="0" kern="100" dirty="0">
                        <a:solidFill>
                          <a:schemeClr val="tx1"/>
                        </a:solidFill>
                        <a:latin typeface="Times New Roman" charset="0"/>
                        <a:ea typeface="+mn-ea"/>
                        <a:cs typeface="Times New Roman" charset="0"/>
                      </a:endParaRPr>
                    </a:p>
                  </a:txBody>
                  <a:tcPr/>
                </a:tc>
                <a:extLst>
                  <a:ext uri="{0D108BD9-81ED-4DB2-BD59-A6C34878D82A}">
                    <a16:rowId xmlns:a16="http://schemas.microsoft.com/office/drawing/2014/main" val="2738836971"/>
                  </a:ext>
                </a:extLst>
              </a:tr>
              <a:tr h="184832">
                <a:tc>
                  <a:txBody>
                    <a:bodyPr/>
                    <a:lstStyle/>
                    <a:p>
                      <a:pPr marL="0" marR="0" indent="0" algn="l" defTabSz="684063" rtl="0" eaLnBrk="1" fontAlgn="auto" latinLnBrk="0" hangingPunct="1">
                        <a:lnSpc>
                          <a:spcPct val="100000"/>
                        </a:lnSpc>
                        <a:spcBef>
                          <a:spcPts val="0"/>
                        </a:spcBef>
                        <a:spcAft>
                          <a:spcPts val="0"/>
                        </a:spcAft>
                        <a:buClrTx/>
                        <a:buSzTx/>
                        <a:buFontTx/>
                        <a:buNone/>
                        <a:tabLst/>
                        <a:defRPr/>
                      </a:pPr>
                      <a:r>
                        <a:rPr lang="en-US" altLang="zh-CN" sz="1050" b="0" kern="100" dirty="0">
                          <a:solidFill>
                            <a:schemeClr val="tx1"/>
                          </a:solidFill>
                          <a:latin typeface="Times New Roman" charset="0"/>
                          <a:ea typeface="+mn-ea"/>
                          <a:cs typeface="Times New Roman" charset="0"/>
                        </a:rPr>
                        <a:t>Suppl. Figure S5</a:t>
                      </a:r>
                      <a:endParaRPr lang="zh-CN" altLang="en-US" sz="1050" b="0" kern="100" dirty="0">
                        <a:solidFill>
                          <a:schemeClr val="tx1"/>
                        </a:solidFill>
                        <a:latin typeface="Times New Roman" charset="0"/>
                        <a:ea typeface="+mn-ea"/>
                        <a:cs typeface="Times New Roman" charset="0"/>
                      </a:endParaRPr>
                    </a:p>
                  </a:txBody>
                  <a:tcPr/>
                </a:tc>
                <a:tc>
                  <a:txBody>
                    <a:bodyPr/>
                    <a:lstStyle/>
                    <a:p>
                      <a:r>
                        <a:rPr lang="en-US" altLang="zh-CN" sz="1050" b="0" kern="100" dirty="0">
                          <a:solidFill>
                            <a:schemeClr val="tx1"/>
                          </a:solidFill>
                          <a:latin typeface="Times New Roman" charset="0"/>
                          <a:ea typeface="+mn-ea"/>
                          <a:cs typeface="Times New Roman" charset="0"/>
                        </a:rPr>
                        <a:t>Species</a:t>
                      </a:r>
                      <a:r>
                        <a:rPr lang="zh-CN" altLang="en-US" sz="1050" b="0" kern="100" dirty="0">
                          <a:solidFill>
                            <a:schemeClr val="tx1"/>
                          </a:solidFill>
                          <a:latin typeface="Times New Roman" charset="0"/>
                          <a:ea typeface="+mn-ea"/>
                          <a:cs typeface="Times New Roman" charset="0"/>
                        </a:rPr>
                        <a:t> </a:t>
                      </a:r>
                      <a:r>
                        <a:rPr lang="en-US" altLang="zh-CN" sz="1050" b="0" kern="100" dirty="0">
                          <a:solidFill>
                            <a:schemeClr val="tx1"/>
                          </a:solidFill>
                          <a:latin typeface="Times New Roman" charset="0"/>
                          <a:ea typeface="+mn-ea"/>
                          <a:cs typeface="Times New Roman" charset="0"/>
                        </a:rPr>
                        <a:t>dysregulated among early and established RA. </a:t>
                      </a:r>
                      <a:endParaRPr lang="zh-CN" altLang="en-US" sz="1050" b="0" kern="100" dirty="0">
                        <a:solidFill>
                          <a:schemeClr val="tx1"/>
                        </a:solidFill>
                        <a:latin typeface="Times New Roman" charset="0"/>
                        <a:ea typeface="+mn-ea"/>
                        <a:cs typeface="Times New Roman" charset="0"/>
                      </a:endParaRPr>
                    </a:p>
                  </a:txBody>
                  <a:tcPr/>
                </a:tc>
                <a:tc>
                  <a:txBody>
                    <a:bodyPr/>
                    <a:lstStyle/>
                    <a:p>
                      <a:r>
                        <a:rPr lang="en-US" altLang="zh-CN" sz="1050" b="0" kern="100" dirty="0">
                          <a:solidFill>
                            <a:schemeClr val="tx1"/>
                          </a:solidFill>
                          <a:latin typeface="Times New Roman" charset="0"/>
                          <a:ea typeface="+mn-ea"/>
                          <a:cs typeface="Times New Roman" charset="0"/>
                        </a:rPr>
                        <a:t>Page 11</a:t>
                      </a:r>
                      <a:endParaRPr lang="zh-CN" altLang="en-US" sz="1050" b="0" kern="100" dirty="0">
                        <a:solidFill>
                          <a:schemeClr val="tx1"/>
                        </a:solidFill>
                        <a:latin typeface="Times New Roman" charset="0"/>
                        <a:ea typeface="+mn-ea"/>
                        <a:cs typeface="Times New Roman" charset="0"/>
                      </a:endParaRPr>
                    </a:p>
                  </a:txBody>
                  <a:tcPr/>
                </a:tc>
                <a:extLst>
                  <a:ext uri="{0D108BD9-81ED-4DB2-BD59-A6C34878D82A}">
                    <a16:rowId xmlns:a16="http://schemas.microsoft.com/office/drawing/2014/main" val="3707379972"/>
                  </a:ext>
                </a:extLst>
              </a:tr>
              <a:tr h="184832">
                <a:tc>
                  <a:txBody>
                    <a:bodyPr/>
                    <a:lstStyle/>
                    <a:p>
                      <a:pPr marL="0" marR="0" indent="0" algn="l" defTabSz="684063" rtl="0" eaLnBrk="1" fontAlgn="auto" latinLnBrk="0" hangingPunct="1">
                        <a:lnSpc>
                          <a:spcPct val="100000"/>
                        </a:lnSpc>
                        <a:spcBef>
                          <a:spcPts val="0"/>
                        </a:spcBef>
                        <a:spcAft>
                          <a:spcPts val="0"/>
                        </a:spcAft>
                        <a:buClrTx/>
                        <a:buSzTx/>
                        <a:buFontTx/>
                        <a:buNone/>
                        <a:tabLst/>
                        <a:defRPr/>
                      </a:pPr>
                      <a:r>
                        <a:rPr lang="en-US" altLang="zh-CN" sz="1050" b="0" kern="100" dirty="0">
                          <a:solidFill>
                            <a:schemeClr val="tx1"/>
                          </a:solidFill>
                          <a:latin typeface="Times New Roman" charset="0"/>
                          <a:ea typeface="+mn-ea"/>
                          <a:cs typeface="Times New Roman" charset="0"/>
                        </a:rPr>
                        <a:t>Suppl. Figure S6</a:t>
                      </a:r>
                      <a:endParaRPr lang="zh-CN" altLang="en-US" sz="1050" b="0" kern="100" dirty="0">
                        <a:solidFill>
                          <a:schemeClr val="tx1"/>
                        </a:solidFill>
                        <a:latin typeface="Times New Roman" charset="0"/>
                        <a:ea typeface="+mn-ea"/>
                        <a:cs typeface="Times New Roman" charset="0"/>
                      </a:endParaRPr>
                    </a:p>
                  </a:txBody>
                  <a:tcPr/>
                </a:tc>
                <a:tc>
                  <a:txBody>
                    <a:bodyPr/>
                    <a:lstStyle/>
                    <a:p>
                      <a:pPr marL="0" marR="0" lvl="0" indent="0" algn="l" defTabSz="684063" rtl="0" eaLnBrk="1" fontAlgn="auto" latinLnBrk="0" hangingPunct="1">
                        <a:lnSpc>
                          <a:spcPct val="100000"/>
                        </a:lnSpc>
                        <a:spcBef>
                          <a:spcPts val="0"/>
                        </a:spcBef>
                        <a:spcAft>
                          <a:spcPts val="0"/>
                        </a:spcAft>
                        <a:buClrTx/>
                        <a:buSzTx/>
                        <a:buFontTx/>
                        <a:buNone/>
                        <a:tabLst/>
                        <a:defRPr/>
                      </a:pPr>
                      <a:r>
                        <a:rPr lang="en-US" altLang="zh-CN" sz="1050" b="0" kern="100" dirty="0">
                          <a:solidFill>
                            <a:schemeClr val="tx1"/>
                          </a:solidFill>
                          <a:latin typeface="Times New Roman" charset="0"/>
                          <a:ea typeface="+mn-ea"/>
                          <a:cs typeface="Times New Roman" charset="0"/>
                        </a:rPr>
                        <a:t>Association between the gut microbiota and EAMs</a:t>
                      </a:r>
                      <a:endParaRPr lang="zh-CN" altLang="en-US" sz="1050" b="0" kern="100" dirty="0">
                        <a:solidFill>
                          <a:schemeClr val="tx1"/>
                        </a:solidFill>
                        <a:latin typeface="Times New Roman" charset="0"/>
                        <a:ea typeface="+mn-ea"/>
                        <a:cs typeface="Times New Roman" charset="0"/>
                      </a:endParaRPr>
                    </a:p>
                  </a:txBody>
                  <a:tcPr/>
                </a:tc>
                <a:tc>
                  <a:txBody>
                    <a:bodyPr/>
                    <a:lstStyle/>
                    <a:p>
                      <a:pPr marL="0" marR="0" indent="0" algn="l" defTabSz="684063" rtl="0" eaLnBrk="1" fontAlgn="auto" latinLnBrk="0" hangingPunct="1">
                        <a:lnSpc>
                          <a:spcPct val="100000"/>
                        </a:lnSpc>
                        <a:spcBef>
                          <a:spcPts val="0"/>
                        </a:spcBef>
                        <a:spcAft>
                          <a:spcPts val="0"/>
                        </a:spcAft>
                        <a:buClrTx/>
                        <a:buSzTx/>
                        <a:buFontTx/>
                        <a:buNone/>
                        <a:tabLst/>
                        <a:defRPr/>
                      </a:pPr>
                      <a:r>
                        <a:rPr lang="en-US" altLang="zh-CN" sz="1050" b="0" strike="noStrike" kern="100" dirty="0">
                          <a:solidFill>
                            <a:schemeClr val="tx1"/>
                          </a:solidFill>
                          <a:latin typeface="Times New Roman" charset="0"/>
                          <a:ea typeface="+mn-ea"/>
                          <a:cs typeface="Times New Roman" charset="0"/>
                        </a:rPr>
                        <a:t>Page</a:t>
                      </a:r>
                      <a:r>
                        <a:rPr lang="zh-CN" altLang="en-US" sz="1050" b="0" strike="noStrike" kern="100" dirty="0">
                          <a:solidFill>
                            <a:schemeClr val="tx1"/>
                          </a:solidFill>
                          <a:latin typeface="Times New Roman" charset="0"/>
                          <a:ea typeface="+mn-ea"/>
                          <a:cs typeface="Times New Roman" charset="0"/>
                        </a:rPr>
                        <a:t> </a:t>
                      </a:r>
                      <a:r>
                        <a:rPr lang="en-US" altLang="zh-CN" sz="1050" b="0" strike="noStrike" kern="100" dirty="0">
                          <a:solidFill>
                            <a:schemeClr val="tx1"/>
                          </a:solidFill>
                          <a:latin typeface="Times New Roman" charset="0"/>
                          <a:ea typeface="+mn-ea"/>
                          <a:cs typeface="Times New Roman" charset="0"/>
                        </a:rPr>
                        <a:t>12</a:t>
                      </a:r>
                      <a:endParaRPr lang="zh-CN" altLang="en-US" sz="1050" b="0" strike="noStrike" kern="100" dirty="0">
                        <a:solidFill>
                          <a:schemeClr val="tx1"/>
                        </a:solidFill>
                        <a:latin typeface="Times New Roman" charset="0"/>
                        <a:ea typeface="+mn-ea"/>
                        <a:cs typeface="Times New Roman" charset="0"/>
                      </a:endParaRPr>
                    </a:p>
                  </a:txBody>
                  <a:tcPr/>
                </a:tc>
                <a:extLst>
                  <a:ext uri="{0D108BD9-81ED-4DB2-BD59-A6C34878D82A}">
                    <a16:rowId xmlns:a16="http://schemas.microsoft.com/office/drawing/2014/main" val="4016459695"/>
                  </a:ext>
                </a:extLst>
              </a:tr>
              <a:tr h="184832">
                <a:tc>
                  <a:txBody>
                    <a:bodyPr/>
                    <a:lstStyle/>
                    <a:p>
                      <a:pPr marL="0" marR="0" indent="0" algn="l" defTabSz="684063" rtl="0" eaLnBrk="1" fontAlgn="auto" latinLnBrk="0" hangingPunct="1">
                        <a:lnSpc>
                          <a:spcPct val="100000"/>
                        </a:lnSpc>
                        <a:spcBef>
                          <a:spcPts val="0"/>
                        </a:spcBef>
                        <a:spcAft>
                          <a:spcPts val="0"/>
                        </a:spcAft>
                        <a:buClrTx/>
                        <a:buSzTx/>
                        <a:buFontTx/>
                        <a:buNone/>
                        <a:tabLst/>
                        <a:defRPr/>
                      </a:pPr>
                      <a:r>
                        <a:rPr lang="en-US" altLang="zh-CN" sz="1050" b="0" kern="100" dirty="0">
                          <a:solidFill>
                            <a:schemeClr val="tx1"/>
                          </a:solidFill>
                          <a:latin typeface="Times New Roman" charset="0"/>
                          <a:ea typeface="+mn-ea"/>
                          <a:cs typeface="Times New Roman" charset="0"/>
                        </a:rPr>
                        <a:t>Suppl. Figure S7</a:t>
                      </a:r>
                      <a:endParaRPr lang="zh-CN" altLang="en-US" sz="1050" b="0" kern="100" dirty="0">
                        <a:solidFill>
                          <a:schemeClr val="tx1"/>
                        </a:solidFill>
                        <a:latin typeface="Times New Roman" charset="0"/>
                        <a:ea typeface="+mn-ea"/>
                        <a:cs typeface="Times New Roman" charset="0"/>
                      </a:endParaRPr>
                    </a:p>
                  </a:txBody>
                  <a:tcPr/>
                </a:tc>
                <a:tc>
                  <a:txBody>
                    <a:bodyPr/>
                    <a:lstStyle/>
                    <a:p>
                      <a:pPr marL="0" marR="0" lvl="0" indent="0" algn="l" defTabSz="684063" rtl="0" eaLnBrk="1" fontAlgn="auto" latinLnBrk="0" hangingPunct="1">
                        <a:lnSpc>
                          <a:spcPct val="100000"/>
                        </a:lnSpc>
                        <a:spcBef>
                          <a:spcPts val="0"/>
                        </a:spcBef>
                        <a:spcAft>
                          <a:spcPts val="0"/>
                        </a:spcAft>
                        <a:buClrTx/>
                        <a:buSzTx/>
                        <a:buFontTx/>
                        <a:buNone/>
                        <a:tabLst/>
                        <a:defRPr/>
                      </a:pPr>
                      <a:r>
                        <a:rPr lang="en-US" altLang="zh-CN" sz="1050" b="0" kern="100" dirty="0">
                          <a:solidFill>
                            <a:schemeClr val="tx1"/>
                          </a:solidFill>
                          <a:latin typeface="Times New Roman" charset="0"/>
                          <a:ea typeface="+mn-ea"/>
                          <a:cs typeface="Times New Roman" charset="0"/>
                        </a:rPr>
                        <a:t>The comparative results of the new (all significant taxa) and the old MDI (top 20 taxa) values.</a:t>
                      </a:r>
                      <a:endParaRPr lang="zh-CN" altLang="en-US" sz="1050" b="0" kern="100" dirty="0">
                        <a:solidFill>
                          <a:schemeClr val="tx1"/>
                        </a:solidFill>
                        <a:latin typeface="Times New Roman" charset="0"/>
                        <a:ea typeface="+mn-ea"/>
                        <a:cs typeface="Times New Roman" charset="0"/>
                      </a:endParaRPr>
                    </a:p>
                  </a:txBody>
                  <a:tcPr/>
                </a:tc>
                <a:tc>
                  <a:txBody>
                    <a:bodyPr/>
                    <a:lstStyle/>
                    <a:p>
                      <a:r>
                        <a:rPr lang="en-US" altLang="zh-CN" sz="1050" b="0" strike="noStrike" kern="100" dirty="0">
                          <a:solidFill>
                            <a:schemeClr val="tx1"/>
                          </a:solidFill>
                          <a:latin typeface="Times New Roman" charset="0"/>
                          <a:ea typeface="+mn-ea"/>
                          <a:cs typeface="Times New Roman" charset="0"/>
                        </a:rPr>
                        <a:t>Page 13</a:t>
                      </a:r>
                      <a:endParaRPr lang="zh-CN" altLang="en-US" sz="1050" b="0" strike="noStrike" kern="100" dirty="0">
                        <a:solidFill>
                          <a:schemeClr val="tx1"/>
                        </a:solidFill>
                        <a:latin typeface="Times New Roman" charset="0"/>
                        <a:ea typeface="+mn-ea"/>
                        <a:cs typeface="Times New Roman" charset="0"/>
                      </a:endParaRPr>
                    </a:p>
                  </a:txBody>
                  <a:tcPr/>
                </a:tc>
                <a:extLst>
                  <a:ext uri="{0D108BD9-81ED-4DB2-BD59-A6C34878D82A}">
                    <a16:rowId xmlns:a16="http://schemas.microsoft.com/office/drawing/2014/main" val="10004"/>
                  </a:ext>
                </a:extLst>
              </a:tr>
              <a:tr h="184832">
                <a:tc>
                  <a:txBody>
                    <a:bodyPr/>
                    <a:lstStyle/>
                    <a:p>
                      <a:pPr marL="0" marR="0" indent="0" algn="l" defTabSz="684063" rtl="0" eaLnBrk="1" fontAlgn="auto" latinLnBrk="0" hangingPunct="1">
                        <a:lnSpc>
                          <a:spcPct val="100000"/>
                        </a:lnSpc>
                        <a:spcBef>
                          <a:spcPts val="0"/>
                        </a:spcBef>
                        <a:spcAft>
                          <a:spcPts val="0"/>
                        </a:spcAft>
                        <a:buClrTx/>
                        <a:buSzTx/>
                        <a:buFontTx/>
                        <a:buNone/>
                        <a:tabLst/>
                        <a:defRPr/>
                      </a:pPr>
                      <a:r>
                        <a:rPr lang="en-US" altLang="zh-CN" sz="1050" b="0" kern="100" dirty="0">
                          <a:solidFill>
                            <a:schemeClr val="tx1"/>
                          </a:solidFill>
                          <a:latin typeface="Times New Roman" charset="0"/>
                          <a:ea typeface="+mn-ea"/>
                          <a:cs typeface="Times New Roman" charset="0"/>
                        </a:rPr>
                        <a:t>Suppl. Figure S8</a:t>
                      </a:r>
                      <a:endParaRPr lang="zh-CN" altLang="en-US" sz="1050" b="0" kern="100" dirty="0">
                        <a:solidFill>
                          <a:schemeClr val="tx1"/>
                        </a:solidFill>
                        <a:latin typeface="Times New Roman" charset="0"/>
                        <a:ea typeface="+mn-ea"/>
                        <a:cs typeface="Times New Roman" charset="0"/>
                      </a:endParaRPr>
                    </a:p>
                  </a:txBody>
                  <a:tcPr/>
                </a:tc>
                <a:tc>
                  <a:txBody>
                    <a:bodyPr/>
                    <a:lstStyle/>
                    <a:p>
                      <a:pPr marL="0" marR="0" lvl="0" indent="0" algn="l" defTabSz="684063" rtl="0" eaLnBrk="1" fontAlgn="auto" latinLnBrk="0" hangingPunct="1">
                        <a:lnSpc>
                          <a:spcPct val="100000"/>
                        </a:lnSpc>
                        <a:spcBef>
                          <a:spcPts val="0"/>
                        </a:spcBef>
                        <a:spcAft>
                          <a:spcPts val="0"/>
                        </a:spcAft>
                        <a:buClrTx/>
                        <a:buSzTx/>
                        <a:buFontTx/>
                        <a:buNone/>
                        <a:tabLst/>
                        <a:defRPr/>
                      </a:pPr>
                      <a:r>
                        <a:rPr lang="en-US" altLang="zh-CN" sz="1050" b="0" kern="100" dirty="0">
                          <a:solidFill>
                            <a:schemeClr val="tx1"/>
                          </a:solidFill>
                          <a:latin typeface="Times New Roman" charset="0"/>
                          <a:ea typeface="+mn-ea"/>
                          <a:cs typeface="Times New Roman" charset="0"/>
                        </a:rPr>
                        <a:t>Global characteristics of gut microbiota in RA population and RA-MDI analysis and RA-MDI analysis</a:t>
                      </a:r>
                      <a:endParaRPr lang="zh-CN" altLang="en-US" sz="1050" b="0" kern="100" dirty="0">
                        <a:solidFill>
                          <a:schemeClr val="tx1"/>
                        </a:solidFill>
                        <a:latin typeface="Times New Roman" charset="0"/>
                        <a:ea typeface="+mn-ea"/>
                        <a:cs typeface="Times New Roman" charset="0"/>
                      </a:endParaRPr>
                    </a:p>
                  </a:txBody>
                  <a:tcPr/>
                </a:tc>
                <a:tc>
                  <a:txBody>
                    <a:bodyPr/>
                    <a:lstStyle/>
                    <a:p>
                      <a:pPr marL="0" marR="0" indent="0" algn="l" defTabSz="684063" rtl="0" eaLnBrk="1" fontAlgn="auto" latinLnBrk="0" hangingPunct="1">
                        <a:lnSpc>
                          <a:spcPct val="100000"/>
                        </a:lnSpc>
                        <a:spcBef>
                          <a:spcPts val="0"/>
                        </a:spcBef>
                        <a:spcAft>
                          <a:spcPts val="0"/>
                        </a:spcAft>
                        <a:buClrTx/>
                        <a:buSzTx/>
                        <a:buFontTx/>
                        <a:buNone/>
                        <a:tabLst/>
                        <a:defRPr/>
                      </a:pPr>
                      <a:r>
                        <a:rPr lang="en-US" altLang="zh-CN" sz="1050" b="0" kern="100" dirty="0">
                          <a:solidFill>
                            <a:schemeClr val="tx1"/>
                          </a:solidFill>
                          <a:latin typeface="Times New Roman" charset="0"/>
                          <a:ea typeface="+mn-ea"/>
                          <a:cs typeface="Times New Roman" charset="0"/>
                        </a:rPr>
                        <a:t>Page 14</a:t>
                      </a:r>
                      <a:endParaRPr lang="zh-CN" altLang="en-US" sz="1050" b="0" kern="100" dirty="0">
                        <a:solidFill>
                          <a:schemeClr val="tx1"/>
                        </a:solidFill>
                        <a:latin typeface="Times New Roman" charset="0"/>
                        <a:ea typeface="+mn-ea"/>
                        <a:cs typeface="Times New Roman" charset="0"/>
                      </a:endParaRPr>
                    </a:p>
                  </a:txBody>
                  <a:tcPr/>
                </a:tc>
                <a:extLst>
                  <a:ext uri="{0D108BD9-81ED-4DB2-BD59-A6C34878D82A}">
                    <a16:rowId xmlns:a16="http://schemas.microsoft.com/office/drawing/2014/main" val="10005"/>
                  </a:ext>
                </a:extLst>
              </a:tr>
              <a:tr h="184832">
                <a:tc>
                  <a:txBody>
                    <a:bodyPr/>
                    <a:lstStyle/>
                    <a:p>
                      <a:pPr marL="0" marR="0" lvl="0" indent="0" algn="l" defTabSz="684063" rtl="0" eaLnBrk="1" fontAlgn="auto" latinLnBrk="0" hangingPunct="1">
                        <a:lnSpc>
                          <a:spcPct val="100000"/>
                        </a:lnSpc>
                        <a:spcBef>
                          <a:spcPts val="0"/>
                        </a:spcBef>
                        <a:spcAft>
                          <a:spcPts val="0"/>
                        </a:spcAft>
                        <a:buClrTx/>
                        <a:buSzTx/>
                        <a:buFontTx/>
                        <a:buNone/>
                        <a:tabLst/>
                        <a:defRPr/>
                      </a:pPr>
                      <a:r>
                        <a:rPr lang="en-US" altLang="zh-CN" sz="1050" b="0" kern="100" dirty="0">
                          <a:solidFill>
                            <a:schemeClr val="tx1"/>
                          </a:solidFill>
                          <a:latin typeface="Times New Roman" charset="0"/>
                          <a:ea typeface="+mn-ea"/>
                          <a:cs typeface="Times New Roman" charset="0"/>
                        </a:rPr>
                        <a:t>Suppl. Figure S9</a:t>
                      </a:r>
                      <a:endParaRPr lang="zh-CN" altLang="en-US" sz="1050" b="0" kern="100" dirty="0">
                        <a:solidFill>
                          <a:schemeClr val="tx1"/>
                        </a:solidFill>
                        <a:latin typeface="Times New Roman" charset="0"/>
                        <a:ea typeface="+mn-ea"/>
                        <a:cs typeface="Times New Roman" charset="0"/>
                      </a:endParaRPr>
                    </a:p>
                    <a:p>
                      <a:pPr marL="0" marR="0" indent="0" algn="l" defTabSz="684063" rtl="0" eaLnBrk="1" fontAlgn="auto" latinLnBrk="0" hangingPunct="1">
                        <a:lnSpc>
                          <a:spcPct val="100000"/>
                        </a:lnSpc>
                        <a:spcBef>
                          <a:spcPts val="0"/>
                        </a:spcBef>
                        <a:spcAft>
                          <a:spcPts val="0"/>
                        </a:spcAft>
                        <a:buClrTx/>
                        <a:buSzTx/>
                        <a:buFontTx/>
                        <a:buNone/>
                        <a:tabLst/>
                        <a:defRPr/>
                      </a:pPr>
                      <a:endParaRPr lang="zh-CN" altLang="en-US" sz="1050" b="0" kern="100" dirty="0">
                        <a:solidFill>
                          <a:schemeClr val="tx1"/>
                        </a:solidFill>
                        <a:latin typeface="Times New Roman" charset="0"/>
                        <a:ea typeface="+mn-ea"/>
                        <a:cs typeface="Times New Roman" charset="0"/>
                      </a:endParaRPr>
                    </a:p>
                  </a:txBody>
                  <a:tcPr/>
                </a:tc>
                <a:tc>
                  <a:txBody>
                    <a:bodyPr/>
                    <a:lstStyle/>
                    <a:p>
                      <a:pPr marL="0" marR="0" lvl="0" indent="0" algn="l" defTabSz="684063" rtl="0" eaLnBrk="1" fontAlgn="auto" latinLnBrk="0" hangingPunct="1">
                        <a:lnSpc>
                          <a:spcPct val="100000"/>
                        </a:lnSpc>
                        <a:spcBef>
                          <a:spcPts val="0"/>
                        </a:spcBef>
                        <a:spcAft>
                          <a:spcPts val="0"/>
                        </a:spcAft>
                        <a:buClrTx/>
                        <a:buSzTx/>
                        <a:buFontTx/>
                        <a:buNone/>
                        <a:tabLst/>
                        <a:defRPr/>
                      </a:pPr>
                      <a:r>
                        <a:rPr lang="en-US" altLang="zh-CN" sz="1050" b="0" kern="100" dirty="0" err="1">
                          <a:solidFill>
                            <a:schemeClr val="tx1"/>
                          </a:solidFill>
                          <a:latin typeface="Times New Roman" charset="0"/>
                          <a:ea typeface="+mn-ea"/>
                          <a:cs typeface="Times New Roman" charset="0"/>
                        </a:rPr>
                        <a:t>PCoA</a:t>
                      </a:r>
                      <a:r>
                        <a:rPr lang="zh-CN" altLang="en-US" sz="1050" b="0" kern="100" dirty="0">
                          <a:solidFill>
                            <a:schemeClr val="tx1"/>
                          </a:solidFill>
                          <a:latin typeface="Times New Roman" charset="0"/>
                          <a:ea typeface="+mn-ea"/>
                          <a:cs typeface="Times New Roman" charset="0"/>
                        </a:rPr>
                        <a:t> </a:t>
                      </a:r>
                      <a:r>
                        <a:rPr lang="en-US" altLang="zh-CN" sz="1050" b="0" kern="100" dirty="0">
                          <a:solidFill>
                            <a:schemeClr val="tx1"/>
                          </a:solidFill>
                          <a:latin typeface="Times New Roman" charset="0"/>
                          <a:ea typeface="+mn-ea"/>
                          <a:cs typeface="Times New Roman" charset="0"/>
                        </a:rPr>
                        <a:t>of</a:t>
                      </a:r>
                      <a:r>
                        <a:rPr lang="zh-CN" altLang="en-US" sz="1050" b="0" kern="100" dirty="0">
                          <a:solidFill>
                            <a:schemeClr val="tx1"/>
                          </a:solidFill>
                          <a:latin typeface="Times New Roman" charset="0"/>
                          <a:ea typeface="+mn-ea"/>
                          <a:cs typeface="Times New Roman" charset="0"/>
                        </a:rPr>
                        <a:t> </a:t>
                      </a:r>
                      <a:r>
                        <a:rPr lang="en-US" altLang="zh-CN" sz="1050" b="0" kern="100" dirty="0">
                          <a:solidFill>
                            <a:schemeClr val="tx1"/>
                          </a:solidFill>
                          <a:latin typeface="Times New Roman" charset="0"/>
                          <a:ea typeface="+mn-ea"/>
                          <a:cs typeface="Times New Roman" charset="0"/>
                        </a:rPr>
                        <a:t>samples</a:t>
                      </a:r>
                      <a:r>
                        <a:rPr lang="zh-CN" altLang="en-US" sz="1050" b="0" kern="100" dirty="0">
                          <a:solidFill>
                            <a:schemeClr val="tx1"/>
                          </a:solidFill>
                          <a:latin typeface="Times New Roman" charset="0"/>
                          <a:ea typeface="+mn-ea"/>
                          <a:cs typeface="Times New Roman" charset="0"/>
                        </a:rPr>
                        <a:t> </a:t>
                      </a:r>
                      <a:r>
                        <a:rPr lang="en-US" altLang="zh-CN" sz="1050" b="0" kern="100" dirty="0">
                          <a:solidFill>
                            <a:schemeClr val="tx1"/>
                          </a:solidFill>
                          <a:latin typeface="Times New Roman" charset="0"/>
                          <a:ea typeface="+mn-ea"/>
                          <a:cs typeface="Times New Roman" charset="0"/>
                        </a:rPr>
                        <a:t>from</a:t>
                      </a:r>
                      <a:r>
                        <a:rPr lang="zh-CN" altLang="en-US" sz="1050" b="0" kern="100" dirty="0">
                          <a:solidFill>
                            <a:schemeClr val="tx1"/>
                          </a:solidFill>
                          <a:latin typeface="Times New Roman" charset="0"/>
                          <a:ea typeface="+mn-ea"/>
                          <a:cs typeface="Times New Roman" charset="0"/>
                        </a:rPr>
                        <a:t> </a:t>
                      </a:r>
                      <a:r>
                        <a:rPr lang="en-US" altLang="zh-CN" sz="1050" b="0" kern="100" dirty="0">
                          <a:solidFill>
                            <a:schemeClr val="tx1"/>
                          </a:solidFill>
                          <a:latin typeface="Times New Roman" charset="0"/>
                          <a:ea typeface="+mn-ea"/>
                          <a:cs typeface="Times New Roman" charset="0"/>
                        </a:rPr>
                        <a:t>HC,</a:t>
                      </a:r>
                      <a:r>
                        <a:rPr lang="zh-CN" altLang="en-US" sz="1050" b="0" kern="100" dirty="0">
                          <a:solidFill>
                            <a:schemeClr val="tx1"/>
                          </a:solidFill>
                          <a:latin typeface="Times New Roman" charset="0"/>
                          <a:ea typeface="+mn-ea"/>
                          <a:cs typeface="Times New Roman" charset="0"/>
                        </a:rPr>
                        <a:t> </a:t>
                      </a:r>
                      <a:r>
                        <a:rPr lang="en-US" altLang="zh-CN" sz="1050" b="0" kern="100" dirty="0">
                          <a:solidFill>
                            <a:schemeClr val="tx1"/>
                          </a:solidFill>
                          <a:latin typeface="Times New Roman" charset="0"/>
                          <a:ea typeface="+mn-ea"/>
                          <a:cs typeface="Times New Roman" charset="0"/>
                        </a:rPr>
                        <a:t>established</a:t>
                      </a:r>
                      <a:r>
                        <a:rPr lang="zh-CN" altLang="en-US" sz="1050" b="0" kern="100" dirty="0">
                          <a:solidFill>
                            <a:schemeClr val="tx1"/>
                          </a:solidFill>
                          <a:latin typeface="Times New Roman" charset="0"/>
                          <a:ea typeface="+mn-ea"/>
                          <a:cs typeface="Times New Roman" charset="0"/>
                        </a:rPr>
                        <a:t> </a:t>
                      </a:r>
                      <a:r>
                        <a:rPr lang="en-US" altLang="zh-CN" sz="1050" b="0" kern="100" dirty="0">
                          <a:solidFill>
                            <a:schemeClr val="tx1"/>
                          </a:solidFill>
                          <a:latin typeface="Times New Roman" charset="0"/>
                          <a:ea typeface="+mn-ea"/>
                          <a:cs typeface="Times New Roman" charset="0"/>
                        </a:rPr>
                        <a:t>RA</a:t>
                      </a:r>
                      <a:r>
                        <a:rPr lang="zh-CN" altLang="en-US" sz="1050" b="0" kern="100" dirty="0">
                          <a:solidFill>
                            <a:schemeClr val="tx1"/>
                          </a:solidFill>
                          <a:latin typeface="Times New Roman" charset="0"/>
                          <a:ea typeface="+mn-ea"/>
                          <a:cs typeface="Times New Roman" charset="0"/>
                        </a:rPr>
                        <a:t> </a:t>
                      </a:r>
                      <a:r>
                        <a:rPr lang="en-US" altLang="zh-CN" sz="1050" b="0" kern="100" dirty="0">
                          <a:solidFill>
                            <a:schemeClr val="tx1"/>
                          </a:solidFill>
                          <a:latin typeface="Times New Roman" charset="0"/>
                          <a:ea typeface="+mn-ea"/>
                          <a:cs typeface="Times New Roman" charset="0"/>
                        </a:rPr>
                        <a:t>and</a:t>
                      </a:r>
                      <a:r>
                        <a:rPr lang="zh-CN" altLang="en-US" sz="1050" b="0" kern="100" dirty="0">
                          <a:solidFill>
                            <a:schemeClr val="tx1"/>
                          </a:solidFill>
                          <a:latin typeface="Times New Roman" charset="0"/>
                          <a:ea typeface="+mn-ea"/>
                          <a:cs typeface="Times New Roman" charset="0"/>
                        </a:rPr>
                        <a:t> </a:t>
                      </a:r>
                      <a:r>
                        <a:rPr lang="en-US" altLang="zh-CN" sz="1050" b="0" kern="100" dirty="0">
                          <a:solidFill>
                            <a:schemeClr val="tx1"/>
                          </a:solidFill>
                          <a:latin typeface="Times New Roman" charset="0"/>
                          <a:ea typeface="+mn-ea"/>
                          <a:cs typeface="Times New Roman" charset="0"/>
                        </a:rPr>
                        <a:t>onset</a:t>
                      </a:r>
                      <a:r>
                        <a:rPr lang="zh-CN" altLang="en-US" sz="1050" b="0" kern="100" dirty="0">
                          <a:solidFill>
                            <a:schemeClr val="tx1"/>
                          </a:solidFill>
                          <a:latin typeface="Times New Roman" charset="0"/>
                          <a:ea typeface="+mn-ea"/>
                          <a:cs typeface="Times New Roman" charset="0"/>
                        </a:rPr>
                        <a:t> </a:t>
                      </a:r>
                      <a:r>
                        <a:rPr lang="en-US" altLang="zh-CN" sz="1050" b="0" kern="100" dirty="0">
                          <a:solidFill>
                            <a:schemeClr val="tx1"/>
                          </a:solidFill>
                          <a:latin typeface="Times New Roman" charset="0"/>
                          <a:ea typeface="+mn-ea"/>
                          <a:cs typeface="Times New Roman" charset="0"/>
                        </a:rPr>
                        <a:t>RA.</a:t>
                      </a:r>
                      <a:r>
                        <a:rPr lang="zh-CN" altLang="en-US" sz="1050" b="0" kern="100" dirty="0">
                          <a:solidFill>
                            <a:schemeClr val="tx1"/>
                          </a:solidFill>
                          <a:latin typeface="Times New Roman" charset="0"/>
                          <a:ea typeface="+mn-ea"/>
                          <a:cs typeface="Times New Roman" charset="0"/>
                        </a:rPr>
                        <a:t> </a:t>
                      </a:r>
                    </a:p>
                    <a:p>
                      <a:pPr marL="0" marR="0" lvl="0" indent="0" algn="l" defTabSz="684063" rtl="0" eaLnBrk="1" fontAlgn="auto" latinLnBrk="0" hangingPunct="1">
                        <a:lnSpc>
                          <a:spcPct val="100000"/>
                        </a:lnSpc>
                        <a:spcBef>
                          <a:spcPts val="0"/>
                        </a:spcBef>
                        <a:spcAft>
                          <a:spcPts val="0"/>
                        </a:spcAft>
                        <a:buClrTx/>
                        <a:buSzTx/>
                        <a:buFontTx/>
                        <a:buNone/>
                        <a:tabLst/>
                        <a:defRPr/>
                      </a:pPr>
                      <a:endParaRPr lang="zh-CN" altLang="en-US" sz="1050" b="0" kern="100" dirty="0">
                        <a:solidFill>
                          <a:schemeClr val="tx1"/>
                        </a:solidFill>
                        <a:latin typeface="Times New Roman" charset="0"/>
                        <a:ea typeface="+mn-ea"/>
                        <a:cs typeface="Times New Roman" charset="0"/>
                      </a:endParaRPr>
                    </a:p>
                  </a:txBody>
                  <a:tcPr/>
                </a:tc>
                <a:tc>
                  <a:txBody>
                    <a:bodyPr/>
                    <a:lstStyle/>
                    <a:p>
                      <a:pPr marL="0" marR="0" lvl="0" indent="0" algn="l" defTabSz="684063" rtl="0" eaLnBrk="1" fontAlgn="auto" latinLnBrk="0" hangingPunct="1">
                        <a:lnSpc>
                          <a:spcPct val="100000"/>
                        </a:lnSpc>
                        <a:spcBef>
                          <a:spcPts val="0"/>
                        </a:spcBef>
                        <a:spcAft>
                          <a:spcPts val="0"/>
                        </a:spcAft>
                        <a:buClrTx/>
                        <a:buSzTx/>
                        <a:buFontTx/>
                        <a:buNone/>
                        <a:tabLst/>
                        <a:defRPr/>
                      </a:pPr>
                      <a:r>
                        <a:rPr lang="en-US" altLang="zh-CN" sz="1050" b="0" kern="100" dirty="0">
                          <a:solidFill>
                            <a:schemeClr val="tx1"/>
                          </a:solidFill>
                          <a:latin typeface="Times New Roman" charset="0"/>
                          <a:ea typeface="+mn-ea"/>
                          <a:cs typeface="Times New Roman" charset="0"/>
                        </a:rPr>
                        <a:t>Page 15</a:t>
                      </a:r>
                      <a:endParaRPr lang="zh-CN" altLang="en-US" sz="1050" b="0" kern="100" dirty="0">
                        <a:solidFill>
                          <a:schemeClr val="tx1"/>
                        </a:solidFill>
                        <a:latin typeface="Times New Roman" charset="0"/>
                        <a:ea typeface="+mn-ea"/>
                        <a:cs typeface="Times New Roman" charset="0"/>
                      </a:endParaRPr>
                    </a:p>
                    <a:p>
                      <a:pPr marL="0" marR="0" indent="0" algn="l" defTabSz="684063" rtl="0" eaLnBrk="1" fontAlgn="auto" latinLnBrk="0" hangingPunct="1">
                        <a:lnSpc>
                          <a:spcPct val="100000"/>
                        </a:lnSpc>
                        <a:spcBef>
                          <a:spcPts val="0"/>
                        </a:spcBef>
                        <a:spcAft>
                          <a:spcPts val="0"/>
                        </a:spcAft>
                        <a:buClrTx/>
                        <a:buSzTx/>
                        <a:buFontTx/>
                        <a:buNone/>
                        <a:tabLst/>
                        <a:defRPr/>
                      </a:pPr>
                      <a:endParaRPr lang="zh-CN" altLang="en-US" sz="1050" b="0" kern="100" dirty="0">
                        <a:solidFill>
                          <a:schemeClr val="tx1"/>
                        </a:solidFill>
                        <a:latin typeface="Times New Roman" charset="0"/>
                        <a:ea typeface="+mn-ea"/>
                        <a:cs typeface="Times New Roman" charset="0"/>
                      </a:endParaRPr>
                    </a:p>
                  </a:txBody>
                  <a:tcPr/>
                </a:tc>
                <a:extLst>
                  <a:ext uri="{0D108BD9-81ED-4DB2-BD59-A6C34878D82A}">
                    <a16:rowId xmlns:a16="http://schemas.microsoft.com/office/drawing/2014/main" val="2179902650"/>
                  </a:ext>
                </a:extLst>
              </a:tr>
              <a:tr h="184832">
                <a:tc>
                  <a:txBody>
                    <a:bodyPr/>
                    <a:lstStyle/>
                    <a:p>
                      <a:r>
                        <a:rPr lang="en-US" altLang="zh-CN" sz="1050" b="0" kern="100" dirty="0">
                          <a:solidFill>
                            <a:schemeClr val="tx1"/>
                          </a:solidFill>
                          <a:latin typeface="Times New Roman" charset="0"/>
                          <a:ea typeface="+mn-ea"/>
                          <a:cs typeface="Times New Roman" charset="0"/>
                        </a:rPr>
                        <a:t>Suppl. Table S1</a:t>
                      </a:r>
                      <a:endParaRPr lang="zh-CN" altLang="en-US" sz="1050" b="0" kern="100" dirty="0">
                        <a:solidFill>
                          <a:schemeClr val="tx1"/>
                        </a:solidFill>
                        <a:latin typeface="Times New Roman" charset="0"/>
                        <a:ea typeface="+mn-ea"/>
                        <a:cs typeface="Times New Roman" charset="0"/>
                      </a:endParaRPr>
                    </a:p>
                  </a:txBody>
                  <a:tcPr/>
                </a:tc>
                <a:tc>
                  <a:txBody>
                    <a:bodyPr/>
                    <a:lstStyle/>
                    <a:p>
                      <a:r>
                        <a:rPr lang="en-US" altLang="zh-CN" sz="1050" b="0" kern="100" dirty="0">
                          <a:solidFill>
                            <a:schemeClr val="tx1"/>
                          </a:solidFill>
                          <a:latin typeface="Times New Roman" charset="0"/>
                          <a:ea typeface="+mn-ea"/>
                          <a:cs typeface="Times New Roman" charset="0"/>
                        </a:rPr>
                        <a:t>Baseline Characteristics of RA Participants and Health controls </a:t>
                      </a:r>
                      <a:endParaRPr lang="zh-CN" altLang="en-US" sz="1050" b="0" kern="100" dirty="0">
                        <a:solidFill>
                          <a:schemeClr val="tx1"/>
                        </a:solidFill>
                        <a:latin typeface="Times New Roman" charset="0"/>
                        <a:ea typeface="+mn-ea"/>
                        <a:cs typeface="Times New Roman" charset="0"/>
                      </a:endParaRPr>
                    </a:p>
                  </a:txBody>
                  <a:tcPr/>
                </a:tc>
                <a:tc>
                  <a:txBody>
                    <a:bodyPr/>
                    <a:lstStyle/>
                    <a:p>
                      <a:pPr marL="0" marR="0" indent="0" algn="l" defTabSz="684063" rtl="0" eaLnBrk="1" fontAlgn="auto" latinLnBrk="0" hangingPunct="1">
                        <a:lnSpc>
                          <a:spcPct val="100000"/>
                        </a:lnSpc>
                        <a:spcBef>
                          <a:spcPts val="0"/>
                        </a:spcBef>
                        <a:spcAft>
                          <a:spcPts val="0"/>
                        </a:spcAft>
                        <a:buClrTx/>
                        <a:buSzTx/>
                        <a:buFontTx/>
                        <a:buNone/>
                        <a:tabLst/>
                        <a:defRPr/>
                      </a:pPr>
                      <a:r>
                        <a:rPr lang="en-US" altLang="zh-CN" sz="1050" b="0" kern="100" dirty="0">
                          <a:solidFill>
                            <a:schemeClr val="tx1"/>
                          </a:solidFill>
                          <a:latin typeface="Times New Roman" charset="0"/>
                          <a:ea typeface="+mn-ea"/>
                          <a:cs typeface="Times New Roman" charset="0"/>
                        </a:rPr>
                        <a:t>Page</a:t>
                      </a:r>
                      <a:r>
                        <a:rPr lang="zh-CN" altLang="en-US" sz="1050" b="0" kern="100" dirty="0">
                          <a:solidFill>
                            <a:schemeClr val="tx1"/>
                          </a:solidFill>
                          <a:latin typeface="Times New Roman" charset="0"/>
                          <a:ea typeface="+mn-ea"/>
                          <a:cs typeface="Times New Roman" charset="0"/>
                        </a:rPr>
                        <a:t> </a:t>
                      </a:r>
                      <a:r>
                        <a:rPr lang="en-US" altLang="zh-CN" sz="1050" b="0" kern="100" dirty="0">
                          <a:solidFill>
                            <a:schemeClr val="tx1"/>
                          </a:solidFill>
                          <a:latin typeface="Times New Roman" charset="0"/>
                          <a:ea typeface="+mn-ea"/>
                          <a:cs typeface="Times New Roman" charset="0"/>
                        </a:rPr>
                        <a:t>16</a:t>
                      </a:r>
                      <a:endParaRPr lang="zh-CN" altLang="en-US" sz="1050" b="0" kern="100" dirty="0">
                        <a:solidFill>
                          <a:schemeClr val="tx1"/>
                        </a:solidFill>
                        <a:latin typeface="Times New Roman" charset="0"/>
                        <a:ea typeface="+mn-ea"/>
                        <a:cs typeface="Times New Roman" charset="0"/>
                      </a:endParaRPr>
                    </a:p>
                  </a:txBody>
                  <a:tcPr/>
                </a:tc>
                <a:extLst>
                  <a:ext uri="{0D108BD9-81ED-4DB2-BD59-A6C34878D82A}">
                    <a16:rowId xmlns:a16="http://schemas.microsoft.com/office/drawing/2014/main" val="10015"/>
                  </a:ext>
                </a:extLst>
              </a:tr>
              <a:tr h="184832">
                <a:tc>
                  <a:txBody>
                    <a:bodyPr/>
                    <a:lstStyle/>
                    <a:p>
                      <a:r>
                        <a:rPr lang="en-US" altLang="zh-CN" sz="1050" b="0" kern="100" dirty="0">
                          <a:solidFill>
                            <a:schemeClr val="tx1"/>
                          </a:solidFill>
                          <a:latin typeface="Times New Roman" charset="0"/>
                          <a:ea typeface="+mn-ea"/>
                          <a:cs typeface="Times New Roman" charset="0"/>
                        </a:rPr>
                        <a:t>Suppl. Table S2</a:t>
                      </a:r>
                      <a:endParaRPr lang="zh-CN" altLang="en-US" sz="1050" b="0" kern="100" dirty="0">
                        <a:solidFill>
                          <a:schemeClr val="tx1"/>
                        </a:solidFill>
                        <a:latin typeface="Times New Roman" charset="0"/>
                        <a:ea typeface="+mn-ea"/>
                        <a:cs typeface="Times New Roman" charset="0"/>
                      </a:endParaRPr>
                    </a:p>
                  </a:txBody>
                  <a:tcPr/>
                </a:tc>
                <a:tc>
                  <a:txBody>
                    <a:bodyPr/>
                    <a:lstStyle/>
                    <a:p>
                      <a:r>
                        <a:rPr lang="zh-CN" altLang="en-US" sz="1050" b="0" kern="100" dirty="0">
                          <a:solidFill>
                            <a:schemeClr val="tx1"/>
                          </a:solidFill>
                          <a:latin typeface="Times New Roman" charset="0"/>
                          <a:ea typeface="+mn-ea"/>
                          <a:cs typeface="Times New Roman" charset="0"/>
                        </a:rPr>
                        <a:t>Demographic and clinical information of the </a:t>
                      </a:r>
                      <a:r>
                        <a:rPr lang="en-US" altLang="zh-CN" sz="1050" b="0" kern="100" dirty="0">
                          <a:solidFill>
                            <a:schemeClr val="tx1"/>
                          </a:solidFill>
                          <a:latin typeface="Times New Roman" charset="0"/>
                          <a:ea typeface="+mn-ea"/>
                          <a:cs typeface="Times New Roman" charset="0"/>
                        </a:rPr>
                        <a:t> cohort</a:t>
                      </a:r>
                      <a:r>
                        <a:rPr lang="zh-CN" altLang="en-US" sz="1050" b="0" kern="100" dirty="0">
                          <a:solidFill>
                            <a:schemeClr val="tx1"/>
                          </a:solidFill>
                          <a:latin typeface="Times New Roman" charset="0"/>
                          <a:ea typeface="+mn-ea"/>
                          <a:cs typeface="Times New Roman" charset="0"/>
                        </a:rPr>
                        <a:t> </a:t>
                      </a:r>
                      <a:r>
                        <a:rPr lang="en-US" altLang="zh-CN" sz="1050" b="0" kern="100" dirty="0">
                          <a:solidFill>
                            <a:schemeClr val="tx1"/>
                          </a:solidFill>
                          <a:latin typeface="Times New Roman" charset="0"/>
                          <a:ea typeface="+mn-ea"/>
                          <a:cs typeface="Times New Roman" charset="0"/>
                        </a:rPr>
                        <a:t>I-early</a:t>
                      </a:r>
                      <a:r>
                        <a:rPr lang="zh-CN" altLang="en-US" sz="1050" b="0" kern="100" dirty="0">
                          <a:solidFill>
                            <a:schemeClr val="tx1"/>
                          </a:solidFill>
                          <a:latin typeface="Times New Roman" charset="0"/>
                          <a:ea typeface="+mn-ea"/>
                          <a:cs typeface="Times New Roman" charset="0"/>
                        </a:rPr>
                        <a:t> </a:t>
                      </a:r>
                      <a:r>
                        <a:rPr lang="en-US" altLang="zh-CN" sz="1050" b="0" kern="100" dirty="0">
                          <a:solidFill>
                            <a:schemeClr val="tx1"/>
                          </a:solidFill>
                          <a:latin typeface="Times New Roman" charset="0"/>
                          <a:ea typeface="+mn-ea"/>
                          <a:cs typeface="Times New Roman" charset="0"/>
                        </a:rPr>
                        <a:t>RA</a:t>
                      </a:r>
                      <a:endParaRPr lang="zh-CN" altLang="en-US" sz="1050" b="0" kern="100" dirty="0">
                        <a:solidFill>
                          <a:schemeClr val="tx1"/>
                        </a:solidFill>
                        <a:latin typeface="Times New Roman" charset="0"/>
                        <a:ea typeface="+mn-ea"/>
                        <a:cs typeface="Times New Roman" charset="0"/>
                      </a:endParaRPr>
                    </a:p>
                  </a:txBody>
                  <a:tcPr/>
                </a:tc>
                <a:tc>
                  <a:txBody>
                    <a:bodyPr/>
                    <a:lstStyle/>
                    <a:p>
                      <a:r>
                        <a:rPr lang="en-US" altLang="zh-CN" sz="1050" b="0" kern="100" dirty="0">
                          <a:solidFill>
                            <a:schemeClr val="tx1"/>
                          </a:solidFill>
                          <a:latin typeface="Times New Roman" charset="0"/>
                          <a:ea typeface="+mn-ea"/>
                          <a:cs typeface="Times New Roman" charset="0"/>
                        </a:rPr>
                        <a:t>Page 17</a:t>
                      </a:r>
                      <a:endParaRPr lang="zh-CN" altLang="en-US" sz="1050" b="0" kern="100" dirty="0">
                        <a:solidFill>
                          <a:schemeClr val="tx1"/>
                        </a:solidFill>
                        <a:latin typeface="Times New Roman" charset="0"/>
                        <a:ea typeface="+mn-ea"/>
                        <a:cs typeface="Times New Roman" charset="0"/>
                      </a:endParaRPr>
                    </a:p>
                  </a:txBody>
                  <a:tcPr/>
                </a:tc>
                <a:extLst>
                  <a:ext uri="{0D108BD9-81ED-4DB2-BD59-A6C34878D82A}">
                    <a16:rowId xmlns:a16="http://schemas.microsoft.com/office/drawing/2014/main" val="2950655181"/>
                  </a:ext>
                </a:extLst>
              </a:tr>
              <a:tr h="184832">
                <a:tc>
                  <a:txBody>
                    <a:bodyPr/>
                    <a:lstStyle/>
                    <a:p>
                      <a:r>
                        <a:rPr lang="en-US" altLang="zh-CN" sz="1050" b="0" kern="100" dirty="0">
                          <a:solidFill>
                            <a:schemeClr val="tx1"/>
                          </a:solidFill>
                          <a:latin typeface="Times New Roman" charset="0"/>
                          <a:ea typeface="+mn-ea"/>
                          <a:cs typeface="Times New Roman" charset="0"/>
                        </a:rPr>
                        <a:t>Suppl. Table S3</a:t>
                      </a:r>
                      <a:endParaRPr lang="zh-CN" altLang="en-US" sz="1050" b="0" kern="100" dirty="0">
                        <a:solidFill>
                          <a:schemeClr val="tx1"/>
                        </a:solidFill>
                        <a:latin typeface="Times New Roman" charset="0"/>
                        <a:ea typeface="+mn-ea"/>
                        <a:cs typeface="Times New Roman" charset="0"/>
                      </a:endParaRPr>
                    </a:p>
                  </a:txBody>
                  <a:tcPr/>
                </a:tc>
                <a:tc>
                  <a:txBody>
                    <a:bodyPr/>
                    <a:lstStyle/>
                    <a:p>
                      <a:r>
                        <a:rPr lang="zh-CN" altLang="en-US" sz="1050" b="0" kern="100" dirty="0">
                          <a:solidFill>
                            <a:schemeClr val="tx1"/>
                          </a:solidFill>
                          <a:latin typeface="Times New Roman" charset="0"/>
                          <a:ea typeface="+mn-ea"/>
                          <a:cs typeface="Times New Roman" charset="0"/>
                        </a:rPr>
                        <a:t>Demographic and clinical information of the </a:t>
                      </a:r>
                      <a:r>
                        <a:rPr lang="en-US" altLang="zh-CN" sz="1050" b="0" kern="100" dirty="0">
                          <a:solidFill>
                            <a:schemeClr val="tx1"/>
                          </a:solidFill>
                          <a:latin typeface="Times New Roman" charset="0"/>
                          <a:ea typeface="+mn-ea"/>
                          <a:cs typeface="Times New Roman" charset="0"/>
                        </a:rPr>
                        <a:t> cohort</a:t>
                      </a:r>
                      <a:r>
                        <a:rPr lang="zh-CN" altLang="en-US" sz="1050" b="0" kern="100" dirty="0">
                          <a:solidFill>
                            <a:schemeClr val="tx1"/>
                          </a:solidFill>
                          <a:latin typeface="Times New Roman" charset="0"/>
                          <a:ea typeface="+mn-ea"/>
                          <a:cs typeface="Times New Roman" charset="0"/>
                        </a:rPr>
                        <a:t> </a:t>
                      </a:r>
                      <a:r>
                        <a:rPr lang="en-US" altLang="zh-CN" sz="1050" b="0" kern="100" dirty="0">
                          <a:solidFill>
                            <a:schemeClr val="tx1"/>
                          </a:solidFill>
                          <a:latin typeface="Times New Roman" charset="0"/>
                          <a:ea typeface="+mn-ea"/>
                          <a:cs typeface="Times New Roman" charset="0"/>
                        </a:rPr>
                        <a:t>II-established</a:t>
                      </a:r>
                      <a:r>
                        <a:rPr lang="zh-CN" altLang="en-US" sz="1050" b="0" kern="100" dirty="0">
                          <a:solidFill>
                            <a:schemeClr val="tx1"/>
                          </a:solidFill>
                          <a:latin typeface="Times New Roman" charset="0"/>
                          <a:ea typeface="+mn-ea"/>
                          <a:cs typeface="Times New Roman" charset="0"/>
                        </a:rPr>
                        <a:t> </a:t>
                      </a:r>
                      <a:r>
                        <a:rPr lang="en-US" altLang="zh-CN" sz="1050" b="0" kern="100" dirty="0">
                          <a:solidFill>
                            <a:schemeClr val="tx1"/>
                          </a:solidFill>
                          <a:latin typeface="Times New Roman" charset="0"/>
                          <a:ea typeface="+mn-ea"/>
                          <a:cs typeface="Times New Roman" charset="0"/>
                        </a:rPr>
                        <a:t>RA</a:t>
                      </a:r>
                      <a:endParaRPr lang="zh-CN" altLang="en-US" sz="1050" b="0" kern="100" dirty="0">
                        <a:solidFill>
                          <a:schemeClr val="tx1"/>
                        </a:solidFill>
                        <a:latin typeface="Times New Roman" charset="0"/>
                        <a:ea typeface="+mn-ea"/>
                        <a:cs typeface="Times New Roman" charset="0"/>
                      </a:endParaRPr>
                    </a:p>
                  </a:txBody>
                  <a:tcPr/>
                </a:tc>
                <a:tc>
                  <a:txBody>
                    <a:bodyPr/>
                    <a:lstStyle/>
                    <a:p>
                      <a:pPr marL="0" marR="0" indent="0" algn="l" defTabSz="684063" rtl="0" eaLnBrk="1" fontAlgn="auto" latinLnBrk="0" hangingPunct="1">
                        <a:lnSpc>
                          <a:spcPct val="100000"/>
                        </a:lnSpc>
                        <a:spcBef>
                          <a:spcPts val="0"/>
                        </a:spcBef>
                        <a:spcAft>
                          <a:spcPts val="0"/>
                        </a:spcAft>
                        <a:buClrTx/>
                        <a:buSzTx/>
                        <a:buFontTx/>
                        <a:buNone/>
                        <a:tabLst/>
                        <a:defRPr/>
                      </a:pPr>
                      <a:r>
                        <a:rPr lang="en-US" altLang="zh-CN" sz="1050" b="0" kern="100" dirty="0">
                          <a:solidFill>
                            <a:schemeClr val="tx1"/>
                          </a:solidFill>
                          <a:latin typeface="Times New Roman" charset="0"/>
                          <a:ea typeface="+mn-ea"/>
                          <a:cs typeface="Times New Roman" charset="0"/>
                        </a:rPr>
                        <a:t>Page 18</a:t>
                      </a:r>
                      <a:endParaRPr lang="zh-CN" altLang="en-US" sz="1050" b="0" kern="100" dirty="0">
                        <a:solidFill>
                          <a:schemeClr val="tx1"/>
                        </a:solidFill>
                        <a:latin typeface="Times New Roman" charset="0"/>
                        <a:ea typeface="+mn-ea"/>
                        <a:cs typeface="Times New Roman" charset="0"/>
                      </a:endParaRPr>
                    </a:p>
                  </a:txBody>
                  <a:tcPr/>
                </a:tc>
                <a:extLst>
                  <a:ext uri="{0D108BD9-81ED-4DB2-BD59-A6C34878D82A}">
                    <a16:rowId xmlns:a16="http://schemas.microsoft.com/office/drawing/2014/main" val="2048392017"/>
                  </a:ext>
                </a:extLst>
              </a:tr>
              <a:tr h="184832">
                <a:tc>
                  <a:txBody>
                    <a:bodyPr/>
                    <a:lstStyle/>
                    <a:p>
                      <a:pPr marL="0" marR="0" lvl="0" indent="0" algn="l" defTabSz="684063" rtl="0" eaLnBrk="1" fontAlgn="auto" latinLnBrk="0" hangingPunct="1">
                        <a:lnSpc>
                          <a:spcPct val="100000"/>
                        </a:lnSpc>
                        <a:spcBef>
                          <a:spcPts val="0"/>
                        </a:spcBef>
                        <a:spcAft>
                          <a:spcPts val="0"/>
                        </a:spcAft>
                        <a:buClrTx/>
                        <a:buSzTx/>
                        <a:buFontTx/>
                        <a:buNone/>
                        <a:tabLst/>
                        <a:defRPr/>
                      </a:pPr>
                      <a:r>
                        <a:rPr lang="en-US" altLang="zh-CN" sz="1050" b="0" kern="100" dirty="0">
                          <a:solidFill>
                            <a:schemeClr val="tx1"/>
                          </a:solidFill>
                          <a:latin typeface="Times New Roman" charset="0"/>
                          <a:ea typeface="+mn-ea"/>
                          <a:cs typeface="Times New Roman" charset="0"/>
                        </a:rPr>
                        <a:t>Suppl. Table S4</a:t>
                      </a:r>
                      <a:endParaRPr lang="zh-CN" altLang="en-US" sz="1050" b="0" kern="100" dirty="0">
                        <a:solidFill>
                          <a:schemeClr val="tx1"/>
                        </a:solidFill>
                        <a:latin typeface="Times New Roman" charset="0"/>
                        <a:ea typeface="+mn-ea"/>
                        <a:cs typeface="Times New Roman" charset="0"/>
                      </a:endParaRPr>
                    </a:p>
                  </a:txBody>
                  <a:tcPr/>
                </a:tc>
                <a:tc>
                  <a:txBody>
                    <a:bodyPr/>
                    <a:lstStyle/>
                    <a:p>
                      <a:r>
                        <a:rPr lang="en-US" altLang="zh-CN" sz="1050" b="0" kern="100" dirty="0">
                          <a:solidFill>
                            <a:schemeClr val="tx1"/>
                          </a:solidFill>
                          <a:latin typeface="Times New Roman" charset="0"/>
                          <a:ea typeface="+mn-ea"/>
                          <a:cs typeface="Times New Roman" charset="0"/>
                        </a:rPr>
                        <a:t>Characters</a:t>
                      </a:r>
                      <a:r>
                        <a:rPr lang="zh-CN" altLang="en-US" sz="1050" b="0" kern="100" dirty="0">
                          <a:solidFill>
                            <a:schemeClr val="tx1"/>
                          </a:solidFill>
                          <a:latin typeface="Times New Roman" charset="0"/>
                          <a:ea typeface="+mn-ea"/>
                          <a:cs typeface="Times New Roman" charset="0"/>
                        </a:rPr>
                        <a:t> </a:t>
                      </a:r>
                      <a:r>
                        <a:rPr lang="en-US" altLang="zh-CN" sz="1050" b="0" kern="100" dirty="0">
                          <a:solidFill>
                            <a:schemeClr val="tx1"/>
                          </a:solidFill>
                          <a:latin typeface="Times New Roman" charset="0"/>
                          <a:ea typeface="+mn-ea"/>
                          <a:cs typeface="Times New Roman" charset="0"/>
                        </a:rPr>
                        <a:t>of</a:t>
                      </a:r>
                      <a:r>
                        <a:rPr lang="zh-CN" altLang="en-US" sz="1050" b="0" kern="100" dirty="0">
                          <a:solidFill>
                            <a:schemeClr val="tx1"/>
                          </a:solidFill>
                          <a:latin typeface="Times New Roman" charset="0"/>
                          <a:ea typeface="+mn-ea"/>
                          <a:cs typeface="Times New Roman" charset="0"/>
                        </a:rPr>
                        <a:t> </a:t>
                      </a:r>
                      <a:r>
                        <a:rPr lang="en-US" altLang="zh-CN" sz="1050" b="0" kern="100" dirty="0">
                          <a:solidFill>
                            <a:schemeClr val="tx1"/>
                          </a:solidFill>
                          <a:latin typeface="Times New Roman" charset="0"/>
                          <a:ea typeface="+mn-ea"/>
                          <a:cs typeface="Times New Roman" charset="0"/>
                        </a:rPr>
                        <a:t>RA</a:t>
                      </a:r>
                      <a:r>
                        <a:rPr lang="zh-CN" altLang="en-US" sz="1050" b="0" kern="100" dirty="0">
                          <a:solidFill>
                            <a:schemeClr val="tx1"/>
                          </a:solidFill>
                          <a:latin typeface="Times New Roman" charset="0"/>
                          <a:ea typeface="+mn-ea"/>
                          <a:cs typeface="Times New Roman" charset="0"/>
                        </a:rPr>
                        <a:t> </a:t>
                      </a:r>
                      <a:r>
                        <a:rPr lang="en-US" altLang="zh-CN" sz="1050" b="0" kern="100" dirty="0">
                          <a:solidFill>
                            <a:schemeClr val="tx1"/>
                          </a:solidFill>
                          <a:latin typeface="Times New Roman" charset="0"/>
                          <a:ea typeface="+mn-ea"/>
                          <a:cs typeface="Times New Roman" charset="0"/>
                        </a:rPr>
                        <a:t>patients</a:t>
                      </a:r>
                      <a:r>
                        <a:rPr lang="zh-CN" altLang="en-US" sz="1050" b="0" kern="100" dirty="0">
                          <a:solidFill>
                            <a:schemeClr val="tx1"/>
                          </a:solidFill>
                          <a:latin typeface="Times New Roman" charset="0"/>
                          <a:ea typeface="+mn-ea"/>
                          <a:cs typeface="Times New Roman" charset="0"/>
                        </a:rPr>
                        <a:t> </a:t>
                      </a:r>
                      <a:r>
                        <a:rPr lang="en-US" altLang="zh-CN" sz="1050" b="0" kern="100" dirty="0">
                          <a:solidFill>
                            <a:schemeClr val="tx1"/>
                          </a:solidFill>
                          <a:latin typeface="Times New Roman" charset="0"/>
                          <a:ea typeface="+mn-ea"/>
                          <a:cs typeface="Times New Roman" charset="0"/>
                        </a:rPr>
                        <a:t>in followed-up studies</a:t>
                      </a:r>
                      <a:r>
                        <a:rPr lang="zh-CN" altLang="zh-CN" sz="1050" b="0" kern="100" dirty="0">
                          <a:solidFill>
                            <a:schemeClr val="tx1"/>
                          </a:solidFill>
                          <a:latin typeface="Times New Roman" charset="0"/>
                          <a:ea typeface="+mn-ea"/>
                          <a:cs typeface="Times New Roman" charset="0"/>
                        </a:rPr>
                        <a:t> </a:t>
                      </a:r>
                      <a:endParaRPr lang="zh-CN" altLang="en-US" sz="1050" b="0" kern="100" dirty="0">
                        <a:solidFill>
                          <a:schemeClr val="tx1"/>
                        </a:solidFill>
                        <a:latin typeface="Times New Roman" charset="0"/>
                        <a:ea typeface="+mn-ea"/>
                        <a:cs typeface="Times New Roman" charset="0"/>
                      </a:endParaRPr>
                    </a:p>
                  </a:txBody>
                  <a:tcPr/>
                </a:tc>
                <a:tc>
                  <a:txBody>
                    <a:bodyPr/>
                    <a:lstStyle/>
                    <a:p>
                      <a:pPr marL="0" marR="0" indent="0" algn="l" defTabSz="684063" rtl="0" eaLnBrk="1" fontAlgn="auto" latinLnBrk="0" hangingPunct="1">
                        <a:lnSpc>
                          <a:spcPct val="100000"/>
                        </a:lnSpc>
                        <a:spcBef>
                          <a:spcPts val="0"/>
                        </a:spcBef>
                        <a:spcAft>
                          <a:spcPts val="0"/>
                        </a:spcAft>
                        <a:buClrTx/>
                        <a:buSzTx/>
                        <a:buFontTx/>
                        <a:buNone/>
                        <a:tabLst/>
                        <a:defRPr/>
                      </a:pPr>
                      <a:r>
                        <a:rPr lang="en-US" altLang="zh-CN" sz="1050" b="0" kern="100" dirty="0">
                          <a:solidFill>
                            <a:schemeClr val="tx1"/>
                          </a:solidFill>
                          <a:latin typeface="Times New Roman" charset="0"/>
                          <a:ea typeface="+mn-ea"/>
                          <a:cs typeface="Times New Roman" charset="0"/>
                        </a:rPr>
                        <a:t>Page</a:t>
                      </a:r>
                      <a:r>
                        <a:rPr lang="zh-CN" altLang="en-US" sz="1050" b="0" kern="100" dirty="0">
                          <a:solidFill>
                            <a:schemeClr val="tx1"/>
                          </a:solidFill>
                          <a:latin typeface="Times New Roman" charset="0"/>
                          <a:ea typeface="+mn-ea"/>
                          <a:cs typeface="Times New Roman" charset="0"/>
                        </a:rPr>
                        <a:t> </a:t>
                      </a:r>
                      <a:r>
                        <a:rPr lang="en-US" altLang="zh-CN" sz="1050" b="0" kern="100" dirty="0">
                          <a:solidFill>
                            <a:schemeClr val="tx1"/>
                          </a:solidFill>
                          <a:latin typeface="Times New Roman" charset="0"/>
                          <a:ea typeface="+mn-ea"/>
                          <a:cs typeface="Times New Roman" charset="0"/>
                        </a:rPr>
                        <a:t>19</a:t>
                      </a:r>
                      <a:endParaRPr lang="zh-CN" altLang="en-US" sz="1050" b="0" kern="100" dirty="0">
                        <a:solidFill>
                          <a:schemeClr val="tx1"/>
                        </a:solidFill>
                        <a:latin typeface="Times New Roman" charset="0"/>
                        <a:ea typeface="+mn-ea"/>
                        <a:cs typeface="Times New Roman" charset="0"/>
                      </a:endParaRPr>
                    </a:p>
                  </a:txBody>
                  <a:tcPr/>
                </a:tc>
                <a:extLst>
                  <a:ext uri="{0D108BD9-81ED-4DB2-BD59-A6C34878D82A}">
                    <a16:rowId xmlns:a16="http://schemas.microsoft.com/office/drawing/2014/main" val="2443351462"/>
                  </a:ext>
                </a:extLst>
              </a:tr>
              <a:tr h="184832">
                <a:tc>
                  <a:txBody>
                    <a:bodyPr/>
                    <a:lstStyle/>
                    <a:p>
                      <a:r>
                        <a:rPr lang="en-US" altLang="zh-CN" sz="1050" b="0" kern="100" dirty="0">
                          <a:solidFill>
                            <a:schemeClr val="tx1"/>
                          </a:solidFill>
                          <a:latin typeface="Times New Roman" charset="0"/>
                          <a:ea typeface="+mn-ea"/>
                          <a:cs typeface="Times New Roman" charset="0"/>
                        </a:rPr>
                        <a:t>References</a:t>
                      </a:r>
                      <a:r>
                        <a:rPr lang="zh-CN" altLang="en-US" sz="1050" b="0" kern="100" dirty="0">
                          <a:solidFill>
                            <a:schemeClr val="tx1"/>
                          </a:solidFill>
                          <a:latin typeface="Times New Roman" charset="0"/>
                          <a:ea typeface="+mn-ea"/>
                          <a:cs typeface="Times New Roman" charset="0"/>
                        </a:rPr>
                        <a:t> </a:t>
                      </a:r>
                    </a:p>
                  </a:txBody>
                  <a:tcPr/>
                </a:tc>
                <a:tc>
                  <a:txBody>
                    <a:bodyPr/>
                    <a:lstStyle/>
                    <a:p>
                      <a:pPr marL="0" marR="0" indent="0" algn="l" defTabSz="684063" rtl="0" eaLnBrk="1" fontAlgn="auto" latinLnBrk="0" hangingPunct="1">
                        <a:lnSpc>
                          <a:spcPct val="100000"/>
                        </a:lnSpc>
                        <a:spcBef>
                          <a:spcPts val="0"/>
                        </a:spcBef>
                        <a:spcAft>
                          <a:spcPts val="0"/>
                        </a:spcAft>
                        <a:buClrTx/>
                        <a:buSzTx/>
                        <a:buFontTx/>
                        <a:buNone/>
                        <a:tabLst/>
                        <a:defRPr/>
                      </a:pPr>
                      <a:r>
                        <a:rPr lang="mr-IN" altLang="zh-CN" sz="1050" b="0" kern="100" dirty="0">
                          <a:solidFill>
                            <a:schemeClr val="tx1"/>
                          </a:solidFill>
                          <a:latin typeface="Times New Roman" charset="0"/>
                          <a:ea typeface="+mn-ea"/>
                          <a:cs typeface="Times New Roman" charset="0"/>
                        </a:rPr>
                        <a:t>………………………………………………………………………………</a:t>
                      </a:r>
                      <a:r>
                        <a:rPr lang="en-US" altLang="zh-CN" sz="1050" b="0" kern="100" dirty="0">
                          <a:solidFill>
                            <a:schemeClr val="tx1"/>
                          </a:solidFill>
                          <a:latin typeface="Times New Roman" charset="0"/>
                          <a:ea typeface="+mn-ea"/>
                          <a:cs typeface="Times New Roman" charset="0"/>
                        </a:rPr>
                        <a:t>..</a:t>
                      </a:r>
                      <a:endParaRPr lang="zh-CN" altLang="en-US" sz="1050" b="0" kern="100" dirty="0">
                        <a:solidFill>
                          <a:schemeClr val="tx1"/>
                        </a:solidFill>
                        <a:latin typeface="Times New Roman" charset="0"/>
                        <a:ea typeface="+mn-ea"/>
                        <a:cs typeface="Times New Roman" charset="0"/>
                      </a:endParaRPr>
                    </a:p>
                  </a:txBody>
                  <a:tcPr/>
                </a:tc>
                <a:tc>
                  <a:txBody>
                    <a:bodyPr/>
                    <a:lstStyle/>
                    <a:p>
                      <a:pPr marL="0" marR="0" indent="0" algn="l" defTabSz="684063" rtl="0" eaLnBrk="1" fontAlgn="auto" latinLnBrk="0" hangingPunct="1">
                        <a:lnSpc>
                          <a:spcPct val="100000"/>
                        </a:lnSpc>
                        <a:spcBef>
                          <a:spcPts val="0"/>
                        </a:spcBef>
                        <a:spcAft>
                          <a:spcPts val="0"/>
                        </a:spcAft>
                        <a:buClrTx/>
                        <a:buSzTx/>
                        <a:buFontTx/>
                        <a:buNone/>
                        <a:tabLst/>
                        <a:defRPr/>
                      </a:pPr>
                      <a:r>
                        <a:rPr lang="en-US" altLang="zh-CN" sz="1050" b="0" kern="100" dirty="0">
                          <a:solidFill>
                            <a:schemeClr val="tx1"/>
                          </a:solidFill>
                          <a:latin typeface="Times New Roman" charset="0"/>
                          <a:ea typeface="+mn-ea"/>
                          <a:cs typeface="Times New Roman" charset="0"/>
                        </a:rPr>
                        <a:t>Page</a:t>
                      </a:r>
                      <a:r>
                        <a:rPr lang="zh-CN" altLang="en-US" sz="1050" b="0" kern="100" dirty="0">
                          <a:solidFill>
                            <a:schemeClr val="tx1"/>
                          </a:solidFill>
                          <a:latin typeface="Times New Roman" charset="0"/>
                          <a:ea typeface="+mn-ea"/>
                          <a:cs typeface="Times New Roman" charset="0"/>
                        </a:rPr>
                        <a:t> </a:t>
                      </a:r>
                      <a:r>
                        <a:rPr lang="en-US" altLang="zh-CN" sz="1050" b="0" kern="100" dirty="0">
                          <a:solidFill>
                            <a:schemeClr val="tx1"/>
                          </a:solidFill>
                          <a:latin typeface="Times New Roman" charset="0"/>
                          <a:ea typeface="+mn-ea"/>
                          <a:cs typeface="Times New Roman" charset="0"/>
                        </a:rPr>
                        <a:t>20</a:t>
                      </a:r>
                      <a:endParaRPr lang="zh-CN" altLang="en-US" sz="1050" b="0" kern="100" dirty="0">
                        <a:solidFill>
                          <a:schemeClr val="tx1"/>
                        </a:solidFill>
                        <a:latin typeface="Times New Roman" charset="0"/>
                        <a:ea typeface="+mn-ea"/>
                        <a:cs typeface="Times New Roman" charset="0"/>
                      </a:endParaRPr>
                    </a:p>
                  </a:txBody>
                  <a:tcPr/>
                </a:tc>
                <a:extLst>
                  <a:ext uri="{0D108BD9-81ED-4DB2-BD59-A6C34878D82A}">
                    <a16:rowId xmlns:a16="http://schemas.microsoft.com/office/drawing/2014/main" val="10022"/>
                  </a:ext>
                </a:extLst>
              </a:tr>
            </a:tbl>
          </a:graphicData>
        </a:graphic>
      </p:graphicFrame>
    </p:spTree>
    <p:extLst>
      <p:ext uri="{BB962C8B-B14F-4D97-AF65-F5344CB8AC3E}">
        <p14:creationId xmlns:p14="http://schemas.microsoft.com/office/powerpoint/2010/main" val="6856229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E74D2C1E-49EE-5F41-A1E8-F4075745A8C7}"/>
              </a:ext>
            </a:extLst>
          </p:cNvPr>
          <p:cNvSpPr>
            <a:spLocks noGrp="1"/>
          </p:cNvSpPr>
          <p:nvPr>
            <p:ph type="sldNum" sz="quarter" idx="12"/>
          </p:nvPr>
        </p:nvSpPr>
        <p:spPr/>
        <p:txBody>
          <a:bodyPr/>
          <a:lstStyle/>
          <a:p>
            <a:fld id="{31BBC020-191E-924B-96C1-9E9B4F13A44B}" type="slidenum">
              <a:rPr kumimoji="1" lang="zh-CN" altLang="en-US" smtClean="0"/>
              <a:t>20</a:t>
            </a:fld>
            <a:endParaRPr kumimoji="1" lang="zh-CN" altLang="en-US"/>
          </a:p>
        </p:txBody>
      </p:sp>
      <p:sp>
        <p:nvSpPr>
          <p:cNvPr id="3" name="矩形 2">
            <a:extLst>
              <a:ext uri="{FF2B5EF4-FFF2-40B4-BE49-F238E27FC236}">
                <a16:creationId xmlns:a16="http://schemas.microsoft.com/office/drawing/2014/main" id="{1EDF872D-703F-E142-ACA1-E85F8BE1B657}"/>
              </a:ext>
            </a:extLst>
          </p:cNvPr>
          <p:cNvSpPr/>
          <p:nvPr/>
        </p:nvSpPr>
        <p:spPr>
          <a:xfrm>
            <a:off x="245676" y="928768"/>
            <a:ext cx="6124575" cy="4454296"/>
          </a:xfrm>
          <a:prstGeom prst="rect">
            <a:avLst/>
          </a:prstGeom>
        </p:spPr>
        <p:txBody>
          <a:bodyPr wrap="square">
            <a:spAutoFit/>
          </a:bodyPr>
          <a:lstStyle/>
          <a:p>
            <a:pPr algn="just">
              <a:spcAft>
                <a:spcPts val="0"/>
              </a:spcAft>
            </a:pPr>
            <a:r>
              <a:rPr lang="en-US" altLang="zh-CN" sz="1000" dirty="0">
                <a:latin typeface="Times New Roman" charset="0"/>
                <a:ea typeface="Times New Roman" charset="0"/>
                <a:cs typeface="Times New Roman" charset="0"/>
              </a:rPr>
              <a:t>1. </a:t>
            </a:r>
            <a:r>
              <a:rPr lang="en-US" altLang="zh-CN" sz="1000" dirty="0" err="1">
                <a:latin typeface="Times New Roman" charset="0"/>
                <a:ea typeface="Times New Roman" charset="0"/>
                <a:cs typeface="Times New Roman" charset="0"/>
              </a:rPr>
              <a:t>Turnbaugh</a:t>
            </a:r>
            <a:r>
              <a:rPr lang="en-US" altLang="zh-CN" sz="1000" dirty="0">
                <a:latin typeface="Times New Roman" charset="0"/>
                <a:ea typeface="Times New Roman" charset="0"/>
                <a:cs typeface="Times New Roman" charset="0"/>
              </a:rPr>
              <a:t> PJ, Ley RE, </a:t>
            </a:r>
            <a:r>
              <a:rPr lang="en-US" altLang="zh-CN" sz="1000" dirty="0" err="1">
                <a:latin typeface="Times New Roman" charset="0"/>
                <a:ea typeface="Times New Roman" charset="0"/>
                <a:cs typeface="Times New Roman" charset="0"/>
              </a:rPr>
              <a:t>Mahowald</a:t>
            </a:r>
            <a:r>
              <a:rPr lang="en-US" altLang="zh-CN" sz="1000" dirty="0">
                <a:latin typeface="Times New Roman" charset="0"/>
                <a:ea typeface="Times New Roman" charset="0"/>
                <a:cs typeface="Times New Roman" charset="0"/>
              </a:rPr>
              <a:t> MA, </a:t>
            </a:r>
            <a:r>
              <a:rPr lang="en-US" altLang="zh-CN" sz="1000" dirty="0" err="1">
                <a:latin typeface="Times New Roman" charset="0"/>
                <a:ea typeface="Times New Roman" charset="0"/>
                <a:cs typeface="Times New Roman" charset="0"/>
              </a:rPr>
              <a:t>Magrini</a:t>
            </a:r>
            <a:r>
              <a:rPr lang="en-US" altLang="zh-CN" sz="1000" dirty="0">
                <a:latin typeface="Times New Roman" charset="0"/>
                <a:ea typeface="Times New Roman" charset="0"/>
                <a:cs typeface="Times New Roman" charset="0"/>
              </a:rPr>
              <a:t> V, </a:t>
            </a:r>
            <a:r>
              <a:rPr lang="en-US" altLang="zh-CN" sz="1000" dirty="0" err="1">
                <a:latin typeface="Times New Roman" charset="0"/>
                <a:ea typeface="Times New Roman" charset="0"/>
                <a:cs typeface="Times New Roman" charset="0"/>
              </a:rPr>
              <a:t>Mardis</a:t>
            </a:r>
            <a:r>
              <a:rPr lang="en-US" altLang="zh-CN" sz="1000" dirty="0">
                <a:latin typeface="Times New Roman" charset="0"/>
                <a:ea typeface="Times New Roman" charset="0"/>
                <a:cs typeface="Times New Roman" charset="0"/>
              </a:rPr>
              <a:t> ER, Gordon JI. An obesity-associated gut microbiome with increased capacity for energy harvest. Nature. 2006;444(7122):1027-31; </a:t>
            </a:r>
            <a:r>
              <a:rPr lang="en-US" altLang="zh-CN" sz="1000" dirty="0" err="1">
                <a:latin typeface="Times New Roman" charset="0"/>
                <a:ea typeface="Times New Roman" charset="0"/>
                <a:cs typeface="Times New Roman" charset="0"/>
              </a:rPr>
              <a:t>doi</a:t>
            </a:r>
            <a:r>
              <a:rPr lang="en-US" altLang="zh-CN" sz="1000" dirty="0">
                <a:latin typeface="Times New Roman" charset="0"/>
                <a:ea typeface="Times New Roman" charset="0"/>
                <a:cs typeface="Times New Roman" charset="0"/>
              </a:rPr>
              <a:t>: 10.1038/nature05414.</a:t>
            </a:r>
          </a:p>
          <a:p>
            <a:pPr algn="just">
              <a:spcAft>
                <a:spcPts val="0"/>
              </a:spcAft>
            </a:pPr>
            <a:r>
              <a:rPr lang="en-US" altLang="zh-CN" sz="1000" dirty="0">
                <a:latin typeface="Times New Roman" charset="0"/>
                <a:ea typeface="Times New Roman" charset="0"/>
                <a:cs typeface="Times New Roman" charset="0"/>
              </a:rPr>
              <a:t>2. </a:t>
            </a:r>
            <a:r>
              <a:rPr lang="en-US" altLang="zh-CN" sz="1000" dirty="0" err="1">
                <a:latin typeface="Times New Roman" charset="0"/>
                <a:ea typeface="Times New Roman" charset="0"/>
                <a:cs typeface="Times New Roman" charset="0"/>
              </a:rPr>
              <a:t>Caporaso</a:t>
            </a:r>
            <a:r>
              <a:rPr lang="en-US" altLang="zh-CN" sz="1000" dirty="0">
                <a:latin typeface="Times New Roman" charset="0"/>
                <a:ea typeface="Times New Roman" charset="0"/>
                <a:cs typeface="Times New Roman" charset="0"/>
              </a:rPr>
              <a:t> JG, Lauber CL, Walters WA, Berg-Lyons D, </a:t>
            </a:r>
            <a:r>
              <a:rPr lang="en-US" altLang="zh-CN" sz="1000" dirty="0" err="1">
                <a:latin typeface="Times New Roman" charset="0"/>
                <a:ea typeface="Times New Roman" charset="0"/>
                <a:cs typeface="Times New Roman" charset="0"/>
              </a:rPr>
              <a:t>Lozupone</a:t>
            </a:r>
            <a:r>
              <a:rPr lang="en-US" altLang="zh-CN" sz="1000" dirty="0">
                <a:latin typeface="Times New Roman" charset="0"/>
                <a:ea typeface="Times New Roman" charset="0"/>
                <a:cs typeface="Times New Roman" charset="0"/>
              </a:rPr>
              <a:t> CA, </a:t>
            </a:r>
            <a:r>
              <a:rPr lang="en-US" altLang="zh-CN" sz="1000" dirty="0" err="1">
                <a:latin typeface="Times New Roman" charset="0"/>
                <a:ea typeface="Times New Roman" charset="0"/>
                <a:cs typeface="Times New Roman" charset="0"/>
              </a:rPr>
              <a:t>Turnbaugh</a:t>
            </a:r>
            <a:r>
              <a:rPr lang="en-US" altLang="zh-CN" sz="1000" dirty="0">
                <a:latin typeface="Times New Roman" charset="0"/>
                <a:ea typeface="Times New Roman" charset="0"/>
                <a:cs typeface="Times New Roman" charset="0"/>
              </a:rPr>
              <a:t> PJ, et al. Global patterns of 16S rRNA diversity at a depth of millions of sequences per sample. Proc Natl </a:t>
            </a:r>
            <a:r>
              <a:rPr lang="en-US" altLang="zh-CN" sz="1000" dirty="0" err="1">
                <a:latin typeface="Times New Roman" charset="0"/>
                <a:ea typeface="Times New Roman" charset="0"/>
                <a:cs typeface="Times New Roman" charset="0"/>
              </a:rPr>
              <a:t>Acad</a:t>
            </a:r>
            <a:r>
              <a:rPr lang="en-US" altLang="zh-CN" sz="1000" dirty="0">
                <a:latin typeface="Times New Roman" charset="0"/>
                <a:ea typeface="Times New Roman" charset="0"/>
                <a:cs typeface="Times New Roman" charset="0"/>
              </a:rPr>
              <a:t> Sci U S A. 2011;108 Suppl 1:4516-22; </a:t>
            </a:r>
            <a:r>
              <a:rPr lang="en-US" altLang="zh-CN" sz="1000" dirty="0" err="1">
                <a:latin typeface="Times New Roman" charset="0"/>
                <a:ea typeface="Times New Roman" charset="0"/>
                <a:cs typeface="Times New Roman" charset="0"/>
              </a:rPr>
              <a:t>doi</a:t>
            </a:r>
            <a:r>
              <a:rPr lang="en-US" altLang="zh-CN" sz="1000" dirty="0">
                <a:latin typeface="Times New Roman" charset="0"/>
                <a:ea typeface="Times New Roman" charset="0"/>
                <a:cs typeface="Times New Roman" charset="0"/>
              </a:rPr>
              <a:t>: 10.1073/pnas.1000080107.</a:t>
            </a:r>
          </a:p>
          <a:p>
            <a:pPr algn="just">
              <a:spcAft>
                <a:spcPts val="0"/>
              </a:spcAft>
            </a:pPr>
            <a:r>
              <a:rPr lang="en-US" altLang="zh-CN" sz="1000" dirty="0">
                <a:latin typeface="Times New Roman" charset="0"/>
                <a:ea typeface="Times New Roman" charset="0"/>
                <a:cs typeface="Times New Roman" charset="0"/>
              </a:rPr>
              <a:t>3. </a:t>
            </a:r>
            <a:r>
              <a:rPr lang="en-US" altLang="zh-CN" sz="1000" dirty="0" err="1">
                <a:latin typeface="Times New Roman" charset="0"/>
                <a:ea typeface="Times New Roman" charset="0"/>
                <a:cs typeface="Times New Roman" charset="0"/>
              </a:rPr>
              <a:t>Kozich</a:t>
            </a:r>
            <a:r>
              <a:rPr lang="en-US" altLang="zh-CN" sz="1000" dirty="0">
                <a:latin typeface="Times New Roman" charset="0"/>
                <a:ea typeface="Times New Roman" charset="0"/>
                <a:cs typeface="Times New Roman" charset="0"/>
              </a:rPr>
              <a:t> JJ, Westcott SL, Baxter NT, Highlander SK, Schloss PD. Development of a dual-index sequencing strategy and curation pipeline for analyzing amplicon sequence data on the </a:t>
            </a:r>
            <a:r>
              <a:rPr lang="en-US" altLang="zh-CN" sz="1000" dirty="0" err="1">
                <a:latin typeface="Times New Roman" charset="0"/>
                <a:ea typeface="Times New Roman" charset="0"/>
                <a:cs typeface="Times New Roman" charset="0"/>
              </a:rPr>
              <a:t>MiSeq</a:t>
            </a:r>
            <a:r>
              <a:rPr lang="en-US" altLang="zh-CN" sz="1000" dirty="0">
                <a:latin typeface="Times New Roman" charset="0"/>
                <a:ea typeface="Times New Roman" charset="0"/>
                <a:cs typeface="Times New Roman" charset="0"/>
              </a:rPr>
              <a:t> Illumina sequencing platform. Appl Environ Microbiol. 2013;79(17):5112-20; </a:t>
            </a:r>
            <a:r>
              <a:rPr lang="en-US" altLang="zh-CN" sz="1000" dirty="0" err="1">
                <a:latin typeface="Times New Roman" charset="0"/>
                <a:ea typeface="Times New Roman" charset="0"/>
                <a:cs typeface="Times New Roman" charset="0"/>
              </a:rPr>
              <a:t>doi</a:t>
            </a:r>
            <a:r>
              <a:rPr lang="en-US" altLang="zh-CN" sz="1000" dirty="0">
                <a:latin typeface="Times New Roman" charset="0"/>
                <a:ea typeface="Times New Roman" charset="0"/>
                <a:cs typeface="Times New Roman" charset="0"/>
              </a:rPr>
              <a:t>: 10.1128/AEM.01043-13.</a:t>
            </a:r>
          </a:p>
          <a:p>
            <a:pPr algn="just">
              <a:spcAft>
                <a:spcPts val="0"/>
              </a:spcAft>
            </a:pPr>
            <a:r>
              <a:rPr lang="en-US" altLang="zh-CN" sz="1000" dirty="0">
                <a:latin typeface="Times New Roman" charset="0"/>
                <a:ea typeface="Times New Roman" charset="0"/>
                <a:cs typeface="Times New Roman" charset="0"/>
              </a:rPr>
              <a:t>4. </a:t>
            </a:r>
            <a:r>
              <a:rPr lang="en-US" altLang="zh-CN" sz="1000" dirty="0" err="1">
                <a:latin typeface="Times New Roman" charset="0"/>
                <a:ea typeface="Times New Roman" charset="0"/>
                <a:cs typeface="Times New Roman" charset="0"/>
              </a:rPr>
              <a:t>Bolyen</a:t>
            </a:r>
            <a:r>
              <a:rPr lang="en-US" altLang="zh-CN" sz="1000" dirty="0">
                <a:latin typeface="Times New Roman" charset="0"/>
                <a:ea typeface="Times New Roman" charset="0"/>
                <a:cs typeface="Times New Roman" charset="0"/>
              </a:rPr>
              <a:t> E, Rideout JR, Dillon MR, </a:t>
            </a:r>
            <a:r>
              <a:rPr lang="en-US" altLang="zh-CN" sz="1000" dirty="0" err="1">
                <a:latin typeface="Times New Roman" charset="0"/>
                <a:ea typeface="Times New Roman" charset="0"/>
                <a:cs typeface="Times New Roman" charset="0"/>
              </a:rPr>
              <a:t>Bokulich</a:t>
            </a:r>
            <a:r>
              <a:rPr lang="en-US" altLang="zh-CN" sz="1000" dirty="0">
                <a:latin typeface="Times New Roman" charset="0"/>
                <a:ea typeface="Times New Roman" charset="0"/>
                <a:cs typeface="Times New Roman" charset="0"/>
              </a:rPr>
              <a:t> NA, </a:t>
            </a:r>
            <a:r>
              <a:rPr lang="en-US" altLang="zh-CN" sz="1000" dirty="0" err="1">
                <a:latin typeface="Times New Roman" charset="0"/>
                <a:ea typeface="Times New Roman" charset="0"/>
                <a:cs typeface="Times New Roman" charset="0"/>
              </a:rPr>
              <a:t>Abnet</a:t>
            </a:r>
            <a:r>
              <a:rPr lang="en-US" altLang="zh-CN" sz="1000" dirty="0">
                <a:latin typeface="Times New Roman" charset="0"/>
                <a:ea typeface="Times New Roman" charset="0"/>
                <a:cs typeface="Times New Roman" charset="0"/>
              </a:rPr>
              <a:t> CC, Al-</a:t>
            </a:r>
            <a:r>
              <a:rPr lang="en-US" altLang="zh-CN" sz="1000" dirty="0" err="1">
                <a:latin typeface="Times New Roman" charset="0"/>
                <a:ea typeface="Times New Roman" charset="0"/>
                <a:cs typeface="Times New Roman" charset="0"/>
              </a:rPr>
              <a:t>Ghalith</a:t>
            </a:r>
            <a:r>
              <a:rPr lang="en-US" altLang="zh-CN" sz="1000" dirty="0">
                <a:latin typeface="Times New Roman" charset="0"/>
                <a:ea typeface="Times New Roman" charset="0"/>
                <a:cs typeface="Times New Roman" charset="0"/>
              </a:rPr>
              <a:t> GA, et al. Reproducible, interactive, scalable and extensible microbiome data science using QIIME 2. Nat </a:t>
            </a:r>
            <a:r>
              <a:rPr lang="en-US" altLang="zh-CN" sz="1000" dirty="0" err="1">
                <a:latin typeface="Times New Roman" charset="0"/>
                <a:ea typeface="Times New Roman" charset="0"/>
                <a:cs typeface="Times New Roman" charset="0"/>
              </a:rPr>
              <a:t>Biotechnol</a:t>
            </a:r>
            <a:r>
              <a:rPr lang="en-US" altLang="zh-CN" sz="1000" dirty="0">
                <a:latin typeface="Times New Roman" charset="0"/>
                <a:ea typeface="Times New Roman" charset="0"/>
                <a:cs typeface="Times New Roman" charset="0"/>
              </a:rPr>
              <a:t>. 2019;37(8):852-7; </a:t>
            </a:r>
            <a:r>
              <a:rPr lang="en-US" altLang="zh-CN" sz="1000" dirty="0" err="1">
                <a:latin typeface="Times New Roman" charset="0"/>
                <a:ea typeface="Times New Roman" charset="0"/>
                <a:cs typeface="Times New Roman" charset="0"/>
              </a:rPr>
              <a:t>doi</a:t>
            </a:r>
            <a:r>
              <a:rPr lang="en-US" altLang="zh-CN" sz="1000" dirty="0">
                <a:latin typeface="Times New Roman" charset="0"/>
                <a:ea typeface="Times New Roman" charset="0"/>
                <a:cs typeface="Times New Roman" charset="0"/>
              </a:rPr>
              <a:t>: 10.1038/s41587-019-0209-9.</a:t>
            </a:r>
          </a:p>
          <a:p>
            <a:pPr algn="just">
              <a:spcAft>
                <a:spcPts val="0"/>
              </a:spcAft>
            </a:pPr>
            <a:r>
              <a:rPr lang="en-US" altLang="zh-CN" sz="1000" dirty="0">
                <a:latin typeface="Times New Roman" charset="0"/>
                <a:ea typeface="Times New Roman" charset="0"/>
                <a:cs typeface="Times New Roman" charset="0"/>
              </a:rPr>
              <a:t>5. Callahan BJ, </a:t>
            </a:r>
            <a:r>
              <a:rPr lang="en-US" altLang="zh-CN" sz="1000" dirty="0" err="1">
                <a:latin typeface="Times New Roman" charset="0"/>
                <a:ea typeface="Times New Roman" charset="0"/>
                <a:cs typeface="Times New Roman" charset="0"/>
              </a:rPr>
              <a:t>McMurdie</a:t>
            </a:r>
            <a:r>
              <a:rPr lang="en-US" altLang="zh-CN" sz="1000" dirty="0">
                <a:latin typeface="Times New Roman" charset="0"/>
                <a:ea typeface="Times New Roman" charset="0"/>
                <a:cs typeface="Times New Roman" charset="0"/>
              </a:rPr>
              <a:t> PJ, Rosen MJ, Han AW, Johnson AJ, Holmes SP. DADA2: High-resolution sample inference from Illumina amplicon data. Nat Methods. 2016;13(7):581-3; </a:t>
            </a:r>
            <a:r>
              <a:rPr lang="en-US" altLang="zh-CN" sz="1000" dirty="0" err="1">
                <a:latin typeface="Times New Roman" charset="0"/>
                <a:ea typeface="Times New Roman" charset="0"/>
                <a:cs typeface="Times New Roman" charset="0"/>
              </a:rPr>
              <a:t>doi</a:t>
            </a:r>
            <a:r>
              <a:rPr lang="en-US" altLang="zh-CN" sz="1000" dirty="0">
                <a:latin typeface="Times New Roman" charset="0"/>
                <a:ea typeface="Times New Roman" charset="0"/>
                <a:cs typeface="Times New Roman" charset="0"/>
              </a:rPr>
              <a:t>: 10.1038/nmeth.3869.</a:t>
            </a:r>
          </a:p>
          <a:p>
            <a:pPr algn="just">
              <a:spcAft>
                <a:spcPts val="0"/>
              </a:spcAft>
            </a:pPr>
            <a:r>
              <a:rPr lang="en-US" altLang="zh-CN" sz="1000" dirty="0">
                <a:latin typeface="Times New Roman" charset="0"/>
                <a:ea typeface="Times New Roman" charset="0"/>
                <a:cs typeface="Times New Roman" charset="0"/>
              </a:rPr>
              <a:t>6. DeSantis TZ, </a:t>
            </a:r>
            <a:r>
              <a:rPr lang="en-US" altLang="zh-CN" sz="1000" dirty="0" err="1">
                <a:latin typeface="Times New Roman" charset="0"/>
                <a:ea typeface="Times New Roman" charset="0"/>
                <a:cs typeface="Times New Roman" charset="0"/>
              </a:rPr>
              <a:t>Hugenholtz</a:t>
            </a:r>
            <a:r>
              <a:rPr lang="en-US" altLang="zh-CN" sz="1000" dirty="0">
                <a:latin typeface="Times New Roman" charset="0"/>
                <a:ea typeface="Times New Roman" charset="0"/>
                <a:cs typeface="Times New Roman" charset="0"/>
              </a:rPr>
              <a:t> P, Larsen N, Rojas M, Brodie EL, Keller K, et al. </a:t>
            </a:r>
            <a:r>
              <a:rPr lang="en-US" altLang="zh-CN" sz="1000" dirty="0" err="1">
                <a:latin typeface="Times New Roman" charset="0"/>
                <a:ea typeface="Times New Roman" charset="0"/>
                <a:cs typeface="Times New Roman" charset="0"/>
              </a:rPr>
              <a:t>Greengenes</a:t>
            </a:r>
            <a:r>
              <a:rPr lang="en-US" altLang="zh-CN" sz="1000" dirty="0">
                <a:latin typeface="Times New Roman" charset="0"/>
                <a:ea typeface="Times New Roman" charset="0"/>
                <a:cs typeface="Times New Roman" charset="0"/>
              </a:rPr>
              <a:t>, a chimera-checked 16S rRNA gene database and workbench compatible with ARB. Appl Environ Microbiol. 2006;72(7):5069-72; </a:t>
            </a:r>
            <a:r>
              <a:rPr lang="en-US" altLang="zh-CN" sz="1000" dirty="0" err="1">
                <a:latin typeface="Times New Roman" charset="0"/>
                <a:ea typeface="Times New Roman" charset="0"/>
                <a:cs typeface="Times New Roman" charset="0"/>
              </a:rPr>
              <a:t>doi</a:t>
            </a:r>
            <a:r>
              <a:rPr lang="en-US" altLang="zh-CN" sz="1000" dirty="0">
                <a:latin typeface="Times New Roman" charset="0"/>
                <a:ea typeface="Times New Roman" charset="0"/>
                <a:cs typeface="Times New Roman" charset="0"/>
              </a:rPr>
              <a:t>: 10.1128/AEM.03006-05.</a:t>
            </a:r>
          </a:p>
          <a:p>
            <a:pPr algn="just">
              <a:spcAft>
                <a:spcPts val="0"/>
              </a:spcAft>
            </a:pPr>
            <a:r>
              <a:rPr lang="en-US" altLang="zh-CN" sz="1000" dirty="0">
                <a:latin typeface="Times New Roman" charset="0"/>
                <a:ea typeface="Times New Roman" charset="0"/>
                <a:cs typeface="Times New Roman" charset="0"/>
              </a:rPr>
              <a:t>7. </a:t>
            </a:r>
            <a:r>
              <a:rPr lang="en-US" altLang="zh-CN" sz="1000" dirty="0" err="1">
                <a:latin typeface="Times New Roman" charset="0"/>
                <a:ea typeface="Times New Roman" charset="0"/>
                <a:cs typeface="Times New Roman" charset="0"/>
              </a:rPr>
              <a:t>Gevers</a:t>
            </a:r>
            <a:r>
              <a:rPr lang="en-US" altLang="zh-CN" sz="1000" dirty="0">
                <a:latin typeface="Times New Roman" charset="0"/>
                <a:ea typeface="Times New Roman" charset="0"/>
                <a:cs typeface="Times New Roman" charset="0"/>
              </a:rPr>
              <a:t> D, </a:t>
            </a:r>
            <a:r>
              <a:rPr lang="en-US" altLang="zh-CN" sz="1000" dirty="0" err="1">
                <a:latin typeface="Times New Roman" charset="0"/>
                <a:ea typeface="Times New Roman" charset="0"/>
                <a:cs typeface="Times New Roman" charset="0"/>
              </a:rPr>
              <a:t>Kugathasan</a:t>
            </a:r>
            <a:r>
              <a:rPr lang="en-US" altLang="zh-CN" sz="1000" dirty="0">
                <a:latin typeface="Times New Roman" charset="0"/>
                <a:ea typeface="Times New Roman" charset="0"/>
                <a:cs typeface="Times New Roman" charset="0"/>
              </a:rPr>
              <a:t> S, Denson LA, Vazquez-</a:t>
            </a:r>
            <a:r>
              <a:rPr lang="en-US" altLang="zh-CN" sz="1000" dirty="0" err="1">
                <a:latin typeface="Times New Roman" charset="0"/>
                <a:ea typeface="Times New Roman" charset="0"/>
                <a:cs typeface="Times New Roman" charset="0"/>
              </a:rPr>
              <a:t>Baeza</a:t>
            </a:r>
            <a:r>
              <a:rPr lang="en-US" altLang="zh-CN" sz="1000" dirty="0">
                <a:latin typeface="Times New Roman" charset="0"/>
                <a:ea typeface="Times New Roman" charset="0"/>
                <a:cs typeface="Times New Roman" charset="0"/>
              </a:rPr>
              <a:t> Y, Van </a:t>
            </a:r>
            <a:r>
              <a:rPr lang="en-US" altLang="zh-CN" sz="1000" dirty="0" err="1">
                <a:latin typeface="Times New Roman" charset="0"/>
                <a:ea typeface="Times New Roman" charset="0"/>
                <a:cs typeface="Times New Roman" charset="0"/>
              </a:rPr>
              <a:t>Treuren</a:t>
            </a:r>
            <a:r>
              <a:rPr lang="en-US" altLang="zh-CN" sz="1000" dirty="0">
                <a:latin typeface="Times New Roman" charset="0"/>
                <a:ea typeface="Times New Roman" charset="0"/>
                <a:cs typeface="Times New Roman" charset="0"/>
              </a:rPr>
              <a:t> W, Ren B, et al. The treatment-naive microbiome in new-onset Crohn's disease. Cell Host Microbe. 2014;15(3):382-92; </a:t>
            </a:r>
            <a:r>
              <a:rPr lang="en-US" altLang="zh-CN" sz="1000" dirty="0" err="1">
                <a:latin typeface="Times New Roman" charset="0"/>
                <a:ea typeface="Times New Roman" charset="0"/>
                <a:cs typeface="Times New Roman" charset="0"/>
              </a:rPr>
              <a:t>doi</a:t>
            </a:r>
            <a:r>
              <a:rPr lang="en-US" altLang="zh-CN" sz="1000" dirty="0">
                <a:latin typeface="Times New Roman" charset="0"/>
                <a:ea typeface="Times New Roman" charset="0"/>
                <a:cs typeface="Times New Roman" charset="0"/>
              </a:rPr>
              <a:t>: 10.1016/j.chom.2014.02.005.</a:t>
            </a:r>
          </a:p>
          <a:p>
            <a:pPr algn="just">
              <a:spcAft>
                <a:spcPts val="0"/>
              </a:spcAft>
            </a:pPr>
            <a:r>
              <a:rPr lang="en-US" altLang="zh-CN" sz="1000" dirty="0">
                <a:latin typeface="Times New Roman" charset="0"/>
                <a:ea typeface="Times New Roman" charset="0"/>
                <a:cs typeface="Times New Roman" charset="0"/>
              </a:rPr>
              <a:t>8. Douglas GM, </a:t>
            </a:r>
            <a:r>
              <a:rPr lang="en-US" altLang="zh-CN" sz="1000" dirty="0" err="1">
                <a:latin typeface="Times New Roman" charset="0"/>
                <a:ea typeface="Times New Roman" charset="0"/>
                <a:cs typeface="Times New Roman" charset="0"/>
              </a:rPr>
              <a:t>Maffei</a:t>
            </a:r>
            <a:r>
              <a:rPr lang="en-US" altLang="zh-CN" sz="1000" dirty="0">
                <a:latin typeface="Times New Roman" charset="0"/>
                <a:ea typeface="Times New Roman" charset="0"/>
                <a:cs typeface="Times New Roman" charset="0"/>
              </a:rPr>
              <a:t> VJ, </a:t>
            </a:r>
            <a:r>
              <a:rPr lang="en-US" altLang="zh-CN" sz="1000" dirty="0" err="1">
                <a:latin typeface="Times New Roman" charset="0"/>
                <a:ea typeface="Times New Roman" charset="0"/>
                <a:cs typeface="Times New Roman" charset="0"/>
              </a:rPr>
              <a:t>Zaneveld</a:t>
            </a:r>
            <a:r>
              <a:rPr lang="en-US" altLang="zh-CN" sz="1000" dirty="0">
                <a:latin typeface="Times New Roman" charset="0"/>
                <a:ea typeface="Times New Roman" charset="0"/>
                <a:cs typeface="Times New Roman" charset="0"/>
              </a:rPr>
              <a:t> JR, et al. PICRUSt2 for prediction of metagenome functions. Nat </a:t>
            </a:r>
            <a:r>
              <a:rPr lang="en-US" altLang="zh-CN" sz="1000" dirty="0" err="1">
                <a:latin typeface="Times New Roman" charset="0"/>
                <a:ea typeface="Times New Roman" charset="0"/>
                <a:cs typeface="Times New Roman" charset="0"/>
              </a:rPr>
              <a:t>Biotechnol</a:t>
            </a:r>
            <a:r>
              <a:rPr lang="en-US" altLang="zh-CN" sz="1000" dirty="0">
                <a:latin typeface="Times New Roman" charset="0"/>
                <a:ea typeface="Times New Roman" charset="0"/>
                <a:cs typeface="Times New Roman" charset="0"/>
              </a:rPr>
              <a:t> 2020;38:685-688.</a:t>
            </a:r>
          </a:p>
          <a:p>
            <a:pPr algn="just">
              <a:spcAft>
                <a:spcPts val="0"/>
              </a:spcAft>
            </a:pPr>
            <a:r>
              <a:rPr lang="en-US" altLang="zh-CN" sz="1000" dirty="0">
                <a:latin typeface="Times New Roman" charset="0"/>
                <a:ea typeface="Times New Roman" charset="0"/>
                <a:cs typeface="Times New Roman" charset="0"/>
              </a:rPr>
              <a:t>9. </a:t>
            </a:r>
            <a:r>
              <a:rPr lang="en-US" altLang="zh-CN" sz="1000" dirty="0" err="1">
                <a:latin typeface="Times New Roman" charset="0"/>
                <a:ea typeface="Times New Roman" charset="0"/>
                <a:cs typeface="Times New Roman" charset="0"/>
              </a:rPr>
              <a:t>Segata</a:t>
            </a:r>
            <a:r>
              <a:rPr lang="en-US" altLang="zh-CN" sz="1000" dirty="0">
                <a:latin typeface="Times New Roman" charset="0"/>
                <a:ea typeface="Times New Roman" charset="0"/>
                <a:cs typeface="Times New Roman" charset="0"/>
              </a:rPr>
              <a:t> N, Izard J, Waldron L, </a:t>
            </a:r>
            <a:r>
              <a:rPr lang="en-US" altLang="zh-CN" sz="1000" dirty="0" err="1">
                <a:latin typeface="Times New Roman" charset="0"/>
                <a:ea typeface="Times New Roman" charset="0"/>
                <a:cs typeface="Times New Roman" charset="0"/>
              </a:rPr>
              <a:t>Gevers</a:t>
            </a:r>
            <a:r>
              <a:rPr lang="en-US" altLang="zh-CN" sz="1000" dirty="0">
                <a:latin typeface="Times New Roman" charset="0"/>
                <a:ea typeface="Times New Roman" charset="0"/>
                <a:cs typeface="Times New Roman" charset="0"/>
              </a:rPr>
              <a:t> D, </a:t>
            </a:r>
            <a:r>
              <a:rPr lang="en-US" altLang="zh-CN" sz="1000" dirty="0" err="1">
                <a:latin typeface="Times New Roman" charset="0"/>
                <a:ea typeface="Times New Roman" charset="0"/>
                <a:cs typeface="Times New Roman" charset="0"/>
              </a:rPr>
              <a:t>Miropolsky</a:t>
            </a:r>
            <a:r>
              <a:rPr lang="en-US" altLang="zh-CN" sz="1000" dirty="0">
                <a:latin typeface="Times New Roman" charset="0"/>
                <a:ea typeface="Times New Roman" charset="0"/>
                <a:cs typeface="Times New Roman" charset="0"/>
              </a:rPr>
              <a:t> L, Garrett WS, et al. </a:t>
            </a:r>
            <a:r>
              <a:rPr lang="en-US" altLang="zh-CN" sz="1000" dirty="0" err="1">
                <a:latin typeface="Times New Roman" charset="0"/>
                <a:ea typeface="Times New Roman" charset="0"/>
                <a:cs typeface="Times New Roman" charset="0"/>
              </a:rPr>
              <a:t>Metagenomic</a:t>
            </a:r>
            <a:r>
              <a:rPr lang="en-US" altLang="zh-CN" sz="1000" dirty="0">
                <a:latin typeface="Times New Roman" charset="0"/>
                <a:ea typeface="Times New Roman" charset="0"/>
                <a:cs typeface="Times New Roman" charset="0"/>
              </a:rPr>
              <a:t> biomarker discovery and explanation. Genome Biol. 2011;12(6):R60; </a:t>
            </a:r>
            <a:r>
              <a:rPr lang="en-US" altLang="zh-CN" sz="1000" dirty="0" err="1">
                <a:latin typeface="Times New Roman" charset="0"/>
                <a:ea typeface="Times New Roman" charset="0"/>
                <a:cs typeface="Times New Roman" charset="0"/>
              </a:rPr>
              <a:t>doi</a:t>
            </a:r>
            <a:r>
              <a:rPr lang="en-US" altLang="zh-CN" sz="1000" dirty="0">
                <a:latin typeface="Times New Roman" charset="0"/>
                <a:ea typeface="Times New Roman" charset="0"/>
                <a:cs typeface="Times New Roman" charset="0"/>
              </a:rPr>
              <a:t>: 10.1186/gb-2011-12-6-r60.</a:t>
            </a:r>
          </a:p>
          <a:p>
            <a:pPr algn="just">
              <a:spcAft>
                <a:spcPts val="0"/>
              </a:spcAft>
            </a:pPr>
            <a:r>
              <a:rPr lang="en-US" altLang="zh-CN" sz="1000" dirty="0">
                <a:latin typeface="Times New Roman" charset="0"/>
                <a:ea typeface="Times New Roman" charset="0"/>
                <a:cs typeface="Times New Roman" charset="0"/>
              </a:rPr>
              <a:t>10. Wang Y, Song F, Zhu J, Zhang S, Yang Y, Chen T, et al. GSA: Genome Sequence Archive&lt;sup/&gt;. Genomics Proteomics Bioinformatics. 2017;15(1):14-8; </a:t>
            </a:r>
            <a:r>
              <a:rPr lang="en-US" altLang="zh-CN" sz="1000" dirty="0" err="1">
                <a:latin typeface="Times New Roman" charset="0"/>
                <a:ea typeface="Times New Roman" charset="0"/>
                <a:cs typeface="Times New Roman" charset="0"/>
              </a:rPr>
              <a:t>doi</a:t>
            </a:r>
            <a:r>
              <a:rPr lang="en-US" altLang="zh-CN" sz="1000" dirty="0">
                <a:latin typeface="Times New Roman" charset="0"/>
                <a:ea typeface="Times New Roman" charset="0"/>
                <a:cs typeface="Times New Roman" charset="0"/>
              </a:rPr>
              <a:t>: 10.1016/j.gpb.2017.01.001.</a:t>
            </a:r>
          </a:p>
          <a:p>
            <a:pPr algn="just">
              <a:spcAft>
                <a:spcPts val="0"/>
              </a:spcAft>
            </a:pPr>
            <a:r>
              <a:rPr lang="en-US" altLang="zh-CN" sz="1000" dirty="0">
                <a:latin typeface="Times New Roman" charset="0"/>
                <a:ea typeface="Times New Roman" charset="0"/>
                <a:cs typeface="Times New Roman" charset="0"/>
              </a:rPr>
              <a:t>11. National Genomics Data Center M, Partners. Database Resources of the National Genomics Data Center in 2020. Nucleic Acids Res. 2020;48(D1):D24-D33; </a:t>
            </a:r>
            <a:r>
              <a:rPr lang="en-US" altLang="zh-CN" sz="1000" dirty="0" err="1">
                <a:latin typeface="Times New Roman" charset="0"/>
                <a:ea typeface="Times New Roman" charset="0"/>
                <a:cs typeface="Times New Roman" charset="0"/>
              </a:rPr>
              <a:t>doi</a:t>
            </a:r>
            <a:r>
              <a:rPr lang="en-US" altLang="zh-CN" sz="1000" dirty="0">
                <a:latin typeface="Times New Roman" charset="0"/>
                <a:ea typeface="Times New Roman" charset="0"/>
                <a:cs typeface="Times New Roman" charset="0"/>
              </a:rPr>
              <a:t>: 10.1093/</a:t>
            </a:r>
            <a:r>
              <a:rPr lang="en-US" altLang="zh-CN" sz="1000" dirty="0" err="1">
                <a:latin typeface="Times New Roman" charset="0"/>
                <a:ea typeface="Times New Roman" charset="0"/>
                <a:cs typeface="Times New Roman" charset="0"/>
              </a:rPr>
              <a:t>nar</a:t>
            </a:r>
            <a:r>
              <a:rPr lang="en-US" altLang="zh-CN" sz="1000" dirty="0">
                <a:latin typeface="Times New Roman" charset="0"/>
                <a:ea typeface="Times New Roman" charset="0"/>
                <a:cs typeface="Times New Roman" charset="0"/>
              </a:rPr>
              <a:t>/gkz913.</a:t>
            </a:r>
          </a:p>
          <a:p>
            <a:pPr marL="457200" indent="-457200" algn="just">
              <a:spcAft>
                <a:spcPts val="0"/>
              </a:spcAft>
              <a:buFont typeface="+mj-lt"/>
              <a:buAutoNum type="arabicPeriod"/>
            </a:pPr>
            <a:endParaRPr lang="en-US" altLang="zh-CN" sz="1000" dirty="0">
              <a:latin typeface="Times New Roman" charset="0"/>
              <a:ea typeface="Times New Roman" charset="0"/>
              <a:cs typeface="Times New Roman" charset="0"/>
            </a:endParaRPr>
          </a:p>
          <a:p>
            <a:pPr algn="just">
              <a:spcAft>
                <a:spcPts val="1200"/>
              </a:spcAft>
            </a:pPr>
            <a:endParaRPr lang="zh-CN" altLang="en-US" sz="1000" dirty="0"/>
          </a:p>
        </p:txBody>
      </p:sp>
      <p:sp>
        <p:nvSpPr>
          <p:cNvPr id="4" name="文本框 3">
            <a:extLst>
              <a:ext uri="{FF2B5EF4-FFF2-40B4-BE49-F238E27FC236}">
                <a16:creationId xmlns:a16="http://schemas.microsoft.com/office/drawing/2014/main" id="{197D2768-84D0-9341-B865-1B196E0D9EAE}"/>
              </a:ext>
            </a:extLst>
          </p:cNvPr>
          <p:cNvSpPr txBox="1"/>
          <p:nvPr/>
        </p:nvSpPr>
        <p:spPr>
          <a:xfrm>
            <a:off x="316320" y="528658"/>
            <a:ext cx="1800225" cy="400110"/>
          </a:xfrm>
          <a:prstGeom prst="rect">
            <a:avLst/>
          </a:prstGeom>
          <a:noFill/>
        </p:spPr>
        <p:txBody>
          <a:bodyPr wrap="square" rtlCol="0">
            <a:spAutoFit/>
          </a:bodyPr>
          <a:lstStyle/>
          <a:p>
            <a:r>
              <a:rPr kumimoji="1" lang="en-US" altLang="zh-CN" sz="1000" b="1" dirty="0">
                <a:latin typeface="Times New Roman" charset="0"/>
                <a:ea typeface="Times New Roman" charset="0"/>
                <a:cs typeface="Times New Roman" charset="0"/>
              </a:rPr>
              <a:t>References</a:t>
            </a:r>
          </a:p>
          <a:p>
            <a:endParaRPr kumimoji="1" lang="zh-CN" altLang="en-US" sz="1000" b="1"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8105132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幻灯片编号占位符 3"/>
          <p:cNvSpPr>
            <a:spLocks noGrp="1"/>
          </p:cNvSpPr>
          <p:nvPr>
            <p:ph type="sldNum" sz="quarter" idx="12"/>
          </p:nvPr>
        </p:nvSpPr>
        <p:spPr/>
        <p:txBody>
          <a:bodyPr/>
          <a:lstStyle/>
          <a:p>
            <a:fld id="{31BBC020-191E-924B-96C1-9E9B4F13A44B}" type="slidenum">
              <a:rPr kumimoji="1" lang="zh-CN" altLang="en-US" smtClean="0"/>
              <a:t>3</a:t>
            </a:fld>
            <a:endParaRPr kumimoji="1" lang="zh-CN" altLang="en-US"/>
          </a:p>
        </p:txBody>
      </p:sp>
      <p:sp>
        <p:nvSpPr>
          <p:cNvPr id="6" name="矩形 5"/>
          <p:cNvSpPr/>
          <p:nvPr/>
        </p:nvSpPr>
        <p:spPr>
          <a:xfrm>
            <a:off x="372005" y="622965"/>
            <a:ext cx="5998246" cy="2873159"/>
          </a:xfrm>
          <a:prstGeom prst="rect">
            <a:avLst/>
          </a:prstGeom>
        </p:spPr>
        <p:txBody>
          <a:bodyPr wrap="square">
            <a:spAutoFit/>
          </a:bodyPr>
          <a:lstStyle/>
          <a:p>
            <a:pPr algn="just">
              <a:lnSpc>
                <a:spcPts val="1400"/>
              </a:lnSpc>
              <a:spcAft>
                <a:spcPts val="1200"/>
              </a:spcAft>
            </a:pPr>
            <a:r>
              <a:rPr lang="en-US" altLang="zh-CN" sz="1200" b="1" dirty="0">
                <a:solidFill>
                  <a:srgbClr val="000000"/>
                </a:solidFill>
                <a:latin typeface="Times New Roman" charset="0"/>
                <a:ea typeface="Times New Roman" charset="0"/>
                <a:cs typeface="Times New Roman" charset="0"/>
              </a:rPr>
              <a:t>Sample collection and DNA extraction. </a:t>
            </a:r>
            <a:endParaRPr lang="zh-CN" altLang="zh-CN" sz="1200" dirty="0">
              <a:latin typeface="Times New Roman" charset="0"/>
              <a:ea typeface="Times New Roman" charset="0"/>
              <a:cs typeface="Times New Roman" charset="0"/>
            </a:endParaRPr>
          </a:p>
          <a:p>
            <a:pPr algn="just">
              <a:lnSpc>
                <a:spcPts val="1400"/>
              </a:lnSpc>
              <a:spcAft>
                <a:spcPts val="1200"/>
              </a:spcAft>
            </a:pPr>
            <a:r>
              <a:rPr lang="en-US" altLang="zh-CN" sz="1000" dirty="0">
                <a:solidFill>
                  <a:srgbClr val="000000"/>
                </a:solidFill>
                <a:latin typeface="Times New Roman" charset="0"/>
                <a:ea typeface="Times New Roman" charset="0"/>
                <a:cs typeface="Times New Roman" charset="0"/>
              </a:rPr>
              <a:t>All participants were recruited from six centers, including Peking University People’s Hospital and Peking University Third Hospital (both in Beijing), Xinxiang Central Hospital in Henan, Shanxi Grand Hospital in Shanxi, </a:t>
            </a:r>
            <a:r>
              <a:rPr lang="en-US" altLang="zh-CN" sz="1000" dirty="0" err="1">
                <a:solidFill>
                  <a:srgbClr val="000000"/>
                </a:solidFill>
                <a:latin typeface="Times New Roman" charset="0"/>
                <a:ea typeface="Times New Roman" charset="0"/>
                <a:cs typeface="Times New Roman" charset="0"/>
              </a:rPr>
              <a:t>Enshi</a:t>
            </a:r>
            <a:r>
              <a:rPr lang="en-US" altLang="zh-CN" sz="1000" dirty="0">
                <a:solidFill>
                  <a:srgbClr val="000000"/>
                </a:solidFill>
                <a:latin typeface="Times New Roman" charset="0"/>
                <a:ea typeface="Times New Roman" charset="0"/>
                <a:cs typeface="Times New Roman" charset="0"/>
              </a:rPr>
              <a:t> </a:t>
            </a:r>
            <a:r>
              <a:rPr lang="en-US" altLang="zh-CN" sz="1000" dirty="0" err="1">
                <a:solidFill>
                  <a:srgbClr val="000000"/>
                </a:solidFill>
                <a:latin typeface="Times New Roman" charset="0"/>
                <a:ea typeface="Times New Roman" charset="0"/>
                <a:cs typeface="Times New Roman" charset="0"/>
              </a:rPr>
              <a:t>Huiyi</a:t>
            </a:r>
            <a:r>
              <a:rPr lang="en-US" altLang="zh-CN" sz="1000" dirty="0">
                <a:solidFill>
                  <a:srgbClr val="000000"/>
                </a:solidFill>
                <a:latin typeface="Times New Roman" charset="0"/>
                <a:ea typeface="Times New Roman" charset="0"/>
                <a:cs typeface="Times New Roman" charset="0"/>
              </a:rPr>
              <a:t> hospital of rheumatic diseases in Hubei, and Peking University Shenzhen Hospital in Guangdong. </a:t>
            </a:r>
          </a:p>
          <a:p>
            <a:pPr algn="just">
              <a:lnSpc>
                <a:spcPts val="1400"/>
              </a:lnSpc>
              <a:spcAft>
                <a:spcPts val="1200"/>
              </a:spcAft>
            </a:pPr>
            <a:r>
              <a:rPr lang="en-US" altLang="zh-CN" sz="1000" dirty="0">
                <a:solidFill>
                  <a:srgbClr val="000000"/>
                </a:solidFill>
                <a:latin typeface="Times New Roman" charset="0"/>
                <a:ea typeface="Times New Roman" charset="0"/>
                <a:cs typeface="Times New Roman" charset="0"/>
              </a:rPr>
              <a:t>All fecal samples  were collected with a same procedure in all centers.</a:t>
            </a:r>
            <a:r>
              <a:rPr lang="zh-CN" altLang="en-US" sz="1000" dirty="0">
                <a:solidFill>
                  <a:srgbClr val="000000"/>
                </a:solidFill>
                <a:latin typeface="Times New Roman" charset="0"/>
                <a:ea typeface="Times New Roman" charset="0"/>
                <a:cs typeface="Times New Roman" charset="0"/>
              </a:rPr>
              <a:t> </a:t>
            </a:r>
            <a:r>
              <a:rPr lang="en-US" altLang="zh-CN" sz="1000" dirty="0">
                <a:solidFill>
                  <a:srgbClr val="000000"/>
                </a:solidFill>
                <a:latin typeface="Times New Roman" charset="0"/>
                <a:ea typeface="Times New Roman" charset="0"/>
                <a:cs typeface="Times New Roman" charset="0"/>
              </a:rPr>
              <a:t>Briefly, fresh stool samples were frozen at -80 °C within 24 h of their receipt. To</a:t>
            </a:r>
            <a:r>
              <a:rPr lang="zh-CN" altLang="en-US" sz="1000" dirty="0">
                <a:solidFill>
                  <a:srgbClr val="000000"/>
                </a:solidFill>
                <a:latin typeface="Times New Roman" charset="0"/>
                <a:ea typeface="Times New Roman" charset="0"/>
                <a:cs typeface="Times New Roman" charset="0"/>
              </a:rPr>
              <a:t> </a:t>
            </a:r>
            <a:r>
              <a:rPr lang="en-US" altLang="zh-CN" sz="1000" dirty="0">
                <a:solidFill>
                  <a:srgbClr val="000000"/>
                </a:solidFill>
                <a:latin typeface="Times New Roman" charset="0"/>
                <a:ea typeface="Times New Roman" charset="0"/>
                <a:cs typeface="Times New Roman" charset="0"/>
              </a:rPr>
              <a:t>avoid</a:t>
            </a:r>
            <a:r>
              <a:rPr lang="zh-CN" altLang="en-US" sz="1000" dirty="0">
                <a:solidFill>
                  <a:srgbClr val="000000"/>
                </a:solidFill>
                <a:latin typeface="Times New Roman" charset="0"/>
                <a:ea typeface="Times New Roman" charset="0"/>
                <a:cs typeface="Times New Roman" charset="0"/>
              </a:rPr>
              <a:t> </a:t>
            </a:r>
            <a:r>
              <a:rPr lang="en-US" altLang="zh-CN" sz="1000" dirty="0">
                <a:solidFill>
                  <a:srgbClr val="000000"/>
                </a:solidFill>
                <a:latin typeface="Times New Roman" charset="0"/>
                <a:ea typeface="Times New Roman" charset="0"/>
                <a:cs typeface="Times New Roman" charset="0"/>
              </a:rPr>
              <a:t>batch</a:t>
            </a:r>
            <a:r>
              <a:rPr lang="zh-CN" altLang="en-US" sz="1000" dirty="0">
                <a:solidFill>
                  <a:srgbClr val="000000"/>
                </a:solidFill>
                <a:latin typeface="Times New Roman" charset="0"/>
                <a:ea typeface="Times New Roman" charset="0"/>
                <a:cs typeface="Times New Roman" charset="0"/>
              </a:rPr>
              <a:t> </a:t>
            </a:r>
            <a:r>
              <a:rPr lang="en-US" altLang="zh-CN" sz="1000" dirty="0">
                <a:solidFill>
                  <a:srgbClr val="000000"/>
                </a:solidFill>
                <a:latin typeface="Times New Roman" charset="0"/>
                <a:ea typeface="Times New Roman" charset="0"/>
                <a:cs typeface="Times New Roman" charset="0"/>
              </a:rPr>
              <a:t>effects,</a:t>
            </a:r>
            <a:r>
              <a:rPr lang="zh-CN" altLang="en-US" sz="1000" dirty="0">
                <a:solidFill>
                  <a:srgbClr val="000000"/>
                </a:solidFill>
                <a:latin typeface="Times New Roman" charset="0"/>
                <a:ea typeface="Times New Roman" charset="0"/>
                <a:cs typeface="Times New Roman" charset="0"/>
              </a:rPr>
              <a:t> </a:t>
            </a:r>
            <a:r>
              <a:rPr lang="en-US" altLang="zh-CN" sz="1000" dirty="0">
                <a:solidFill>
                  <a:srgbClr val="000000"/>
                </a:solidFill>
                <a:latin typeface="Times New Roman" charset="0"/>
                <a:ea typeface="Times New Roman" charset="0"/>
                <a:cs typeface="Times New Roman" charset="0"/>
              </a:rPr>
              <a:t>all samples were transferred to a center (PKUPH) for the following process. </a:t>
            </a:r>
          </a:p>
          <a:p>
            <a:pPr algn="just">
              <a:lnSpc>
                <a:spcPts val="1400"/>
              </a:lnSpc>
              <a:spcAft>
                <a:spcPts val="1200"/>
              </a:spcAft>
            </a:pPr>
            <a:r>
              <a:rPr lang="en-US" altLang="zh-CN" sz="1000" dirty="0">
                <a:solidFill>
                  <a:srgbClr val="000000"/>
                </a:solidFill>
                <a:latin typeface="Times New Roman" charset="0"/>
                <a:ea typeface="Times New Roman" charset="0"/>
                <a:cs typeface="Times New Roman" charset="0"/>
              </a:rPr>
              <a:t>Genomic bacterial DNA was extracted using the </a:t>
            </a:r>
            <a:r>
              <a:rPr lang="en-US" altLang="zh-CN" sz="1000" dirty="0" err="1">
                <a:solidFill>
                  <a:srgbClr val="000000"/>
                </a:solidFill>
                <a:latin typeface="Times New Roman" charset="0"/>
                <a:ea typeface="Times New Roman" charset="0"/>
                <a:cs typeface="Times New Roman" charset="0"/>
              </a:rPr>
              <a:t>MoBio</a:t>
            </a:r>
            <a:r>
              <a:rPr lang="en-US" altLang="zh-CN" sz="1000" dirty="0">
                <a:solidFill>
                  <a:srgbClr val="000000"/>
                </a:solidFill>
                <a:latin typeface="Times New Roman" charset="0"/>
                <a:ea typeface="Times New Roman" charset="0"/>
                <a:cs typeface="Times New Roman" charset="0"/>
              </a:rPr>
              <a:t> </a:t>
            </a:r>
            <a:r>
              <a:rPr lang="en-US" altLang="zh-CN" sz="1000" dirty="0" err="1">
                <a:solidFill>
                  <a:srgbClr val="000000"/>
                </a:solidFill>
                <a:latin typeface="Times New Roman" charset="0"/>
                <a:ea typeface="Times New Roman" charset="0"/>
                <a:cs typeface="Times New Roman" charset="0"/>
              </a:rPr>
              <a:t>PowerSoil</a:t>
            </a:r>
            <a:r>
              <a:rPr lang="en-US" altLang="zh-CN" sz="1000" dirty="0">
                <a:solidFill>
                  <a:srgbClr val="000000"/>
                </a:solidFill>
                <a:latin typeface="Times New Roman" charset="0"/>
                <a:ea typeface="Times New Roman" charset="0"/>
                <a:cs typeface="Times New Roman" charset="0"/>
              </a:rPr>
              <a:t>® DNA Isolation Kit 12888-100 protocol (</a:t>
            </a:r>
            <a:r>
              <a:rPr lang="en-US" altLang="zh-CN" sz="1000" dirty="0" err="1">
                <a:solidFill>
                  <a:srgbClr val="000000"/>
                </a:solidFill>
                <a:latin typeface="Times New Roman" charset="0"/>
                <a:ea typeface="Times New Roman" charset="0"/>
                <a:cs typeface="Times New Roman" charset="0"/>
              </a:rPr>
              <a:t>MoBio</a:t>
            </a:r>
            <a:r>
              <a:rPr lang="en-US" altLang="zh-CN" sz="1000" dirty="0">
                <a:solidFill>
                  <a:srgbClr val="000000"/>
                </a:solidFill>
                <a:latin typeface="Times New Roman" charset="0"/>
                <a:ea typeface="Times New Roman" charset="0"/>
                <a:cs typeface="Times New Roman" charset="0"/>
              </a:rPr>
              <a:t> Laboratories, Inc., Carlsberg, CA, USA) according to the manufacturer’s recommendations. As for the stool samples, a mechanical disruption with bead-beater was performed based on a previously described protocol[1]. DNA concentrations were determined using the Qubit® 3.0 fluorescent quantification kit (Thermo Fisher Scientific, Waltham, MA, USA). Extracted DNA was stored at -80 °C before sequencing.</a:t>
            </a:r>
            <a:endParaRPr lang="zh-CN" altLang="zh-CN" sz="1000" dirty="0">
              <a:effectLst/>
              <a:latin typeface="Times New Roman" charset="0"/>
              <a:ea typeface="Times New Roman" charset="0"/>
              <a:cs typeface="Times New Roman" charset="0"/>
            </a:endParaRPr>
          </a:p>
        </p:txBody>
      </p:sp>
    </p:spTree>
    <p:extLst>
      <p:ext uri="{BB962C8B-B14F-4D97-AF65-F5344CB8AC3E}">
        <p14:creationId xmlns:p14="http://schemas.microsoft.com/office/powerpoint/2010/main" val="31762395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幻灯片编号占位符 3"/>
          <p:cNvSpPr>
            <a:spLocks noGrp="1"/>
          </p:cNvSpPr>
          <p:nvPr>
            <p:ph type="sldNum" sz="quarter" idx="12"/>
          </p:nvPr>
        </p:nvSpPr>
        <p:spPr/>
        <p:txBody>
          <a:bodyPr/>
          <a:lstStyle/>
          <a:p>
            <a:fld id="{31BBC020-191E-924B-96C1-9E9B4F13A44B}" type="slidenum">
              <a:rPr kumimoji="1" lang="zh-CN" altLang="en-US" smtClean="0"/>
              <a:t>4</a:t>
            </a:fld>
            <a:endParaRPr kumimoji="1" lang="zh-CN" altLang="en-US"/>
          </a:p>
        </p:txBody>
      </p:sp>
      <p:sp>
        <p:nvSpPr>
          <p:cNvPr id="5" name="Rectangle 1"/>
          <p:cNvSpPr>
            <a:spLocks noChangeArrowheads="1"/>
          </p:cNvSpPr>
          <p:nvPr/>
        </p:nvSpPr>
        <p:spPr bwMode="auto">
          <a:xfrm flipH="1">
            <a:off x="177536" y="394876"/>
            <a:ext cx="6485466" cy="4958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50000"/>
              </a:lnSpc>
              <a:spcBef>
                <a:spcPct val="0"/>
              </a:spcBef>
              <a:spcAft>
                <a:spcPct val="0"/>
              </a:spcAft>
              <a:buClrTx/>
              <a:buSzTx/>
              <a:buFontTx/>
              <a:buNone/>
              <a:tabLst/>
            </a:pPr>
            <a:r>
              <a:rPr kumimoji="0" lang="x-none" altLang="x-none" sz="1200" b="1" i="0" u="none" strike="noStrike" cap="none" normalizeH="0" baseline="0" dirty="0">
                <a:ln>
                  <a:noFill/>
                </a:ln>
                <a:solidFill>
                  <a:schemeClr val="tx1"/>
                </a:solidFill>
                <a:effectLst/>
                <a:latin typeface="Times New Roman" charset="0"/>
                <a:ea typeface="Times New Roman" charset="0"/>
                <a:cs typeface="Times New Roman" charset="0"/>
              </a:rPr>
              <a:t>16S rRNA gene amplification and sequencing. </a:t>
            </a:r>
            <a:endParaRPr kumimoji="0" lang="x-none" altLang="x-none" sz="1200" b="0" i="0" u="none" strike="noStrike" cap="none" normalizeH="0" baseline="0" dirty="0">
              <a:ln>
                <a:noFill/>
              </a:ln>
              <a:solidFill>
                <a:schemeClr val="tx1"/>
              </a:solidFill>
              <a:effectLst/>
              <a:latin typeface="Times New Roman" charset="0"/>
              <a:ea typeface="Times New Roman" charset="0"/>
              <a:cs typeface="Times New Roman" charset="0"/>
            </a:endParaRPr>
          </a:p>
          <a:p>
            <a:pPr lvl="0" algn="just" eaLnBrk="0" fontAlgn="base" hangingPunct="0">
              <a:lnSpc>
                <a:spcPct val="150000"/>
              </a:lnSpc>
              <a:spcBef>
                <a:spcPct val="0"/>
              </a:spcBef>
              <a:spcAft>
                <a:spcPct val="0"/>
              </a:spcAft>
            </a:pPr>
            <a:r>
              <a:rPr lang="en-US" altLang="x-none" sz="1000" dirty="0">
                <a:latin typeface="Times New Roman" charset="0"/>
                <a:ea typeface="Times New Roman" charset="0"/>
                <a:cs typeface="Times New Roman" charset="0"/>
              </a:rPr>
              <a:t>The V3-V4 hypervariable regions of the 16S rRNA gene were amplified. PCR reactions were performed by using unique fusion primers designed based on the universal primer set, 338F (5’-GTACTCCTACGGGAGGCAGCA-3'), and 806R (5’-GTGGACTACHVGGGTWTCTAAT-3'), along with barcode sequences[2]. The primers were designed incorporating the Illumina adapters and a sample barcode sequence. Triplicate PCR reactions were performed for each sample and visualized on 2% agarose gels. PCR amplicons were purified using the </a:t>
            </a:r>
            <a:r>
              <a:rPr lang="en-US" altLang="x-none" sz="1000" dirty="0" err="1">
                <a:latin typeface="Times New Roman" charset="0"/>
                <a:ea typeface="Times New Roman" charset="0"/>
                <a:cs typeface="Times New Roman" charset="0"/>
              </a:rPr>
              <a:t>Agencourt</a:t>
            </a:r>
            <a:r>
              <a:rPr lang="en-US" altLang="x-none" sz="1000" dirty="0">
                <a:latin typeface="Times New Roman" charset="0"/>
                <a:ea typeface="Times New Roman" charset="0"/>
                <a:cs typeface="Times New Roman" charset="0"/>
              </a:rPr>
              <a:t> </a:t>
            </a:r>
            <a:r>
              <a:rPr lang="en-US" altLang="x-none" sz="1000" dirty="0" err="1">
                <a:latin typeface="Times New Roman" charset="0"/>
                <a:ea typeface="Times New Roman" charset="0"/>
                <a:cs typeface="Times New Roman" charset="0"/>
              </a:rPr>
              <a:t>AMPure</a:t>
            </a:r>
            <a:r>
              <a:rPr lang="en-US" altLang="x-none" sz="1000" dirty="0">
                <a:latin typeface="Times New Roman" charset="0"/>
                <a:ea typeface="Times New Roman" charset="0"/>
                <a:cs typeface="Times New Roman" charset="0"/>
              </a:rPr>
              <a:t> XP kit (Beckman Coulter, Inc, Brea, CA, USA) and quantified by Qubit® 3.0 fluorescent quantification kit (Thermo Fisher Scientific, Waltham, MA, USA), then pooled at equimolar amounts using the Illumina </a:t>
            </a:r>
            <a:r>
              <a:rPr lang="en-US" altLang="x-none" sz="1000" dirty="0" err="1">
                <a:latin typeface="Times New Roman" charset="0"/>
                <a:ea typeface="Times New Roman" charset="0"/>
                <a:cs typeface="Times New Roman" charset="0"/>
              </a:rPr>
              <a:t>TruSeq</a:t>
            </a:r>
            <a:r>
              <a:rPr lang="en-US" altLang="x-none" sz="1000" dirty="0">
                <a:latin typeface="Times New Roman" charset="0"/>
                <a:ea typeface="Times New Roman" charset="0"/>
                <a:cs typeface="Times New Roman" charset="0"/>
              </a:rPr>
              <a:t> Sample Preparation procedure. The amplicon library was constructed following the manufacturer’s instructions (Illumina, San Diego, CA) and quantified by KAPA Library Quantification Kit KK4824 (KAPA Biosystems, Woburn, MA, USA). The completed library was sequenced on an Illumina </a:t>
            </a:r>
            <a:r>
              <a:rPr lang="en-US" altLang="x-none" sz="1000" dirty="0" err="1">
                <a:latin typeface="Times New Roman" charset="0"/>
                <a:ea typeface="Times New Roman" charset="0"/>
                <a:cs typeface="Times New Roman" charset="0"/>
              </a:rPr>
              <a:t>MiSeq</a:t>
            </a:r>
            <a:r>
              <a:rPr lang="en-US" altLang="x-none" sz="1000" dirty="0">
                <a:latin typeface="Times New Roman" charset="0"/>
                <a:ea typeface="Times New Roman" charset="0"/>
                <a:cs typeface="Times New Roman" charset="0"/>
              </a:rPr>
              <a:t> (Illumina, San Diego, CA, USA) platform using a dual-index sequencing strategy according to the Illumina recommended protocol[3]. </a:t>
            </a:r>
          </a:p>
          <a:p>
            <a:pPr lvl="0" algn="just" eaLnBrk="0" fontAlgn="base" hangingPunct="0">
              <a:lnSpc>
                <a:spcPct val="150000"/>
              </a:lnSpc>
              <a:spcBef>
                <a:spcPct val="0"/>
              </a:spcBef>
              <a:spcAft>
                <a:spcPct val="0"/>
              </a:spcAft>
            </a:pPr>
            <a:r>
              <a:rPr lang="en-US" altLang="x-none" sz="1000" dirty="0">
                <a:latin typeface="Times New Roman" charset="0"/>
                <a:ea typeface="Times New Roman" charset="0"/>
                <a:cs typeface="Times New Roman" charset="0"/>
              </a:rPr>
              <a:t>16S rRNA reads were compiled and processed using Quantitative Insights Into Microbial Ecology (QIIME Version 2, http://www.qiime.org) pipeline[4]. Raw sequences were processed to concatenate reads into tags according to the overlapping relationship; then, reads belonging to each sample were separated with barcodes, and low-quality reads (Q-score &lt; 20) were removed. After de-noising processing by DADA2[5], the clean tags were clustered de-novo into amplicon sequence variants (ASVs) at a 100% similarity of merged reads. Instead of “feature”, the term “ASVs” was used in the whole manuscript for describing conveniently. ASVs were assigned to taxa by matching to the </a:t>
            </a:r>
            <a:r>
              <a:rPr lang="en-US" altLang="x-none" sz="1000" dirty="0" err="1">
                <a:latin typeface="Times New Roman" charset="0"/>
                <a:ea typeface="Times New Roman" charset="0"/>
                <a:cs typeface="Times New Roman" charset="0"/>
              </a:rPr>
              <a:t>Greengenes</a:t>
            </a:r>
            <a:r>
              <a:rPr lang="en-US" altLang="x-none" sz="1000" dirty="0">
                <a:latin typeface="Times New Roman" charset="0"/>
                <a:ea typeface="Times New Roman" charset="0"/>
                <a:cs typeface="Times New Roman" charset="0"/>
              </a:rPr>
              <a:t> database (Release 13.8, http:// greengenes.secondgenome.com)[6] and removed the chimeras by q2-feature-classifier plugin. The resulting rarefied ASV tables and the taxonomy profiles were used as input for all other downstream analyzes. Relative abundance profiles of the taxonomic assignment were provided in Supplementary Table 2.</a:t>
            </a:r>
          </a:p>
        </p:txBody>
      </p:sp>
      <p:sp>
        <p:nvSpPr>
          <p:cNvPr id="3" name="文本框 2">
            <a:extLst>
              <a:ext uri="{FF2B5EF4-FFF2-40B4-BE49-F238E27FC236}">
                <a16:creationId xmlns:a16="http://schemas.microsoft.com/office/drawing/2014/main" id="{80C43A93-C023-3246-E37D-7C6928595161}"/>
              </a:ext>
            </a:extLst>
          </p:cNvPr>
          <p:cNvSpPr txBox="1"/>
          <p:nvPr/>
        </p:nvSpPr>
        <p:spPr>
          <a:xfrm>
            <a:off x="88768" y="5858694"/>
            <a:ext cx="6663002" cy="1449628"/>
          </a:xfrm>
          <a:prstGeom prst="rect">
            <a:avLst/>
          </a:prstGeom>
          <a:noFill/>
        </p:spPr>
        <p:txBody>
          <a:bodyPr wrap="square">
            <a:spAutoFit/>
          </a:bodyPr>
          <a:lstStyle/>
          <a:p>
            <a:pPr algn="just">
              <a:lnSpc>
                <a:spcPct val="150000"/>
              </a:lnSpc>
            </a:pPr>
            <a:r>
              <a:rPr lang="en-US" altLang="zh-CN" sz="1000" dirty="0">
                <a:latin typeface="Times New Roman" charset="0"/>
                <a:cs typeface="Times New Roman" charset="0"/>
              </a:rPr>
              <a:t>Sample HC was manually excluded due to its abnormal microbial community structure, as shown in Fig. S7A. Since the samples were collected and sequenced separately, batch correction tool Conditional Quantile Regression (</a:t>
            </a:r>
            <a:r>
              <a:rPr lang="en-US" altLang="zh-CN" sz="1000" dirty="0" err="1">
                <a:latin typeface="Times New Roman" charset="0"/>
                <a:cs typeface="Times New Roman" charset="0"/>
              </a:rPr>
              <a:t>ConQuR</a:t>
            </a:r>
            <a:r>
              <a:rPr lang="en-US" altLang="zh-CN" sz="1000" dirty="0">
                <a:latin typeface="Times New Roman" charset="0"/>
                <a:cs typeface="Times New Roman" charset="0"/>
              </a:rPr>
              <a:t>) published recently was applied to eliminate batch effect behind these two datasets16. </a:t>
            </a:r>
            <a:r>
              <a:rPr lang="en-US" altLang="zh-CN" sz="1000" dirty="0" err="1">
                <a:latin typeface="Times New Roman" charset="0"/>
                <a:cs typeface="Times New Roman" charset="0"/>
              </a:rPr>
              <a:t>ConQuR</a:t>
            </a:r>
            <a:r>
              <a:rPr lang="en-US" altLang="zh-CN" sz="1000" dirty="0">
                <a:latin typeface="Times New Roman" charset="0"/>
                <a:cs typeface="Times New Roman" charset="0"/>
              </a:rPr>
              <a:t> was reported to outperform existing approaches in reducing batch effects and maintaining key signals. After batch correction, healthy controls in different datasets were merged and the batch effect difference in these two datasets was eliminated (Figs. S7B and S7C). After removing batch effects, onset RA, established RA, and all healthy controls were analyzed together (Fig. S7D).</a:t>
            </a:r>
            <a:endParaRPr lang="zh-CN" altLang="en-US" sz="1000" dirty="0">
              <a:latin typeface="Times New Roman" charset="0"/>
              <a:cs typeface="Times New Roman" charset="0"/>
            </a:endParaRPr>
          </a:p>
        </p:txBody>
      </p:sp>
      <p:sp>
        <p:nvSpPr>
          <p:cNvPr id="7" name="文本框 6">
            <a:extLst>
              <a:ext uri="{FF2B5EF4-FFF2-40B4-BE49-F238E27FC236}">
                <a16:creationId xmlns:a16="http://schemas.microsoft.com/office/drawing/2014/main" id="{CA2E5D72-9520-ADD9-16E6-DA228C47062E}"/>
              </a:ext>
            </a:extLst>
          </p:cNvPr>
          <p:cNvSpPr txBox="1"/>
          <p:nvPr/>
        </p:nvSpPr>
        <p:spPr>
          <a:xfrm>
            <a:off x="88768" y="5581695"/>
            <a:ext cx="3422210" cy="276999"/>
          </a:xfrm>
          <a:prstGeom prst="rect">
            <a:avLst/>
          </a:prstGeom>
          <a:noFill/>
        </p:spPr>
        <p:txBody>
          <a:bodyPr wrap="square">
            <a:spAutoFit/>
          </a:bodyPr>
          <a:lstStyle/>
          <a:p>
            <a:r>
              <a:rPr lang="en-US" altLang="zh-CN" sz="1200" b="1" dirty="0">
                <a:latin typeface="Times New Roman" charset="0"/>
                <a:cs typeface="Times New Roman" charset="0"/>
              </a:rPr>
              <a:t>whole genome sequencing (WGS)</a:t>
            </a:r>
            <a:r>
              <a:rPr lang="zh-CN" altLang="zh-CN" sz="1200" b="1" dirty="0">
                <a:latin typeface="Times New Roman" charset="0"/>
                <a:cs typeface="Times New Roman" charset="0"/>
              </a:rPr>
              <a:t> </a:t>
            </a:r>
            <a:endParaRPr lang="zh-CN" altLang="en-US" sz="1200" b="1" dirty="0">
              <a:latin typeface="Times New Roman" charset="0"/>
              <a:cs typeface="Times New Roman" charset="0"/>
            </a:endParaRPr>
          </a:p>
        </p:txBody>
      </p:sp>
    </p:spTree>
    <p:extLst>
      <p:ext uri="{BB962C8B-B14F-4D97-AF65-F5344CB8AC3E}">
        <p14:creationId xmlns:p14="http://schemas.microsoft.com/office/powerpoint/2010/main" val="13886713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幻灯片编号占位符 3"/>
          <p:cNvSpPr>
            <a:spLocks noGrp="1"/>
          </p:cNvSpPr>
          <p:nvPr>
            <p:ph type="sldNum" sz="quarter" idx="12"/>
          </p:nvPr>
        </p:nvSpPr>
        <p:spPr/>
        <p:txBody>
          <a:bodyPr/>
          <a:lstStyle/>
          <a:p>
            <a:fld id="{31BBC020-191E-924B-96C1-9E9B4F13A44B}" type="slidenum">
              <a:rPr kumimoji="1" lang="zh-CN" altLang="en-US" smtClean="0"/>
              <a:t>5</a:t>
            </a:fld>
            <a:endParaRPr kumimoji="1" lang="zh-CN" altLang="en-US" dirty="0"/>
          </a:p>
        </p:txBody>
      </p:sp>
      <p:sp>
        <p:nvSpPr>
          <p:cNvPr id="5" name="矩形 4"/>
          <p:cNvSpPr/>
          <p:nvPr/>
        </p:nvSpPr>
        <p:spPr>
          <a:xfrm>
            <a:off x="321205" y="694171"/>
            <a:ext cx="6367461" cy="1143903"/>
          </a:xfrm>
          <a:prstGeom prst="rect">
            <a:avLst/>
          </a:prstGeom>
        </p:spPr>
        <p:txBody>
          <a:bodyPr wrap="square">
            <a:spAutoFit/>
          </a:bodyPr>
          <a:lstStyle/>
          <a:p>
            <a:pPr algn="just">
              <a:lnSpc>
                <a:spcPts val="1400"/>
              </a:lnSpc>
              <a:spcAft>
                <a:spcPts val="1200"/>
              </a:spcAft>
            </a:pPr>
            <a:r>
              <a:rPr lang="en-US" altLang="zh-CN" sz="1200" b="1" dirty="0">
                <a:solidFill>
                  <a:srgbClr val="000000"/>
                </a:solidFill>
                <a:latin typeface="Times New Roman" charset="0"/>
                <a:ea typeface="Times New Roman" charset="0"/>
                <a:cs typeface="Times New Roman" charset="0"/>
              </a:rPr>
              <a:t>Bacterial diversity</a:t>
            </a:r>
            <a:endParaRPr lang="zh-CN" altLang="zh-CN" sz="1200" dirty="0">
              <a:latin typeface="Times New Roman" charset="0"/>
              <a:ea typeface="Times New Roman" charset="0"/>
              <a:cs typeface="Times New Roman" charset="0"/>
            </a:endParaRPr>
          </a:p>
          <a:p>
            <a:pPr algn="just">
              <a:lnSpc>
                <a:spcPts val="1400"/>
              </a:lnSpc>
              <a:spcAft>
                <a:spcPts val="1200"/>
              </a:spcAft>
            </a:pPr>
            <a:r>
              <a:rPr lang="en-US" altLang="zh-CN" sz="1000" dirty="0">
                <a:solidFill>
                  <a:srgbClr val="000000"/>
                </a:solidFill>
                <a:latin typeface="Times New Roman" charset="0"/>
                <a:ea typeface="Times New Roman" charset="0"/>
                <a:cs typeface="Times New Roman" charset="0"/>
              </a:rPr>
              <a:t>Alpha diversity (Shannon index and observed ASVs) and beta diversity were evaluated to investigate the bacterial community. For analysis of bacterial beta diversity, the constrained principal coordinate analysis (CPCoA) was performed based on Bray Curtis distance. Permutation analysis of variance (PERMANOVA, permutations = 1000) was performed using the amplicon package.</a:t>
            </a:r>
            <a:endParaRPr lang="zh-CN" altLang="zh-CN" sz="1000" dirty="0">
              <a:effectLst/>
              <a:latin typeface="Times New Roman" charset="0"/>
              <a:ea typeface="Times New Roman" charset="0"/>
              <a:cs typeface="Times New Roman" charset="0"/>
            </a:endParaRPr>
          </a:p>
        </p:txBody>
      </p:sp>
      <p:sp>
        <p:nvSpPr>
          <p:cNvPr id="6" name="矩形 5"/>
          <p:cNvSpPr/>
          <p:nvPr/>
        </p:nvSpPr>
        <p:spPr>
          <a:xfrm>
            <a:off x="321205" y="2368994"/>
            <a:ext cx="6028266" cy="1129027"/>
          </a:xfrm>
          <a:prstGeom prst="rect">
            <a:avLst/>
          </a:prstGeom>
        </p:spPr>
        <p:txBody>
          <a:bodyPr wrap="square">
            <a:spAutoFit/>
          </a:bodyPr>
          <a:lstStyle/>
          <a:p>
            <a:pPr algn="just">
              <a:lnSpc>
                <a:spcPts val="1400"/>
              </a:lnSpc>
              <a:spcAft>
                <a:spcPts val="1200"/>
              </a:spcAft>
            </a:pPr>
            <a:r>
              <a:rPr lang="en-US" altLang="zh-CN" sz="1200" b="1" dirty="0">
                <a:latin typeface="Times New Roman" charset="0"/>
                <a:ea typeface="Times New Roman" charset="0"/>
                <a:cs typeface="Times New Roman" charset="0"/>
              </a:rPr>
              <a:t>Co-occurrence network building and bacterial module clustering</a:t>
            </a:r>
            <a:endParaRPr lang="zh-CN" altLang="zh-CN" sz="1200" dirty="0">
              <a:latin typeface="Times New Roman" charset="0"/>
              <a:ea typeface="Times New Roman" charset="0"/>
              <a:cs typeface="Times New Roman" charset="0"/>
            </a:endParaRPr>
          </a:p>
          <a:p>
            <a:pPr algn="just">
              <a:lnSpc>
                <a:spcPts val="1400"/>
              </a:lnSpc>
              <a:spcAft>
                <a:spcPts val="1200"/>
              </a:spcAft>
            </a:pPr>
            <a:r>
              <a:rPr lang="en-US" altLang="zh-CN" sz="1000" dirty="0">
                <a:latin typeface="Times New Roman" charset="0"/>
                <a:ea typeface="Times New Roman" charset="0"/>
                <a:cs typeface="Times New Roman" charset="0"/>
              </a:rPr>
              <a:t>Bacterial genera with a mean relative abundance of over 0.1 percent (N=204) were picked for correlation analysis. R 3.6.1 software with Hmisc and igraph packages were used for Spearman’s correlation analysis. A filtration of absolute R-value (&gt;0.2) and adjusted P-value (&lt;0.01) was performed for correlation patterns. Gephi 0.9.2 software (https://gephi.org/) was used to visualize the co-occurrence network and evaluation of modularity class. </a:t>
            </a:r>
            <a:endParaRPr lang="zh-CN" altLang="zh-CN" sz="1000" dirty="0">
              <a:effectLst/>
              <a:highlight>
                <a:srgbClr val="FFFF00"/>
              </a:highlight>
              <a:latin typeface="Times New Roman" charset="0"/>
              <a:ea typeface="Times New Roman" charset="0"/>
              <a:cs typeface="Times New Roman" charset="0"/>
            </a:endParaRPr>
          </a:p>
        </p:txBody>
      </p:sp>
      <p:sp>
        <p:nvSpPr>
          <p:cNvPr id="7" name="Rectangle 1"/>
          <p:cNvSpPr>
            <a:spLocks noChangeArrowheads="1"/>
          </p:cNvSpPr>
          <p:nvPr/>
        </p:nvSpPr>
        <p:spPr bwMode="auto">
          <a:xfrm>
            <a:off x="321205" y="4239136"/>
            <a:ext cx="6028266" cy="14311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spAutoFit/>
          </a:bodyPr>
          <a:lstStyle/>
          <a:p>
            <a:pPr lvl="0" algn="just" eaLnBrk="0" fontAlgn="base" hangingPunct="0">
              <a:spcBef>
                <a:spcPct val="0"/>
              </a:spcBef>
              <a:spcAft>
                <a:spcPts val="600"/>
              </a:spcAft>
            </a:pPr>
            <a:r>
              <a:rPr lang="en-US" altLang="x-none" sz="1200" b="1" dirty="0">
                <a:latin typeface="Times New Roman" charset="0"/>
                <a:ea typeface="Times New Roman" charset="0"/>
                <a:cs typeface="Times New Roman" charset="0"/>
              </a:rPr>
              <a:t>Selection of RA-associated bacterial genera and definition of microbial dysbiosis index</a:t>
            </a:r>
          </a:p>
          <a:p>
            <a:pPr lvl="0" algn="just" eaLnBrk="0" fontAlgn="base" hangingPunct="0">
              <a:spcBef>
                <a:spcPct val="0"/>
              </a:spcBef>
              <a:spcAft>
                <a:spcPct val="0"/>
              </a:spcAft>
            </a:pPr>
            <a:r>
              <a:rPr lang="en-US" altLang="zh-CN" sz="1000" dirty="0">
                <a:latin typeface="Times New Roman" panose="02020603050405020304" pitchFamily="18" charset="0"/>
                <a:ea typeface="等线" panose="02010600030101010101" pitchFamily="2" charset="-122"/>
                <a:cs typeface="Times New Roman" panose="02020603050405020304" pitchFamily="18" charset="0"/>
              </a:rPr>
              <a:t>A comparative analysis with the Wilcoxon test was performed to select bacterial genera with a significant difference in RA and HC groups. Ninety-two genera were figured out from 204 genera with an abundance of over 0.1%. Further, by using R 3.6.1 software and </a:t>
            </a:r>
            <a:r>
              <a:rPr lang="en-US" altLang="zh-CN" sz="1000" i="1" dirty="0" err="1">
                <a:latin typeface="Times New Roman" panose="02020603050405020304" pitchFamily="18" charset="0"/>
                <a:ea typeface="等线" panose="02010600030101010101" pitchFamily="2" charset="-122"/>
                <a:cs typeface="Times New Roman" panose="02020603050405020304" pitchFamily="18" charset="0"/>
              </a:rPr>
              <a:t>randomForest</a:t>
            </a:r>
            <a:r>
              <a:rPr lang="en-US" altLang="zh-CN" sz="1000" dirty="0">
                <a:latin typeface="Times New Roman" panose="02020603050405020304" pitchFamily="18" charset="0"/>
                <a:ea typeface="等线" panose="02010600030101010101" pitchFamily="2" charset="-122"/>
                <a:cs typeface="Times New Roman" panose="02020603050405020304" pitchFamily="18" charset="0"/>
              </a:rPr>
              <a:t> package, a random forest analysis was performed for identification of RA-associated bacterial genera, which could be used for discriminating RA patients from HC subjects. As a result, twenty bacterial taxa with high Gini values were picked out to constitute the microbial dysbiosis index (MDI). The MDI was defined as the log value of [total abundance in organisms enriched in RA] over [total abundance of organisms decreased in RA] for all samples[7]. </a:t>
            </a:r>
            <a:endParaRPr lang="en-US" altLang="zh-CN" sz="1000" dirty="0">
              <a:latin typeface="Arial" panose="020B0604020202020204" pitchFamily="34" charset="0"/>
            </a:endParaRPr>
          </a:p>
        </p:txBody>
      </p:sp>
      <p:sp>
        <p:nvSpPr>
          <p:cNvPr id="8" name="Rectangle 1">
            <a:extLst>
              <a:ext uri="{FF2B5EF4-FFF2-40B4-BE49-F238E27FC236}">
                <a16:creationId xmlns:a16="http://schemas.microsoft.com/office/drawing/2014/main" id="{AE6C4945-0D21-4343-86AD-A4353CD5431F}"/>
              </a:ext>
            </a:extLst>
          </p:cNvPr>
          <p:cNvSpPr>
            <a:spLocks noChangeArrowheads="1"/>
          </p:cNvSpPr>
          <p:nvPr/>
        </p:nvSpPr>
        <p:spPr bwMode="auto">
          <a:xfrm>
            <a:off x="341985" y="6104212"/>
            <a:ext cx="6028266" cy="1154162"/>
          </a:xfrm>
          <a:prstGeom prst="rect">
            <a:avLst/>
          </a:prstGeom>
          <a:noFill/>
          <a:ln>
            <a:noFill/>
          </a:ln>
          <a:effectLst/>
        </p:spPr>
        <p:txBody>
          <a:bodyPr vert="horz" wrap="square" lIns="91440" tIns="45720" rIns="91440" bIns="45720" numCol="1" anchor="ctr" anchorCtr="0" compatLnSpc="1">
            <a:prstTxWarp prst="textNoShape">
              <a:avLst/>
            </a:prstTxWarp>
            <a:spAutoFit/>
          </a:bodyPr>
          <a:lstStyle/>
          <a:p>
            <a:pPr lvl="0" algn="just" eaLnBrk="0" fontAlgn="base" hangingPunct="0">
              <a:spcBef>
                <a:spcPct val="0"/>
              </a:spcBef>
              <a:spcAft>
                <a:spcPts val="600"/>
              </a:spcAft>
            </a:pPr>
            <a:r>
              <a:rPr lang="en-US" altLang="x-none" sz="1200" b="1" dirty="0">
                <a:latin typeface="Times New Roman" panose="02020603050405020304" pitchFamily="18" charset="0"/>
                <a:ea typeface="等线" panose="02010600030101010101" pitchFamily="2" charset="-122"/>
                <a:cs typeface="Times New Roman" panose="02020603050405020304" pitchFamily="18" charset="0"/>
              </a:rPr>
              <a:t>Phylogenetic Investigation of Communities by Reconstruction of Unobserved States (PICRUSt2 ) </a:t>
            </a:r>
          </a:p>
          <a:p>
            <a:pPr lvl="0" algn="just" eaLnBrk="0" fontAlgn="base" hangingPunct="0">
              <a:spcBef>
                <a:spcPct val="0"/>
              </a:spcBef>
              <a:spcAft>
                <a:spcPts val="600"/>
              </a:spcAft>
            </a:pPr>
            <a:r>
              <a:rPr lang="en-US" altLang="zh-CN" sz="1000" dirty="0">
                <a:latin typeface="Times New Roman" panose="02020603050405020304" pitchFamily="18" charset="0"/>
                <a:ea typeface="等线" panose="02010600030101010101" pitchFamily="2" charset="-122"/>
                <a:cs typeface="Times New Roman" panose="02020603050405020304" pitchFamily="18" charset="0"/>
              </a:rPr>
              <a:t>PICRUSt2 was used for prediction of metagenome functional content from marker gene[8]. Functional pathways was annotated with the </a:t>
            </a:r>
            <a:r>
              <a:rPr lang="en-US" altLang="zh-CN" sz="1000" dirty="0" err="1">
                <a:latin typeface="Times New Roman" panose="02020603050405020304" pitchFamily="18" charset="0"/>
                <a:ea typeface="等线" panose="02010600030101010101" pitchFamily="2" charset="-122"/>
                <a:cs typeface="Times New Roman" panose="02020603050405020304" pitchFamily="18" charset="0"/>
              </a:rPr>
              <a:t>Metacyc</a:t>
            </a:r>
            <a:r>
              <a:rPr lang="en-US" altLang="zh-CN" sz="1000" dirty="0">
                <a:latin typeface="Times New Roman" panose="02020603050405020304" pitchFamily="18" charset="0"/>
                <a:ea typeface="等线" panose="02010600030101010101" pitchFamily="2" charset="-122"/>
                <a:cs typeface="Times New Roman" panose="02020603050405020304" pitchFamily="18" charset="0"/>
              </a:rPr>
              <a:t> Metabolic Pathway Database (</a:t>
            </a:r>
            <a:r>
              <a:rPr lang="en-US" altLang="zh-CN" sz="1000" dirty="0">
                <a:latin typeface="Times New Roman" panose="02020603050405020304" pitchFamily="18" charset="0"/>
                <a:ea typeface="等线" panose="02010600030101010101" pitchFamily="2" charset="-122"/>
                <a:cs typeface="Times New Roman" panose="02020603050405020304" pitchFamily="18" charset="0"/>
                <a:hlinkClick r:id="rId2"/>
              </a:rPr>
              <a:t>https://metacyc.org/</a:t>
            </a:r>
            <a:r>
              <a:rPr lang="en-US" altLang="zh-CN" sz="1000" dirty="0">
                <a:latin typeface="Times New Roman" panose="02020603050405020304" pitchFamily="18" charset="0"/>
                <a:ea typeface="等线" panose="02010600030101010101" pitchFamily="2" charset="-122"/>
                <a:cs typeface="Times New Roman" panose="02020603050405020304" pitchFamily="18" charset="0"/>
              </a:rPr>
              <a:t>).</a:t>
            </a:r>
            <a:r>
              <a:rPr lang="zh-CN" altLang="en-US" sz="1000" dirty="0">
                <a:latin typeface="Times New Roman" panose="02020603050405020304" pitchFamily="18" charset="0"/>
                <a:ea typeface="等线" panose="02010600030101010101" pitchFamily="2" charset="-122"/>
                <a:cs typeface="Times New Roman" panose="02020603050405020304" pitchFamily="18" charset="0"/>
              </a:rPr>
              <a:t> </a:t>
            </a:r>
            <a:r>
              <a:rPr lang="en-US" altLang="zh-CN" sz="1000" dirty="0">
                <a:latin typeface="Times New Roman" panose="02020603050405020304" pitchFamily="18" charset="0"/>
                <a:ea typeface="等线" panose="02010600030101010101" pitchFamily="2" charset="-122"/>
                <a:cs typeface="Times New Roman" panose="02020603050405020304" pitchFamily="18" charset="0"/>
              </a:rPr>
              <a:t>After a comparative analysis, pathways with significant alteration were used for further correlation analysis with clinic parameters and bacterial genera.</a:t>
            </a:r>
          </a:p>
        </p:txBody>
      </p:sp>
    </p:spTree>
    <p:extLst>
      <p:ext uri="{BB962C8B-B14F-4D97-AF65-F5344CB8AC3E}">
        <p14:creationId xmlns:p14="http://schemas.microsoft.com/office/powerpoint/2010/main" val="40580327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幻灯片编号占位符 3"/>
          <p:cNvSpPr>
            <a:spLocks noGrp="1"/>
          </p:cNvSpPr>
          <p:nvPr>
            <p:ph type="sldNum" sz="quarter" idx="12"/>
          </p:nvPr>
        </p:nvSpPr>
        <p:spPr/>
        <p:txBody>
          <a:bodyPr/>
          <a:lstStyle/>
          <a:p>
            <a:fld id="{31BBC020-191E-924B-96C1-9E9B4F13A44B}" type="slidenum">
              <a:rPr kumimoji="1" lang="zh-CN" altLang="en-US" smtClean="0"/>
              <a:t>6</a:t>
            </a:fld>
            <a:endParaRPr kumimoji="1" lang="zh-CN" altLang="en-US"/>
          </a:p>
        </p:txBody>
      </p:sp>
      <p:sp>
        <p:nvSpPr>
          <p:cNvPr id="5" name="矩形 4"/>
          <p:cNvSpPr/>
          <p:nvPr/>
        </p:nvSpPr>
        <p:spPr>
          <a:xfrm>
            <a:off x="423334" y="779755"/>
            <a:ext cx="5774266" cy="2244717"/>
          </a:xfrm>
          <a:prstGeom prst="rect">
            <a:avLst/>
          </a:prstGeom>
        </p:spPr>
        <p:txBody>
          <a:bodyPr wrap="square">
            <a:spAutoFit/>
          </a:bodyPr>
          <a:lstStyle/>
          <a:p>
            <a:pPr algn="just">
              <a:lnSpc>
                <a:spcPts val="1400"/>
              </a:lnSpc>
              <a:spcAft>
                <a:spcPts val="1200"/>
              </a:spcAft>
            </a:pPr>
            <a:r>
              <a:rPr lang="en-US" altLang="zh-CN" sz="1200" b="1" dirty="0">
                <a:solidFill>
                  <a:srgbClr val="000000"/>
                </a:solidFill>
                <a:latin typeface="Times New Roman" charset="0"/>
                <a:ea typeface="Times New Roman" charset="0"/>
                <a:cs typeface="Times New Roman" charset="0"/>
              </a:rPr>
              <a:t>Correlations among clinical parameters and bacterial features</a:t>
            </a:r>
            <a:endParaRPr lang="zh-CN" altLang="zh-CN" sz="1200" dirty="0">
              <a:latin typeface="Times New Roman" charset="0"/>
              <a:ea typeface="Times New Roman" charset="0"/>
              <a:cs typeface="Times New Roman" charset="0"/>
            </a:endParaRPr>
          </a:p>
          <a:p>
            <a:pPr algn="just">
              <a:lnSpc>
                <a:spcPts val="1800"/>
              </a:lnSpc>
              <a:spcAft>
                <a:spcPts val="1200"/>
              </a:spcAft>
            </a:pPr>
            <a:r>
              <a:rPr lang="en-US" altLang="zh-CN" sz="1000" dirty="0">
                <a:latin typeface="Times New Roman" charset="0"/>
                <a:ea typeface="Times New Roman" charset="0"/>
                <a:cs typeface="Times New Roman" charset="0"/>
              </a:rPr>
              <a:t>The Spearman’s test was performed to investigate the correlations among clinical parameters bacterial indexes (alpha diversity and MDI) with the vegan 2.5-6 package. Subsequently, a false discovery rate was used for adjusting of P-value. Adonis test was performed for correlation analysis among clinical parameters and bacterial beta diversity. Based on the correlation analysis among bacterial features and four parts of clinical parameters (including detection indexes, complications, diet, and drug administration), ten out of seventy-five parameters were figured out to be significantly correlated with bacterial beta diversity. To adjust the correlative results, ten factors were further collected for a canonical correspondence analysis (CCA) with the vegan 2.5-6 package.</a:t>
            </a:r>
            <a:endParaRPr lang="zh-CN" altLang="zh-CN" sz="1000" dirty="0">
              <a:effectLst/>
              <a:latin typeface="Times New Roman" charset="0"/>
              <a:ea typeface="Times New Roman" charset="0"/>
              <a:cs typeface="Times New Roman" charset="0"/>
            </a:endParaRPr>
          </a:p>
        </p:txBody>
      </p:sp>
      <p:sp>
        <p:nvSpPr>
          <p:cNvPr id="7" name="矩形 6"/>
          <p:cNvSpPr/>
          <p:nvPr/>
        </p:nvSpPr>
        <p:spPr>
          <a:xfrm>
            <a:off x="423334" y="3474439"/>
            <a:ext cx="5723467" cy="3127010"/>
          </a:xfrm>
          <a:prstGeom prst="rect">
            <a:avLst/>
          </a:prstGeom>
        </p:spPr>
        <p:txBody>
          <a:bodyPr wrap="square">
            <a:spAutoFit/>
          </a:bodyPr>
          <a:lstStyle/>
          <a:p>
            <a:pPr algn="just">
              <a:lnSpc>
                <a:spcPct val="150000"/>
              </a:lnSpc>
              <a:spcAft>
                <a:spcPts val="1200"/>
              </a:spcAft>
            </a:pPr>
            <a:r>
              <a:rPr lang="en-US" altLang="zh-CN" sz="1200" b="1" dirty="0">
                <a:latin typeface="Times New Roman" charset="0"/>
                <a:ea typeface="Times New Roman" charset="0"/>
                <a:cs typeface="Times New Roman" charset="0"/>
              </a:rPr>
              <a:t>Two-group comparative analysis</a:t>
            </a:r>
            <a:endParaRPr lang="zh-CN" altLang="zh-CN" sz="1200" b="1" dirty="0">
              <a:latin typeface="Times New Roman" charset="0"/>
              <a:ea typeface="Times New Roman" charset="0"/>
              <a:cs typeface="Times New Roman" charset="0"/>
            </a:endParaRPr>
          </a:p>
          <a:p>
            <a:pPr algn="just">
              <a:lnSpc>
                <a:spcPct val="150000"/>
              </a:lnSpc>
              <a:spcAft>
                <a:spcPts val="1200"/>
              </a:spcAft>
            </a:pPr>
            <a:r>
              <a:rPr lang="en-US" altLang="zh-CN" sz="1000" dirty="0">
                <a:latin typeface="Times New Roman" charset="0"/>
                <a:ea typeface="Times New Roman" charset="0"/>
                <a:cs typeface="Times New Roman" charset="0"/>
              </a:rPr>
              <a:t>Depending on the ASV table acquired from the previous pipeline, the Linear discriminant analysis Effect Size (LEfSe) was used for two-group comparative analysis[9]. All parameters were set as default except for the threshold on the logarithmic LDA score for discriminative features (1.5~2.0).</a:t>
            </a:r>
          </a:p>
          <a:p>
            <a:pPr algn="just">
              <a:lnSpc>
                <a:spcPct val="150000"/>
              </a:lnSpc>
              <a:spcAft>
                <a:spcPts val="1200"/>
              </a:spcAft>
            </a:pPr>
            <a:endParaRPr lang="en-US" altLang="zh-CN" sz="1200" dirty="0">
              <a:latin typeface="Times New Roman" charset="0"/>
              <a:ea typeface="Times New Roman" charset="0"/>
              <a:cs typeface="Times New Roman" charset="0"/>
            </a:endParaRPr>
          </a:p>
          <a:p>
            <a:pPr algn="just">
              <a:lnSpc>
                <a:spcPct val="150000"/>
              </a:lnSpc>
              <a:spcAft>
                <a:spcPts val="1200"/>
              </a:spcAft>
            </a:pPr>
            <a:r>
              <a:rPr lang="en-US" altLang="zh-CN" sz="1200" b="1" dirty="0">
                <a:latin typeface="Times New Roman" charset="0"/>
                <a:ea typeface="Times New Roman" charset="0"/>
                <a:cs typeface="Times New Roman" charset="0"/>
              </a:rPr>
              <a:t>Data availability</a:t>
            </a:r>
            <a:endParaRPr lang="zh-CN" altLang="zh-CN" sz="1200" b="1" dirty="0">
              <a:latin typeface="Times New Roman" charset="0"/>
              <a:ea typeface="Times New Roman" charset="0"/>
              <a:cs typeface="Times New Roman" charset="0"/>
            </a:endParaRPr>
          </a:p>
          <a:p>
            <a:pPr lvl="0" eaLnBrk="0" fontAlgn="base" hangingPunct="0">
              <a:lnSpc>
                <a:spcPct val="150000"/>
              </a:lnSpc>
              <a:spcBef>
                <a:spcPct val="0"/>
              </a:spcBef>
              <a:spcAft>
                <a:spcPct val="0"/>
              </a:spcAft>
            </a:pPr>
            <a:r>
              <a:rPr lang="en-US" altLang="zh-CN" sz="1000" dirty="0">
                <a:latin typeface="Times New Roman" charset="0"/>
                <a:ea typeface="Times New Roman" charset="0"/>
                <a:cs typeface="Times New Roman" charset="0"/>
              </a:rPr>
              <a:t>The 16s ribosomal DNA raw sequences data reported in this paper have been deposited in the Genome Sequence Archive[10] in National Genomics Data Center[11], Beijing Institute of Genomics (China National Center for Bioinformation), Chinese Academy of Sciences, under accession number CRA003232 that are publicly accessible at https://bigd.big.ac.cn/gsa.</a:t>
            </a:r>
          </a:p>
        </p:txBody>
      </p:sp>
    </p:spTree>
    <p:extLst>
      <p:ext uri="{BB962C8B-B14F-4D97-AF65-F5344CB8AC3E}">
        <p14:creationId xmlns:p14="http://schemas.microsoft.com/office/powerpoint/2010/main" val="21280283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FE99FC7C-E7D4-0B40-191D-AB1FBEB8AC86}"/>
              </a:ext>
            </a:extLst>
          </p:cNvPr>
          <p:cNvSpPr/>
          <p:nvPr/>
        </p:nvSpPr>
        <p:spPr>
          <a:xfrm>
            <a:off x="352252" y="306771"/>
            <a:ext cx="4683906" cy="400110"/>
          </a:xfrm>
          <a:prstGeom prst="rect">
            <a:avLst/>
          </a:prstGeom>
        </p:spPr>
        <p:txBody>
          <a:bodyPr wrap="square">
            <a:spAutoFit/>
          </a:bodyPr>
          <a:lstStyle/>
          <a:p>
            <a:r>
              <a:rPr lang="en-US" altLang="zh-CN" sz="1000" b="1" dirty="0">
                <a:latin typeface="Times  New Roman"/>
              </a:rPr>
              <a:t>Figure</a:t>
            </a:r>
            <a:r>
              <a:rPr lang="zh-CN" altLang="en-US" sz="1000" b="1" dirty="0">
                <a:latin typeface="Times  New Roman"/>
              </a:rPr>
              <a:t> </a:t>
            </a:r>
            <a:r>
              <a:rPr lang="en-US" altLang="zh-CN" sz="1000" b="1" dirty="0">
                <a:latin typeface="Times  New Roman"/>
              </a:rPr>
              <a:t>S1.</a:t>
            </a:r>
            <a:r>
              <a:rPr lang="zh-CN" altLang="en-US" sz="1000" b="1" dirty="0">
                <a:latin typeface="Times  New Roman"/>
              </a:rPr>
              <a:t> </a:t>
            </a:r>
            <a:r>
              <a:rPr lang="en-US" altLang="zh-CN" sz="1000" b="1" kern="100" dirty="0">
                <a:latin typeface="Times  New Roman"/>
                <a:ea typeface="等线" panose="02010600030101010101" pitchFamily="2" charset="-122"/>
                <a:cs typeface="Times New Roman" panose="02020603050405020304" pitchFamily="18" charset="0"/>
              </a:rPr>
              <a:t>Significant fluctuation in RA patient of different ages.</a:t>
            </a:r>
          </a:p>
          <a:p>
            <a:endParaRPr lang="en-US" altLang="zh-CN" sz="1000" b="1" dirty="0">
              <a:latin typeface="Times  New Roman"/>
            </a:endParaRPr>
          </a:p>
        </p:txBody>
      </p:sp>
      <p:sp>
        <p:nvSpPr>
          <p:cNvPr id="4" name="灯片编号占位符 4">
            <a:extLst>
              <a:ext uri="{FF2B5EF4-FFF2-40B4-BE49-F238E27FC236}">
                <a16:creationId xmlns:a16="http://schemas.microsoft.com/office/drawing/2014/main" id="{0BCAB03A-F963-6F50-56A2-A9440F4E88DF}"/>
              </a:ext>
            </a:extLst>
          </p:cNvPr>
          <p:cNvSpPr>
            <a:spLocks noGrp="1"/>
          </p:cNvSpPr>
          <p:nvPr>
            <p:ph type="sldNum" sz="quarter" idx="12"/>
          </p:nvPr>
        </p:nvSpPr>
        <p:spPr>
          <a:xfrm>
            <a:off x="4831130" y="8341240"/>
            <a:ext cx="1539121" cy="479142"/>
          </a:xfrm>
        </p:spPr>
        <p:txBody>
          <a:bodyPr/>
          <a:lstStyle/>
          <a:p>
            <a:fld id="{31BBC020-191E-924B-96C1-9E9B4F13A44B}" type="slidenum">
              <a:rPr kumimoji="1" lang="zh-CN" altLang="en-US" smtClean="0">
                <a:latin typeface="Arial" panose="020B0604020202020204" pitchFamily="34" charset="0"/>
                <a:cs typeface="Arial" panose="020B0604020202020204" pitchFamily="34" charset="0"/>
              </a:rPr>
              <a:t>7</a:t>
            </a:fld>
            <a:endParaRPr kumimoji="1" lang="zh-CN" altLang="en-US">
              <a:latin typeface="Arial" panose="020B0604020202020204" pitchFamily="34" charset="0"/>
              <a:cs typeface="Arial" panose="020B0604020202020204" pitchFamily="34" charset="0"/>
            </a:endParaRPr>
          </a:p>
        </p:txBody>
      </p:sp>
      <p:sp>
        <p:nvSpPr>
          <p:cNvPr id="8" name="矩形 7">
            <a:extLst>
              <a:ext uri="{FF2B5EF4-FFF2-40B4-BE49-F238E27FC236}">
                <a16:creationId xmlns:a16="http://schemas.microsoft.com/office/drawing/2014/main" id="{C3ECA0E8-4AC3-0505-943B-A94151125F6E}"/>
              </a:ext>
            </a:extLst>
          </p:cNvPr>
          <p:cNvSpPr/>
          <p:nvPr/>
        </p:nvSpPr>
        <p:spPr>
          <a:xfrm>
            <a:off x="220869" y="7325577"/>
            <a:ext cx="6398799" cy="1015663"/>
          </a:xfrm>
          <a:prstGeom prst="rect">
            <a:avLst/>
          </a:prstGeom>
        </p:spPr>
        <p:txBody>
          <a:bodyPr wrap="square">
            <a:spAutoFit/>
          </a:bodyPr>
          <a:lstStyle/>
          <a:p>
            <a:pPr algn="just"/>
            <a:r>
              <a:rPr lang="en-US" altLang="zh-CN" sz="1000" b="1" dirty="0">
                <a:latin typeface="Times New Roman" panose="02020603050405020304" pitchFamily="18" charset="0"/>
                <a:cs typeface="Times New Roman" panose="02020603050405020304" pitchFamily="18" charset="0"/>
              </a:rPr>
              <a:t>Figure</a:t>
            </a:r>
            <a:r>
              <a:rPr lang="zh-CN" altLang="en-US" sz="1000" b="1" dirty="0">
                <a:latin typeface="Times New Roman" panose="02020603050405020304" pitchFamily="18" charset="0"/>
                <a:cs typeface="Times New Roman" panose="02020603050405020304" pitchFamily="18" charset="0"/>
              </a:rPr>
              <a:t> </a:t>
            </a:r>
            <a:r>
              <a:rPr lang="en-US" altLang="zh-CN" sz="1000" b="1" dirty="0">
                <a:latin typeface="Times New Roman" panose="02020603050405020304" pitchFamily="18" charset="0"/>
                <a:cs typeface="Times New Roman" panose="02020603050405020304" pitchFamily="18" charset="0"/>
              </a:rPr>
              <a:t>S2</a:t>
            </a:r>
            <a:r>
              <a:rPr lang="en-US" altLang="zh-CN" sz="1000" b="1" kern="100" dirty="0">
                <a:latin typeface="Times New Roman" panose="02020603050405020304" pitchFamily="18" charset="0"/>
                <a:ea typeface="等线" panose="02010600030101010101" pitchFamily="2" charset="-122"/>
                <a:cs typeface="Times New Roman" panose="02020603050405020304" pitchFamily="18" charset="0"/>
              </a:rPr>
              <a:t>. Significant fluctuation in RA patient of different ages.</a:t>
            </a:r>
          </a:p>
          <a:p>
            <a:pPr algn="just"/>
            <a:r>
              <a:rPr lang="en-US" altLang="zh-CN" sz="1000" b="1" dirty="0">
                <a:latin typeface="Times New Roman" panose="02020603050405020304" pitchFamily="18" charset="0"/>
                <a:cs typeface="Times New Roman" panose="02020603050405020304" pitchFamily="18" charset="0"/>
              </a:rPr>
              <a:t>A. </a:t>
            </a:r>
            <a:r>
              <a:rPr lang="en-US" altLang="zh-CN" sz="1000" dirty="0">
                <a:latin typeface="Times New Roman" panose="02020603050405020304" pitchFamily="18" charset="0"/>
                <a:cs typeface="Times New Roman" panose="02020603050405020304" pitchFamily="18" charset="0"/>
              </a:rPr>
              <a:t>Significant fluctuation in different ages. The R 3.6.1 software with </a:t>
            </a:r>
            <a:r>
              <a:rPr lang="en-US" altLang="zh-CN" sz="1000" dirty="0" err="1">
                <a:latin typeface="Times New Roman" panose="02020603050405020304" pitchFamily="18" charset="0"/>
                <a:cs typeface="Times New Roman" panose="02020603050405020304" pitchFamily="18" charset="0"/>
              </a:rPr>
              <a:t>EdgeR</a:t>
            </a:r>
            <a:r>
              <a:rPr lang="en-US" altLang="zh-CN" sz="1000" dirty="0">
                <a:latin typeface="Times New Roman" panose="02020603050405020304" pitchFamily="18" charset="0"/>
                <a:cs typeface="Times New Roman" panose="02020603050405020304" pitchFamily="18" charset="0"/>
              </a:rPr>
              <a:t> package was used for comparative analysis of ASVs in RA and HC subjects. </a:t>
            </a:r>
            <a:r>
              <a:rPr lang="en-US" altLang="zh-CN" sz="1000" kern="100" dirty="0">
                <a:latin typeface="Times New Roman" panose="02020603050405020304" pitchFamily="18" charset="0"/>
                <a:ea typeface="等线" panose="02010600030101010101" pitchFamily="2" charset="-122"/>
                <a:cs typeface="Times New Roman" panose="02020603050405020304" pitchFamily="18" charset="0"/>
              </a:rPr>
              <a:t>The points color presents the bacterial phylum. The points shape shows the different level and the point size represent the ASV counts logarithm value of per million reads (CPM). The abundant variation of onset RA-enriched bacteria over different ages. Inner curves showing RA-MDI average values in different ages.</a:t>
            </a:r>
          </a:p>
          <a:p>
            <a:pPr algn="just"/>
            <a:r>
              <a:rPr lang="en-US" altLang="zh-CN" sz="1000" b="1" dirty="0">
                <a:latin typeface="Times New Roman" panose="02020603050405020304" pitchFamily="18" charset="0"/>
                <a:cs typeface="Times New Roman" panose="02020603050405020304" pitchFamily="18" charset="0"/>
              </a:rPr>
              <a:t>B. </a:t>
            </a:r>
            <a:r>
              <a:rPr lang="en-US" altLang="zh-CN" sz="1000" dirty="0">
                <a:latin typeface="Times New Roman" panose="02020603050405020304" pitchFamily="18" charset="0"/>
                <a:cs typeface="Times New Roman" panose="02020603050405020304" pitchFamily="18" charset="0"/>
              </a:rPr>
              <a:t>Abundant fluctuations of bacterial genera with significant alteration in RA patients.</a:t>
            </a:r>
          </a:p>
        </p:txBody>
      </p:sp>
      <p:pic>
        <p:nvPicPr>
          <p:cNvPr id="10" name="图片 9">
            <a:extLst>
              <a:ext uri="{FF2B5EF4-FFF2-40B4-BE49-F238E27FC236}">
                <a16:creationId xmlns:a16="http://schemas.microsoft.com/office/drawing/2014/main" id="{C88BB96C-062C-67E1-A43D-C90C44C5545A}"/>
              </a:ext>
            </a:extLst>
          </p:cNvPr>
          <p:cNvPicPr>
            <a:picLocks noChangeAspect="1"/>
          </p:cNvPicPr>
          <p:nvPr/>
        </p:nvPicPr>
        <p:blipFill rotWithShape="1">
          <a:blip r:embed="rId2"/>
          <a:srcRect b="16368"/>
          <a:stretch/>
        </p:blipFill>
        <p:spPr>
          <a:xfrm>
            <a:off x="352252" y="508353"/>
            <a:ext cx="6136034" cy="6641026"/>
          </a:xfrm>
          <a:prstGeom prst="rect">
            <a:avLst/>
          </a:prstGeom>
        </p:spPr>
      </p:pic>
    </p:spTree>
    <p:extLst>
      <p:ext uri="{BB962C8B-B14F-4D97-AF65-F5344CB8AC3E}">
        <p14:creationId xmlns:p14="http://schemas.microsoft.com/office/powerpoint/2010/main" val="38691782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1">
            <a:extLst>
              <a:ext uri="{FF2B5EF4-FFF2-40B4-BE49-F238E27FC236}">
                <a16:creationId xmlns:a16="http://schemas.microsoft.com/office/drawing/2014/main" id="{1938F2ED-1B80-6275-9D7D-E0AF4EEC1679}"/>
              </a:ext>
            </a:extLst>
          </p:cNvPr>
          <p:cNvSpPr>
            <a:spLocks noGrp="1"/>
          </p:cNvSpPr>
          <p:nvPr>
            <p:ph type="sldNum" sz="quarter" idx="12"/>
          </p:nvPr>
        </p:nvSpPr>
        <p:spPr>
          <a:xfrm>
            <a:off x="4831130" y="8341240"/>
            <a:ext cx="1539121" cy="479142"/>
          </a:xfrm>
        </p:spPr>
        <p:txBody>
          <a:bodyPr/>
          <a:lstStyle/>
          <a:p>
            <a:fld id="{31BBC020-191E-924B-96C1-9E9B4F13A44B}" type="slidenum">
              <a:rPr kumimoji="1" lang="zh-CN" altLang="en-US" smtClean="0"/>
              <a:t>8</a:t>
            </a:fld>
            <a:endParaRPr kumimoji="1" lang="zh-CN" altLang="en-US"/>
          </a:p>
        </p:txBody>
      </p:sp>
      <p:sp>
        <p:nvSpPr>
          <p:cNvPr id="6" name="矩形 5">
            <a:extLst>
              <a:ext uri="{FF2B5EF4-FFF2-40B4-BE49-F238E27FC236}">
                <a16:creationId xmlns:a16="http://schemas.microsoft.com/office/drawing/2014/main" id="{A3159A5B-C5FE-4191-08EA-D715CFFF34D5}"/>
              </a:ext>
            </a:extLst>
          </p:cNvPr>
          <p:cNvSpPr/>
          <p:nvPr/>
        </p:nvSpPr>
        <p:spPr>
          <a:xfrm>
            <a:off x="323048" y="366860"/>
            <a:ext cx="5916643" cy="246221"/>
          </a:xfrm>
          <a:prstGeom prst="rect">
            <a:avLst/>
          </a:prstGeom>
        </p:spPr>
        <p:txBody>
          <a:bodyPr wrap="square">
            <a:spAutoFit/>
          </a:bodyPr>
          <a:lstStyle/>
          <a:p>
            <a:pPr algn="just"/>
            <a:r>
              <a:rPr lang="en-US" altLang="zh-CN" sz="1000" b="1" dirty="0">
                <a:latin typeface="Times  New Roman"/>
              </a:rPr>
              <a:t>Figure</a:t>
            </a:r>
            <a:r>
              <a:rPr lang="zh-CN" altLang="en-US" sz="1000" b="1" dirty="0">
                <a:latin typeface="Times  New Roman"/>
              </a:rPr>
              <a:t> </a:t>
            </a:r>
            <a:r>
              <a:rPr lang="en-US" altLang="zh-CN" sz="1000" b="1" dirty="0">
                <a:latin typeface="Times  New Roman"/>
              </a:rPr>
              <a:t>S2</a:t>
            </a:r>
            <a:r>
              <a:rPr lang="en-US" altLang="zh-CN" sz="1000" b="1" kern="100" dirty="0">
                <a:latin typeface="Times  New Roman"/>
                <a:ea typeface="等线" panose="02010600030101010101" pitchFamily="2" charset="-122"/>
                <a:cs typeface="Times New Roman" panose="02020603050405020304" pitchFamily="18" charset="0"/>
              </a:rPr>
              <a:t>. Significant fluctuation in onset RA patient of different ages.</a:t>
            </a:r>
          </a:p>
        </p:txBody>
      </p:sp>
      <p:pic>
        <p:nvPicPr>
          <p:cNvPr id="8" name="图片 7">
            <a:extLst>
              <a:ext uri="{FF2B5EF4-FFF2-40B4-BE49-F238E27FC236}">
                <a16:creationId xmlns:a16="http://schemas.microsoft.com/office/drawing/2014/main" id="{0B089226-B1E7-711B-8D74-A7E5240BA5D7}"/>
              </a:ext>
            </a:extLst>
          </p:cNvPr>
          <p:cNvPicPr>
            <a:picLocks noChangeAspect="1"/>
          </p:cNvPicPr>
          <p:nvPr/>
        </p:nvPicPr>
        <p:blipFill>
          <a:blip r:embed="rId3"/>
          <a:stretch>
            <a:fillRect/>
          </a:stretch>
        </p:blipFill>
        <p:spPr>
          <a:xfrm>
            <a:off x="772263" y="662151"/>
            <a:ext cx="4597522" cy="5949734"/>
          </a:xfrm>
          <a:prstGeom prst="rect">
            <a:avLst/>
          </a:prstGeom>
        </p:spPr>
      </p:pic>
      <p:sp>
        <p:nvSpPr>
          <p:cNvPr id="9" name="矩形 8">
            <a:extLst>
              <a:ext uri="{FF2B5EF4-FFF2-40B4-BE49-F238E27FC236}">
                <a16:creationId xmlns:a16="http://schemas.microsoft.com/office/drawing/2014/main" id="{5ADA6BBE-143C-11E1-5061-3D65CCEFC10C}"/>
              </a:ext>
            </a:extLst>
          </p:cNvPr>
          <p:cNvSpPr/>
          <p:nvPr/>
        </p:nvSpPr>
        <p:spPr>
          <a:xfrm>
            <a:off x="323048" y="6710024"/>
            <a:ext cx="6398799" cy="1631216"/>
          </a:xfrm>
          <a:prstGeom prst="rect">
            <a:avLst/>
          </a:prstGeom>
        </p:spPr>
        <p:txBody>
          <a:bodyPr wrap="square">
            <a:spAutoFit/>
          </a:bodyPr>
          <a:lstStyle/>
          <a:p>
            <a:pPr algn="just"/>
            <a:r>
              <a:rPr lang="en-US" altLang="zh-CN" sz="1000" b="1" dirty="0">
                <a:latin typeface="Times New Roman" panose="02020603050405020304" pitchFamily="18" charset="0"/>
                <a:cs typeface="Times New Roman" panose="02020603050405020304" pitchFamily="18" charset="0"/>
              </a:rPr>
              <a:t>Figure</a:t>
            </a:r>
            <a:r>
              <a:rPr lang="zh-CN" altLang="en-US" sz="1000" b="1" dirty="0">
                <a:latin typeface="Times New Roman" panose="02020603050405020304" pitchFamily="18" charset="0"/>
                <a:cs typeface="Times New Roman" panose="02020603050405020304" pitchFamily="18" charset="0"/>
              </a:rPr>
              <a:t> </a:t>
            </a:r>
            <a:r>
              <a:rPr lang="en-US" altLang="zh-CN" sz="1000" b="1" dirty="0">
                <a:latin typeface="Times New Roman" panose="02020603050405020304" pitchFamily="18" charset="0"/>
                <a:cs typeface="Times New Roman" panose="02020603050405020304" pitchFamily="18" charset="0"/>
              </a:rPr>
              <a:t>S3</a:t>
            </a:r>
            <a:r>
              <a:rPr lang="en-US" altLang="zh-CN" sz="1000" b="1" kern="100" dirty="0">
                <a:latin typeface="Times New Roman" panose="02020603050405020304" pitchFamily="18" charset="0"/>
                <a:ea typeface="等线" panose="02010600030101010101" pitchFamily="2" charset="-122"/>
                <a:cs typeface="Times New Roman" panose="02020603050405020304" pitchFamily="18" charset="0"/>
              </a:rPr>
              <a:t>. Significant fluctuation in onset RA patient of different ages.</a:t>
            </a:r>
          </a:p>
          <a:p>
            <a:pPr algn="just"/>
            <a:r>
              <a:rPr lang="en-US" altLang="zh-CN" sz="1000" b="1" kern="100" dirty="0">
                <a:latin typeface="Times New Roman" panose="02020603050405020304" pitchFamily="18" charset="0"/>
                <a:ea typeface="等线" panose="02010600030101010101" pitchFamily="2" charset="-122"/>
                <a:cs typeface="Times New Roman" panose="02020603050405020304" pitchFamily="18" charset="0"/>
              </a:rPr>
              <a:t>A. </a:t>
            </a:r>
            <a:r>
              <a:rPr lang="en-US" altLang="zh-CN" sz="1000" dirty="0">
                <a:latin typeface="Times New Roman" panose="02020603050405020304" pitchFamily="18" charset="0"/>
                <a:cs typeface="Times New Roman" panose="02020603050405020304" pitchFamily="18" charset="0"/>
              </a:rPr>
              <a:t>The age-associated bacterial genera in HC and RA subjects with different genders (</a:t>
            </a:r>
            <a:r>
              <a:rPr lang="en-US" altLang="zh-CN" sz="1000" dirty="0" err="1">
                <a:latin typeface="Times New Roman" panose="02020603050405020304" pitchFamily="18" charset="0"/>
                <a:cs typeface="Times New Roman" panose="02020603050405020304" pitchFamily="18" charset="0"/>
              </a:rPr>
              <a:t>MaAsLin</a:t>
            </a:r>
            <a:r>
              <a:rPr lang="en-US" altLang="zh-CN" sz="1000" dirty="0">
                <a:latin typeface="Times New Roman" panose="02020603050405020304" pitchFamily="18" charset="0"/>
                <a:cs typeface="Times New Roman" panose="02020603050405020304" pitchFamily="18" charset="0"/>
              </a:rPr>
              <a:t>). The</a:t>
            </a:r>
            <a:r>
              <a:rPr lang="zh-CN" altLang="en-US" sz="1000" dirty="0">
                <a:latin typeface="Times New Roman" panose="02020603050405020304" pitchFamily="18" charset="0"/>
                <a:cs typeface="Times New Roman" panose="02020603050405020304" pitchFamily="18" charset="0"/>
              </a:rPr>
              <a:t> </a:t>
            </a:r>
            <a:r>
              <a:rPr lang="en-US" altLang="zh-CN" sz="1000" i="1" dirty="0">
                <a:latin typeface="Times New Roman" panose="02020603050405020304" pitchFamily="18" charset="0"/>
                <a:cs typeface="Times New Roman" panose="02020603050405020304" pitchFamily="18" charset="0"/>
              </a:rPr>
              <a:t>Maaslin2</a:t>
            </a:r>
            <a:r>
              <a:rPr lang="en-US" altLang="zh-CN" sz="1000" dirty="0">
                <a:latin typeface="Times New Roman" panose="02020603050405020304" pitchFamily="18" charset="0"/>
                <a:cs typeface="Times New Roman" panose="02020603050405020304" pitchFamily="18" charset="0"/>
              </a:rPr>
              <a:t> package was used for correlation analysis. The bigger the size , the more significant the association. </a:t>
            </a:r>
            <a:endParaRPr lang="zh-CN" altLang="zh-CN" sz="1000" kern="100" dirty="0">
              <a:latin typeface="Times New Roman" panose="02020603050405020304" pitchFamily="18" charset="0"/>
              <a:ea typeface="等线" panose="02010600030101010101" pitchFamily="2" charset="-122"/>
              <a:cs typeface="Times New Roman" panose="02020603050405020304" pitchFamily="18" charset="0"/>
            </a:endParaRPr>
          </a:p>
          <a:p>
            <a:pPr algn="just"/>
            <a:r>
              <a:rPr lang="en-US" altLang="zh-CN" sz="1000" b="1" kern="100" dirty="0">
                <a:latin typeface="Times New Roman" panose="02020603050405020304" pitchFamily="18" charset="0"/>
                <a:ea typeface="等线" panose="02010600030101010101" pitchFamily="2" charset="-122"/>
                <a:cs typeface="Times New Roman" panose="02020603050405020304" pitchFamily="18" charset="0"/>
              </a:rPr>
              <a:t>B. </a:t>
            </a:r>
            <a:r>
              <a:rPr lang="en-US" altLang="zh-CN" sz="1000" kern="100" dirty="0">
                <a:latin typeface="Times New Roman" panose="02020603050405020304" pitchFamily="18" charset="0"/>
                <a:ea typeface="等线" panose="02010600030101010101" pitchFamily="2" charset="-122"/>
                <a:cs typeface="Times New Roman" panose="02020603050405020304" pitchFamily="18" charset="0"/>
              </a:rPr>
              <a:t>The age-associated bacteria over different ages.</a:t>
            </a:r>
          </a:p>
          <a:p>
            <a:pPr algn="just"/>
            <a:r>
              <a:rPr lang="en-US" altLang="zh-CN" sz="1000" b="1" dirty="0">
                <a:latin typeface="Times New Roman" panose="02020603050405020304" pitchFamily="18" charset="0"/>
                <a:cs typeface="Times New Roman" panose="02020603050405020304" pitchFamily="18" charset="0"/>
              </a:rPr>
              <a:t>C.</a:t>
            </a:r>
            <a:r>
              <a:rPr lang="en-US" altLang="zh-CN" sz="1000" b="1" kern="100" dirty="0">
                <a:latin typeface="Times New Roman" panose="02020603050405020304" pitchFamily="18" charset="0"/>
                <a:ea typeface="等线" panose="02010600030101010101" pitchFamily="2" charset="-122"/>
                <a:cs typeface="Times New Roman" panose="02020603050405020304" pitchFamily="18" charset="0"/>
              </a:rPr>
              <a:t> </a:t>
            </a:r>
            <a:r>
              <a:rPr lang="en-US" altLang="zh-CN" sz="1000" kern="100" dirty="0">
                <a:latin typeface="Times New Roman" panose="02020603050405020304" pitchFamily="18" charset="0"/>
                <a:ea typeface="等线" panose="02010600030101010101" pitchFamily="2" charset="-122"/>
                <a:cs typeface="Times New Roman" panose="02020603050405020304" pitchFamily="18" charset="0"/>
              </a:rPr>
              <a:t>The comparative analysis result of bacterial abundance over different ages shows as the Manhattan plot. </a:t>
            </a:r>
            <a:r>
              <a:rPr lang="en-US" altLang="zh-CN" sz="1000" dirty="0">
                <a:latin typeface="Times New Roman" panose="02020603050405020304" pitchFamily="18" charset="0"/>
                <a:cs typeface="Times New Roman" panose="02020603050405020304" pitchFamily="18" charset="0"/>
              </a:rPr>
              <a:t>The R 3.6.1 software with </a:t>
            </a:r>
            <a:r>
              <a:rPr lang="en-US" altLang="zh-CN" sz="1000" dirty="0" err="1">
                <a:latin typeface="Times New Roman" panose="02020603050405020304" pitchFamily="18" charset="0"/>
                <a:cs typeface="Times New Roman" panose="02020603050405020304" pitchFamily="18" charset="0"/>
              </a:rPr>
              <a:t>EdgeR</a:t>
            </a:r>
            <a:r>
              <a:rPr lang="en-US" altLang="zh-CN" sz="1000" dirty="0">
                <a:latin typeface="Times New Roman" panose="02020603050405020304" pitchFamily="18" charset="0"/>
                <a:cs typeface="Times New Roman" panose="02020603050405020304" pitchFamily="18" charset="0"/>
              </a:rPr>
              <a:t> package was used for comparative analysis of ASVs in RA and HC subjects. </a:t>
            </a:r>
            <a:r>
              <a:rPr lang="en-US" altLang="zh-CN" sz="1000" kern="100" dirty="0">
                <a:latin typeface="Times New Roman" panose="02020603050405020304" pitchFamily="18" charset="0"/>
                <a:ea typeface="等线" panose="02010600030101010101" pitchFamily="2" charset="-122"/>
                <a:cs typeface="Times New Roman" panose="02020603050405020304" pitchFamily="18" charset="0"/>
              </a:rPr>
              <a:t>The points color presents the bacterial phylum. The points shape shows the different level and the point size represent the ASV counts logarithm value of per million reads (CPM). The abundant variation of onset RA-enriched bacteria over different ages. Inner curves showing RA-MDI average values in different ages.</a:t>
            </a:r>
          </a:p>
          <a:p>
            <a:pPr algn="just"/>
            <a:r>
              <a:rPr lang="en-US" altLang="zh-CN" sz="1000" b="1" kern="100" dirty="0">
                <a:latin typeface="Times New Roman" panose="02020603050405020304" pitchFamily="18" charset="0"/>
                <a:ea typeface="等线" panose="02010600030101010101" pitchFamily="2" charset="-122"/>
                <a:cs typeface="Times New Roman" panose="02020603050405020304" pitchFamily="18" charset="0"/>
              </a:rPr>
              <a:t>D. </a:t>
            </a:r>
            <a:r>
              <a:rPr lang="en-US" altLang="zh-CN" sz="1000" kern="100" dirty="0">
                <a:latin typeface="Times New Roman" panose="02020603050405020304" pitchFamily="18" charset="0"/>
                <a:ea typeface="等线" panose="02010600030101010101" pitchFamily="2" charset="-122"/>
                <a:cs typeface="Times New Roman" panose="02020603050405020304" pitchFamily="18" charset="0"/>
              </a:rPr>
              <a:t>The onset RA-enriched bacteria over different ages.</a:t>
            </a:r>
          </a:p>
        </p:txBody>
      </p:sp>
    </p:spTree>
    <p:extLst>
      <p:ext uri="{BB962C8B-B14F-4D97-AF65-F5344CB8AC3E}">
        <p14:creationId xmlns:p14="http://schemas.microsoft.com/office/powerpoint/2010/main" val="35981587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9C7A5DC6-D39C-3FE4-962D-E5936E46A621}"/>
              </a:ext>
            </a:extLst>
          </p:cNvPr>
          <p:cNvPicPr>
            <a:picLocks noChangeAspect="1"/>
          </p:cNvPicPr>
          <p:nvPr/>
        </p:nvPicPr>
        <p:blipFill>
          <a:blip r:embed="rId2"/>
          <a:stretch>
            <a:fillRect/>
          </a:stretch>
        </p:blipFill>
        <p:spPr>
          <a:xfrm>
            <a:off x="127000" y="575682"/>
            <a:ext cx="6586538" cy="5285871"/>
          </a:xfrm>
          <a:prstGeom prst="rect">
            <a:avLst/>
          </a:prstGeom>
        </p:spPr>
      </p:pic>
      <p:sp>
        <p:nvSpPr>
          <p:cNvPr id="3" name="矩形 2">
            <a:extLst>
              <a:ext uri="{FF2B5EF4-FFF2-40B4-BE49-F238E27FC236}">
                <a16:creationId xmlns:a16="http://schemas.microsoft.com/office/drawing/2014/main" id="{3F9910BC-EDBA-93D8-BCDB-120A54AA9229}"/>
              </a:ext>
            </a:extLst>
          </p:cNvPr>
          <p:cNvSpPr/>
          <p:nvPr/>
        </p:nvSpPr>
        <p:spPr>
          <a:xfrm>
            <a:off x="245222" y="5597650"/>
            <a:ext cx="6125029" cy="861774"/>
          </a:xfrm>
          <a:prstGeom prst="rect">
            <a:avLst/>
          </a:prstGeom>
        </p:spPr>
        <p:txBody>
          <a:bodyPr wrap="square">
            <a:spAutoFit/>
          </a:bodyPr>
          <a:lstStyle/>
          <a:p>
            <a:pPr algn="just">
              <a:spcAft>
                <a:spcPts val="0"/>
              </a:spcAft>
            </a:pPr>
            <a:r>
              <a:rPr lang="en-US" altLang="zh-CN" sz="1000" b="1" kern="100" dirty="0">
                <a:latin typeface="Times New Roman" panose="02020603050405020304" pitchFamily="18" charset="0"/>
                <a:ea typeface="等线" panose="02010600030101010101" pitchFamily="2" charset="-122"/>
                <a:cs typeface="Times New Roman" panose="02020603050405020304" pitchFamily="18" charset="0"/>
              </a:rPr>
              <a:t>Figure S4. Bacterial alteration in early and established RA.</a:t>
            </a:r>
            <a:endParaRPr lang="zh-CN" altLang="zh-CN" sz="1000" kern="100" dirty="0">
              <a:latin typeface="Times New Roman" panose="02020603050405020304" pitchFamily="18" charset="0"/>
              <a:ea typeface="等线" panose="02010600030101010101" pitchFamily="2" charset="-122"/>
              <a:cs typeface="Times New Roman" panose="02020603050405020304" pitchFamily="18" charset="0"/>
            </a:endParaRPr>
          </a:p>
          <a:p>
            <a:pPr algn="just">
              <a:spcAft>
                <a:spcPts val="0"/>
              </a:spcAft>
            </a:pPr>
            <a:r>
              <a:rPr lang="en-US" altLang="zh-CN" sz="1000" b="1" kern="100" dirty="0">
                <a:latin typeface="Times New Roman" panose="02020603050405020304" pitchFamily="18" charset="0"/>
                <a:ea typeface="等线" panose="02010600030101010101" pitchFamily="2" charset="-122"/>
                <a:cs typeface="Times New Roman" panose="02020603050405020304" pitchFamily="18" charset="0"/>
              </a:rPr>
              <a:t>A. </a:t>
            </a:r>
            <a:r>
              <a:rPr lang="en-US" altLang="zh-CN" sz="1000" kern="100" dirty="0">
                <a:latin typeface="Times New Roman" panose="02020603050405020304" pitchFamily="18" charset="0"/>
                <a:ea typeface="等线" panose="02010600030101010101" pitchFamily="2" charset="-122"/>
                <a:cs typeface="Times New Roman" panose="02020603050405020304" pitchFamily="18" charset="0"/>
              </a:rPr>
              <a:t>The linear discriminant analysis Effect Size (LEfSe) analysis presents the differentiation between bacterial profiles of HC subjects and early-RA patients. </a:t>
            </a:r>
            <a:endParaRPr lang="zh-CN" altLang="zh-CN" sz="1000" kern="100" dirty="0">
              <a:latin typeface="Times New Roman" panose="02020603050405020304" pitchFamily="18" charset="0"/>
              <a:ea typeface="等线" panose="02010600030101010101" pitchFamily="2" charset="-122"/>
              <a:cs typeface="Times New Roman" panose="02020603050405020304" pitchFamily="18" charset="0"/>
            </a:endParaRPr>
          </a:p>
          <a:p>
            <a:pPr algn="just">
              <a:spcAft>
                <a:spcPts val="0"/>
              </a:spcAft>
            </a:pPr>
            <a:r>
              <a:rPr lang="en-US" altLang="zh-CN" sz="1000" b="1" kern="100" dirty="0">
                <a:latin typeface="Times New Roman" panose="02020603050405020304" pitchFamily="18" charset="0"/>
                <a:ea typeface="等线" panose="02010600030101010101" pitchFamily="2" charset="-122"/>
                <a:cs typeface="Times New Roman" panose="02020603050405020304" pitchFamily="18" charset="0"/>
              </a:rPr>
              <a:t>B. </a:t>
            </a:r>
            <a:r>
              <a:rPr lang="en-US" altLang="zh-CN" sz="1000" kern="100" dirty="0">
                <a:latin typeface="Times New Roman" panose="02020603050405020304" pitchFamily="18" charset="0"/>
                <a:ea typeface="等线" panose="02010600030101010101" pitchFamily="2" charset="-122"/>
                <a:cs typeface="Times New Roman" panose="02020603050405020304" pitchFamily="18" charset="0"/>
              </a:rPr>
              <a:t>The LEfSe analysis shows the differentiation between bacterial profiles of RA patients with early and established status. </a:t>
            </a:r>
            <a:endParaRPr lang="zh-CN" altLang="zh-CN" sz="1000" kern="100" dirty="0">
              <a:latin typeface="Times New Roman" panose="02020603050405020304" pitchFamily="18" charset="0"/>
              <a:ea typeface="等线" panose="02010600030101010101" pitchFamily="2" charset="-122"/>
              <a:cs typeface="Times New Roman" panose="02020603050405020304" pitchFamily="18" charset="0"/>
            </a:endParaRPr>
          </a:p>
        </p:txBody>
      </p:sp>
      <p:sp>
        <p:nvSpPr>
          <p:cNvPr id="5" name="灯片编号占位符 1">
            <a:extLst>
              <a:ext uri="{FF2B5EF4-FFF2-40B4-BE49-F238E27FC236}">
                <a16:creationId xmlns:a16="http://schemas.microsoft.com/office/drawing/2014/main" id="{C0D35BFD-7861-955C-093E-F1A4081A7BC7}"/>
              </a:ext>
            </a:extLst>
          </p:cNvPr>
          <p:cNvSpPr>
            <a:spLocks noGrp="1"/>
          </p:cNvSpPr>
          <p:nvPr>
            <p:ph type="sldNum" sz="quarter" idx="12"/>
          </p:nvPr>
        </p:nvSpPr>
        <p:spPr>
          <a:xfrm>
            <a:off x="4831130" y="8341240"/>
            <a:ext cx="1539121" cy="479142"/>
          </a:xfrm>
        </p:spPr>
        <p:txBody>
          <a:bodyPr/>
          <a:lstStyle/>
          <a:p>
            <a:fld id="{31BBC020-191E-924B-96C1-9E9B4F13A44B}" type="slidenum">
              <a:rPr kumimoji="1" lang="zh-CN" altLang="en-US" smtClean="0"/>
              <a:t>9</a:t>
            </a:fld>
            <a:endParaRPr kumimoji="1" lang="zh-CN" altLang="en-US"/>
          </a:p>
        </p:txBody>
      </p:sp>
      <p:sp>
        <p:nvSpPr>
          <p:cNvPr id="2" name="文本框 1">
            <a:extLst>
              <a:ext uri="{FF2B5EF4-FFF2-40B4-BE49-F238E27FC236}">
                <a16:creationId xmlns:a16="http://schemas.microsoft.com/office/drawing/2014/main" id="{A113594D-83AD-061B-4A86-22FA62EE08B2}"/>
              </a:ext>
            </a:extLst>
          </p:cNvPr>
          <p:cNvSpPr txBox="1"/>
          <p:nvPr/>
        </p:nvSpPr>
        <p:spPr>
          <a:xfrm>
            <a:off x="127000" y="611037"/>
            <a:ext cx="4763782" cy="246221"/>
          </a:xfrm>
          <a:prstGeom prst="rect">
            <a:avLst/>
          </a:prstGeom>
          <a:noFill/>
        </p:spPr>
        <p:txBody>
          <a:bodyPr wrap="square" rtlCol="0">
            <a:spAutoFit/>
          </a:bodyPr>
          <a:lstStyle/>
          <a:p>
            <a:r>
              <a:rPr lang="en-US" altLang="zh-CN" sz="1000" b="1" dirty="0">
                <a:latin typeface="Times  New Roman"/>
              </a:rPr>
              <a:t>Figure S3. </a:t>
            </a:r>
            <a:r>
              <a:rPr lang="en-US" altLang="zh-CN" sz="1000" b="1" kern="100" dirty="0">
                <a:latin typeface="Times  New Roman"/>
                <a:ea typeface="等线" panose="02010600030101010101" pitchFamily="2" charset="-122"/>
                <a:cs typeface="Times New Roman" panose="02020603050405020304" pitchFamily="18" charset="0"/>
              </a:rPr>
              <a:t>Bacterial alteration in early and established RA.</a:t>
            </a:r>
            <a:endParaRPr kumimoji="1" lang="zh-CN" altLang="en-US" sz="1000" dirty="0">
              <a:latin typeface="Times  New Roman"/>
            </a:endParaRPr>
          </a:p>
        </p:txBody>
      </p:sp>
    </p:spTree>
    <p:extLst>
      <p:ext uri="{BB962C8B-B14F-4D97-AF65-F5344CB8AC3E}">
        <p14:creationId xmlns:p14="http://schemas.microsoft.com/office/powerpoint/2010/main" val="3137923849"/>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DengXian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DengXian"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14060</TotalTime>
  <Words>4473</Words>
  <Application>Microsoft Office PowerPoint</Application>
  <PresentationFormat>自定义</PresentationFormat>
  <Paragraphs>372</Paragraphs>
  <Slides>20</Slides>
  <Notes>5</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20</vt:i4>
      </vt:variant>
    </vt:vector>
  </HeadingPairs>
  <TitlesOfParts>
    <vt:vector size="28" baseType="lpstr">
      <vt:lpstr>Times  New Roman</vt:lpstr>
      <vt:lpstr>DengXian</vt:lpstr>
      <vt:lpstr>宋体</vt:lpstr>
      <vt:lpstr>Arial</vt:lpstr>
      <vt:lpstr>Calibri</vt:lpstr>
      <vt:lpstr>Calibri Light</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Microsoft Office 用户</dc:creator>
  <cp:lastModifiedBy>00 Feng</cp:lastModifiedBy>
  <cp:revision>736</cp:revision>
  <cp:lastPrinted>2023-03-14T02:35:03Z</cp:lastPrinted>
  <dcterms:created xsi:type="dcterms:W3CDTF">2018-12-01T00:58:30Z</dcterms:created>
  <dcterms:modified xsi:type="dcterms:W3CDTF">2024-02-17T14:28:37Z</dcterms:modified>
</cp:coreProperties>
</file>