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68"/>
  </p:normalViewPr>
  <p:slideViewPr>
    <p:cSldViewPr snapToGrid="0">
      <p:cViewPr varScale="1">
        <p:scale>
          <a:sx n="90" d="100"/>
          <a:sy n="90" d="100"/>
        </p:scale>
        <p:origin x="232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7EDB6D4-CB69-8187-DB7A-92ADEDD3AC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116E535D-E271-3A9B-56FE-13144FFCAC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8DBA44E-91BC-1600-6195-51946EC28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D43C-BE98-2F4B-BD12-84EC2D477198}" type="datetimeFigureOut">
              <a:rPr kumimoji="1" lang="zh-CN" altLang="en-US" smtClean="0"/>
              <a:t>2024/3/27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33904DE-D567-7C43-E801-577BB8E61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683B015-8939-3ACE-E02D-9FD6F280C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5180-F322-F74B-B0B1-AAC1138577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2165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FEB2E9-8DA8-6BEA-9567-69B0B4FD4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96B5567-1970-C08A-6EF0-343946B0DB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EBB1D7E-B696-07E8-6D4A-0AF6A7F313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D43C-BE98-2F4B-BD12-84EC2D477198}" type="datetimeFigureOut">
              <a:rPr kumimoji="1" lang="zh-CN" altLang="en-US" smtClean="0"/>
              <a:t>2024/3/27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0592D4C-0FC1-DC10-E107-8F7DE29A6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DC3129A-E2EA-722A-EC0E-5930BAEBBB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5180-F322-F74B-B0B1-AAC1138577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0232733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DA1FB73-9A41-325B-6BB0-2B212D66CF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CA3EB0-D612-D4B4-8429-21FDD36847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AC4407-E346-04CF-8E95-A843508BA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D43C-BE98-2F4B-BD12-84EC2D477198}" type="datetimeFigureOut">
              <a:rPr kumimoji="1" lang="zh-CN" altLang="en-US" smtClean="0"/>
              <a:t>2024/3/27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F828325-0B7D-A143-72DB-AA3E45094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817E824-34FB-E2FE-2FB2-DA828A3D5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5180-F322-F74B-B0B1-AAC1138577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54878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82301D8-4844-F6C8-E0C0-968B4EB4F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38DD07-2FF6-9FC6-254E-9E0697C10F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3B9A8EF-7C50-D175-416D-EF77CA2F9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D43C-BE98-2F4B-BD12-84EC2D477198}" type="datetimeFigureOut">
              <a:rPr kumimoji="1" lang="zh-CN" altLang="en-US" smtClean="0"/>
              <a:t>2024/3/27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C3CE92A-AA97-60ED-740B-FF94DEF91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CF1A35-BD78-ADC9-6304-DD7925238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5180-F322-F74B-B0B1-AAC1138577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173251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74E93C-8FE7-99AE-62C4-B74D92A3D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CC130A6-24AF-CA4F-4D80-46CFC6F093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CE90A16-2D1F-3539-5082-602C4C12DC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D43C-BE98-2F4B-BD12-84EC2D477198}" type="datetimeFigureOut">
              <a:rPr kumimoji="1" lang="zh-CN" altLang="en-US" smtClean="0"/>
              <a:t>2024/3/27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4ECAB9-C480-B6E1-273E-4CC90B170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26F27A4-D042-6D68-6A4B-38188F537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5180-F322-F74B-B0B1-AAC1138577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49817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027F77-C961-8045-6D97-CE2094714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3B854D2-A1C3-2195-DF4E-B251799B81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0F34B3F-BF4D-2135-E202-1EC510E690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476FB3F-2778-9ACE-2B46-A073A4CC7C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D43C-BE98-2F4B-BD12-84EC2D477198}" type="datetimeFigureOut">
              <a:rPr kumimoji="1" lang="zh-CN" altLang="en-US" smtClean="0"/>
              <a:t>2024/3/27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71F2FED-14AC-B81E-AB4A-7C07B9C2A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A9BBB89-A41B-7B89-844D-5BFE2F712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5180-F322-F74B-B0B1-AAC1138577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1761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0A30FD-F1FF-A5C4-6179-32E997F784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2A95CDB-1BD4-9AEC-B1F4-0A7489E1BF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F6AAD47-9C12-F87D-EB4B-38BC22104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9C37327-71E9-934E-7C37-B231F394EA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3280CE0-CD85-7598-FB40-BB2D6354AF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E81C41C-E497-9F42-1FE6-75443DD60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D43C-BE98-2F4B-BD12-84EC2D477198}" type="datetimeFigureOut">
              <a:rPr kumimoji="1" lang="zh-CN" altLang="en-US" smtClean="0"/>
              <a:t>2024/3/27</a:t>
            </a:fld>
            <a:endParaRPr kumimoji="1"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E5FB5E5-BE68-C424-D152-4D7C470AE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0514700-D9D3-7ED2-75E6-D0A566EE9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5180-F322-F74B-B0B1-AAC1138577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513934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FE3C29-4E63-0919-86A4-DBB6DEE818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0DC1F37-26A7-3E04-C505-2A9FD039B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D43C-BE98-2F4B-BD12-84EC2D477198}" type="datetimeFigureOut">
              <a:rPr kumimoji="1" lang="zh-CN" altLang="en-US" smtClean="0"/>
              <a:t>2024/3/27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A59CF1A-E8DD-618B-D931-60A8F0AAD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ED87204-4D7E-FC68-4651-8C728F0B3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5180-F322-F74B-B0B1-AAC1138577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38931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CFFA9E2-6991-F817-C5D4-25D68C42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D43C-BE98-2F4B-BD12-84EC2D477198}" type="datetimeFigureOut">
              <a:rPr kumimoji="1" lang="zh-CN" altLang="en-US" smtClean="0"/>
              <a:t>2024/3/27</a:t>
            </a:fld>
            <a:endParaRPr kumimoji="1"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3B52BB6-7166-DA42-BDE1-DE2B95243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2978DD2-48A7-CFC1-B8CE-ADF7779AC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5180-F322-F74B-B0B1-AAC1138577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98143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3F30AC6-8926-BC99-17C9-C0448667C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2C0BFCB-6FAB-BD8F-1055-281D84CC6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A40F82C-EEAB-6BB5-F5BB-48BC81D73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060E118-1E08-FC36-21E2-EC17AFACC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D43C-BE98-2F4B-BD12-84EC2D477198}" type="datetimeFigureOut">
              <a:rPr kumimoji="1" lang="zh-CN" altLang="en-US" smtClean="0"/>
              <a:t>2024/3/27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F10A01F-9FB2-35A9-152C-C4C38CFC9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A357A4A-00F7-90D3-FCF2-4CDA02122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5180-F322-F74B-B0B1-AAC1138577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35479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1B627D-FD57-7F77-F705-895BE18C61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DC479BCA-414C-825B-9E97-A8065806D2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4CDDFA5-356E-93B2-80D5-A806A7A843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DAA0A3C-8819-467E-B34C-ED9C97BD1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DD43C-BE98-2F4B-BD12-84EC2D477198}" type="datetimeFigureOut">
              <a:rPr kumimoji="1" lang="zh-CN" altLang="en-US" smtClean="0"/>
              <a:t>2024/3/27</a:t>
            </a:fld>
            <a:endParaRPr kumimoji="1"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F871BA5-DBEC-33A1-9B5A-7EF53844D5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B57B46C-4549-61D2-C09A-671954FE2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05180-F322-F74B-B0B1-AAC1138577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75273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EC93C876-CEEC-A494-DB01-576D17304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E1B760D-5C93-E860-22CE-EB8262418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0C33480-C2FA-2E78-1695-314FD2EB92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DD43C-BE98-2F4B-BD12-84EC2D477198}" type="datetimeFigureOut">
              <a:rPr kumimoji="1" lang="zh-CN" altLang="en-US" smtClean="0"/>
              <a:t>2024/3/27</a:t>
            </a:fld>
            <a:endParaRPr kumimoji="1"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4A7776D-D0F1-CC00-E4D6-CF94F141CF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8A026C9-5A93-6D15-DD62-78C1B3C664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E05180-F322-F74B-B0B1-AAC1138577C9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28021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图片包含 游戏机, 电脑&#10;&#10;描述已自动生成">
            <a:extLst>
              <a:ext uri="{FF2B5EF4-FFF2-40B4-BE49-F238E27FC236}">
                <a16:creationId xmlns:a16="http://schemas.microsoft.com/office/drawing/2014/main" id="{9F8516C3-8FFC-204B-347A-219FE56290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91863">
            <a:off x="1322840" y="1750710"/>
            <a:ext cx="8757982" cy="3928558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A18BE6F9-5C11-1D4F-E9DA-23447A062CBE}"/>
              </a:ext>
            </a:extLst>
          </p:cNvPr>
          <p:cNvSpPr txBox="1"/>
          <p:nvPr/>
        </p:nvSpPr>
        <p:spPr>
          <a:xfrm>
            <a:off x="3660225" y="1489346"/>
            <a:ext cx="7034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TJ-48</a:t>
            </a:r>
            <a:endParaRPr kumimoji="1"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51D6F5A-963D-6344-8463-70221DFDB95C}"/>
              </a:ext>
            </a:extLst>
          </p:cNvPr>
          <p:cNvSpPr txBox="1"/>
          <p:nvPr/>
        </p:nvSpPr>
        <p:spPr>
          <a:xfrm>
            <a:off x="10505941" y="4444375"/>
            <a:ext cx="113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sz="18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α</a:t>
            </a:r>
            <a:r>
              <a:rPr lang="zh-CN" altLang="el-GR" sz="18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ー</a:t>
            </a:r>
            <a:r>
              <a:rPr lang="en" altLang="zh-CN" sz="18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SMA</a:t>
            </a:r>
            <a:r>
              <a:rPr lang="zh-CN" altLang="en-US" sz="18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kumimoji="1" lang="zh-CN" altLang="en-US" dirty="0"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6" name="三角形 5">
            <a:extLst>
              <a:ext uri="{FF2B5EF4-FFF2-40B4-BE49-F238E27FC236}">
                <a16:creationId xmlns:a16="http://schemas.microsoft.com/office/drawing/2014/main" id="{87629DCD-9350-85C2-55B7-66B752E72914}"/>
              </a:ext>
            </a:extLst>
          </p:cNvPr>
          <p:cNvSpPr/>
          <p:nvPr/>
        </p:nvSpPr>
        <p:spPr>
          <a:xfrm rot="16200000">
            <a:off x="9846069" y="4487300"/>
            <a:ext cx="486127" cy="283483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C84E9C1-74D4-0F0C-2E7C-E8D6306D759F}"/>
              </a:ext>
            </a:extLst>
          </p:cNvPr>
          <p:cNvSpPr txBox="1"/>
          <p:nvPr/>
        </p:nvSpPr>
        <p:spPr>
          <a:xfrm>
            <a:off x="3254612" y="5679022"/>
            <a:ext cx="1403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CN" b="0" i="0" u="none" strike="noStrike" dirty="0">
                <a:solidFill>
                  <a:srgbClr val="31353B"/>
                </a:solidFill>
                <a:effectLst/>
                <a:latin typeface="-apple-system"/>
              </a:rPr>
              <a:t>Figure1-a</a:t>
            </a:r>
            <a:endParaRPr kumimoji="1"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94971B3-EB80-EE84-A102-AA8012DBD048}"/>
              </a:ext>
            </a:extLst>
          </p:cNvPr>
          <p:cNvSpPr/>
          <p:nvPr/>
        </p:nvSpPr>
        <p:spPr>
          <a:xfrm>
            <a:off x="2661605" y="2392942"/>
            <a:ext cx="2367595" cy="284399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B209A984-61AA-7B09-1E0D-FA51B802DE0C}"/>
              </a:ext>
            </a:extLst>
          </p:cNvPr>
          <p:cNvSpPr txBox="1"/>
          <p:nvPr/>
        </p:nvSpPr>
        <p:spPr>
          <a:xfrm>
            <a:off x="2661605" y="2023610"/>
            <a:ext cx="973956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</a:t>
            </a:r>
            <a:r>
              <a:rPr lang="en-GB" altLang="zh-CN" sz="11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1</a:t>
            </a:r>
            <a:r>
              <a:rPr lang="en-US" altLang="zh-CN" sz="11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00</a:t>
            </a:r>
            <a:r>
              <a:rPr lang="en-GB" altLang="zh-CN" sz="11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 </a:t>
            </a:r>
            <a:r>
              <a:rPr lang="en-US" altLang="zh-CN" sz="11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500</a:t>
            </a:r>
            <a:r>
              <a:rPr lang="en-GB" altLang="zh-CN" sz="11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</a:t>
            </a:r>
            <a:r>
              <a:rPr lang="en-US" altLang="zh-CN" sz="11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1000</a:t>
            </a:r>
            <a:r>
              <a:rPr lang="en-GB" altLang="zh-CN" sz="11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</a:t>
            </a:r>
            <a:r>
              <a:rPr lang="ja-JP" altLang="en-US" sz="1100" b="1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　</a:t>
            </a:r>
            <a:endParaRPr lang="en-GB" altLang="zh-CN" sz="1100" b="1" dirty="0"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0200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游戏机, 电脑&#10;&#10;描述已自动生成">
            <a:extLst>
              <a:ext uri="{FF2B5EF4-FFF2-40B4-BE49-F238E27FC236}">
                <a16:creationId xmlns:a16="http://schemas.microsoft.com/office/drawing/2014/main" id="{F553593C-1C5D-567C-BA6B-0B57C2EA3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391863">
            <a:off x="1322840" y="1750710"/>
            <a:ext cx="8757982" cy="3928558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9A2F4463-9F15-6C69-D5AF-C0B1E967461E}"/>
              </a:ext>
            </a:extLst>
          </p:cNvPr>
          <p:cNvSpPr txBox="1"/>
          <p:nvPr/>
        </p:nvSpPr>
        <p:spPr>
          <a:xfrm>
            <a:off x="5817637" y="1581681"/>
            <a:ext cx="1226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TJ-15</a:t>
            </a:r>
            <a:endParaRPr kumimoji="1"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5B8DF46-4E19-12E5-C0AC-0CDF7F8A930C}"/>
              </a:ext>
            </a:extLst>
          </p:cNvPr>
          <p:cNvSpPr txBox="1"/>
          <p:nvPr/>
        </p:nvSpPr>
        <p:spPr>
          <a:xfrm>
            <a:off x="10505941" y="4444375"/>
            <a:ext cx="113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sz="18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α</a:t>
            </a:r>
            <a:r>
              <a:rPr lang="zh-CN" altLang="el-GR" sz="18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ー</a:t>
            </a:r>
            <a:r>
              <a:rPr lang="en" altLang="zh-CN" sz="18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SMA</a:t>
            </a:r>
            <a:r>
              <a:rPr lang="zh-CN" altLang="en-US" sz="18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kumimoji="1" lang="zh-CN" altLang="en-US" dirty="0"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5" name="三角形 4">
            <a:extLst>
              <a:ext uri="{FF2B5EF4-FFF2-40B4-BE49-F238E27FC236}">
                <a16:creationId xmlns:a16="http://schemas.microsoft.com/office/drawing/2014/main" id="{5EBDB82B-F8B2-C794-B186-6CB256A5D0D9}"/>
              </a:ext>
            </a:extLst>
          </p:cNvPr>
          <p:cNvSpPr/>
          <p:nvPr/>
        </p:nvSpPr>
        <p:spPr>
          <a:xfrm rot="16200000">
            <a:off x="9846069" y="4487300"/>
            <a:ext cx="486127" cy="283483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C8357096-A3AC-8D62-E62A-A1419412BEEF}"/>
              </a:ext>
            </a:extLst>
          </p:cNvPr>
          <p:cNvSpPr txBox="1"/>
          <p:nvPr/>
        </p:nvSpPr>
        <p:spPr>
          <a:xfrm>
            <a:off x="5701831" y="5819195"/>
            <a:ext cx="6692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altLang="zh-CN" b="0" i="0" u="none" strike="noStrike" dirty="0">
                <a:solidFill>
                  <a:srgbClr val="31353B"/>
                </a:solidFill>
                <a:effectLst/>
                <a:latin typeface="-apple-system"/>
              </a:rPr>
              <a:t>Figure 4-a</a:t>
            </a:r>
            <a:endParaRPr kumimoji="1"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0A2E45D-5558-A815-1585-5C05FBA4DEAE}"/>
              </a:ext>
            </a:extLst>
          </p:cNvPr>
          <p:cNvSpPr/>
          <p:nvPr/>
        </p:nvSpPr>
        <p:spPr>
          <a:xfrm>
            <a:off x="5072065" y="2392942"/>
            <a:ext cx="2275284" cy="2843993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292F61F-914C-E00B-FB64-5016E5678F28}"/>
              </a:ext>
            </a:extLst>
          </p:cNvPr>
          <p:cNvSpPr txBox="1"/>
          <p:nvPr/>
        </p:nvSpPr>
        <p:spPr>
          <a:xfrm>
            <a:off x="5009445" y="2014242"/>
            <a:ext cx="3696333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1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</a:t>
            </a:r>
            <a:r>
              <a:rPr lang="en-GB" altLang="zh-CN" sz="11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1</a:t>
            </a:r>
            <a:r>
              <a:rPr lang="en-US" altLang="zh-CN" sz="11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00</a:t>
            </a:r>
            <a:r>
              <a:rPr lang="en-GB" altLang="zh-CN" sz="11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</a:t>
            </a:r>
            <a:r>
              <a:rPr lang="en-US" altLang="zh-CN" sz="11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500</a:t>
            </a:r>
            <a:r>
              <a:rPr lang="en-GB" altLang="zh-CN" sz="11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</a:t>
            </a:r>
            <a:r>
              <a:rPr lang="en-US" altLang="zh-CN" sz="11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1000</a:t>
            </a:r>
            <a:r>
              <a:rPr lang="en-GB" altLang="zh-CN" sz="11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</a:t>
            </a:r>
          </a:p>
        </p:txBody>
      </p:sp>
    </p:spTree>
    <p:extLst>
      <p:ext uri="{BB962C8B-B14F-4D97-AF65-F5344CB8AC3E}">
        <p14:creationId xmlns:p14="http://schemas.microsoft.com/office/powerpoint/2010/main" val="3809357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游戏机, 火车&#10;&#10;描述已自动生成">
            <a:extLst>
              <a:ext uri="{FF2B5EF4-FFF2-40B4-BE49-F238E27FC236}">
                <a16:creationId xmlns:a16="http://schemas.microsoft.com/office/drawing/2014/main" id="{3EACB800-CDE9-F348-67C2-DD8D2F8C43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55" t="-2003" b="20449"/>
          <a:stretch/>
        </p:blipFill>
        <p:spPr>
          <a:xfrm>
            <a:off x="1200151" y="1243014"/>
            <a:ext cx="8986838" cy="4757738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4BF039E4-6EE6-C401-BD64-C272E8E41EFA}"/>
              </a:ext>
            </a:extLst>
          </p:cNvPr>
          <p:cNvSpPr txBox="1"/>
          <p:nvPr/>
        </p:nvSpPr>
        <p:spPr>
          <a:xfrm>
            <a:off x="7500940" y="689016"/>
            <a:ext cx="372903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TJ-15</a:t>
            </a:r>
            <a:r>
              <a:rPr kumimoji="1"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endParaRPr lang="en-US" altLang="zh-CN" b="1" dirty="0"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1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 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500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1000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</a:t>
            </a:r>
            <a:endParaRPr lang="zh-CN" altLang="en-US" dirty="0"/>
          </a:p>
        </p:txBody>
      </p:sp>
      <p:sp>
        <p:nvSpPr>
          <p:cNvPr id="4" name="三角形 3">
            <a:extLst>
              <a:ext uri="{FF2B5EF4-FFF2-40B4-BE49-F238E27FC236}">
                <a16:creationId xmlns:a16="http://schemas.microsoft.com/office/drawing/2014/main" id="{902C3BF1-DBFE-6722-8D55-9AD754B3BF2F}"/>
              </a:ext>
            </a:extLst>
          </p:cNvPr>
          <p:cNvSpPr/>
          <p:nvPr/>
        </p:nvSpPr>
        <p:spPr>
          <a:xfrm rot="16200000">
            <a:off x="10170186" y="2044133"/>
            <a:ext cx="486127" cy="283483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30F6515-877A-5932-42B2-E6D38905CB3D}"/>
              </a:ext>
            </a:extLst>
          </p:cNvPr>
          <p:cNvSpPr txBox="1"/>
          <p:nvPr/>
        </p:nvSpPr>
        <p:spPr>
          <a:xfrm>
            <a:off x="8311772" y="6168984"/>
            <a:ext cx="1129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CN" b="0" i="0" u="none" strike="noStrike" dirty="0">
                <a:solidFill>
                  <a:srgbClr val="31353B"/>
                </a:solidFill>
                <a:effectLst/>
                <a:latin typeface="-apple-system"/>
              </a:rPr>
              <a:t>Figure </a:t>
            </a:r>
            <a:r>
              <a:rPr lang="en-US" altLang="zh-CN" b="0" i="0" u="none" strike="noStrike" dirty="0">
                <a:solidFill>
                  <a:srgbClr val="31353B"/>
                </a:solidFill>
                <a:effectLst/>
                <a:latin typeface="-apple-system"/>
              </a:rPr>
              <a:t>4-b</a:t>
            </a:r>
            <a:endParaRPr kumimoji="1" lang="zh-CN" altLang="en-US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A291B21-4C4D-47EA-86A3-6B17B9578247}"/>
              </a:ext>
            </a:extLst>
          </p:cNvPr>
          <p:cNvSpPr/>
          <p:nvPr/>
        </p:nvSpPr>
        <p:spPr>
          <a:xfrm>
            <a:off x="7652084" y="1942810"/>
            <a:ext cx="2619424" cy="405794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CA325F94-0383-D166-BB62-453BC23BD8F6}"/>
              </a:ext>
            </a:extLst>
          </p:cNvPr>
          <p:cNvSpPr txBox="1"/>
          <p:nvPr/>
        </p:nvSpPr>
        <p:spPr>
          <a:xfrm>
            <a:off x="10675286" y="1975152"/>
            <a:ext cx="16483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effectLst/>
                <a:latin typeface="Times New Roman" panose="02020603050405020304" pitchFamily="18" charset="0"/>
                <a:ea typeface="黑体" panose="02010609060101010101" pitchFamily="49" charset="-122"/>
              </a:rPr>
              <a:t>COL1A1</a:t>
            </a:r>
            <a:endParaRPr lang="zh-CN" altLang="en-US" sz="2000" dirty="0"/>
          </a:p>
        </p:txBody>
      </p:sp>
    </p:spTree>
    <p:extLst>
      <p:ext uri="{BB962C8B-B14F-4D97-AF65-F5344CB8AC3E}">
        <p14:creationId xmlns:p14="http://schemas.microsoft.com/office/powerpoint/2010/main" val="4095987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游戏机, 衬衫, 烟, 桌子&#10;&#10;描述已自动生成">
            <a:extLst>
              <a:ext uri="{FF2B5EF4-FFF2-40B4-BE49-F238E27FC236}">
                <a16:creationId xmlns:a16="http://schemas.microsoft.com/office/drawing/2014/main" id="{6D541663-50BA-43B9-439A-04DC4E0A58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689" t="24079" r="11248" b="38794"/>
          <a:stretch>
            <a:fillRect/>
          </a:stretch>
        </p:blipFill>
        <p:spPr>
          <a:xfrm rot="195765">
            <a:off x="1933348" y="2173392"/>
            <a:ext cx="7676636" cy="3560241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51B01CB-4200-886C-5794-DD823D2BEF00}"/>
              </a:ext>
            </a:extLst>
          </p:cNvPr>
          <p:cNvSpPr txBox="1"/>
          <p:nvPr/>
        </p:nvSpPr>
        <p:spPr>
          <a:xfrm>
            <a:off x="2888297" y="1496154"/>
            <a:ext cx="576673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TJ-15</a:t>
            </a:r>
            <a:endParaRPr lang="en-US" altLang="zh-CN" b="1" dirty="0"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1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 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500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1000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</a:t>
            </a:r>
          </a:p>
        </p:txBody>
      </p:sp>
      <p:sp>
        <p:nvSpPr>
          <p:cNvPr id="4" name="三角形 3">
            <a:extLst>
              <a:ext uri="{FF2B5EF4-FFF2-40B4-BE49-F238E27FC236}">
                <a16:creationId xmlns:a16="http://schemas.microsoft.com/office/drawing/2014/main" id="{96BACA42-F08F-1990-86E9-275356E466B5}"/>
              </a:ext>
            </a:extLst>
          </p:cNvPr>
          <p:cNvSpPr/>
          <p:nvPr/>
        </p:nvSpPr>
        <p:spPr>
          <a:xfrm rot="16200000">
            <a:off x="8822993" y="4811489"/>
            <a:ext cx="486127" cy="284814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B65EC0D-8C17-8421-B72E-1FAEC82D19DC}"/>
              </a:ext>
            </a:extLst>
          </p:cNvPr>
          <p:cNvSpPr txBox="1"/>
          <p:nvPr/>
        </p:nvSpPr>
        <p:spPr>
          <a:xfrm>
            <a:off x="9238443" y="4741165"/>
            <a:ext cx="10711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GAPDH</a:t>
            </a:r>
            <a:endParaRPr kumimoji="1"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4EC0CA0-7D69-CE80-8AD1-E3A0E1F7BDDC}"/>
              </a:ext>
            </a:extLst>
          </p:cNvPr>
          <p:cNvSpPr txBox="1"/>
          <p:nvPr/>
        </p:nvSpPr>
        <p:spPr>
          <a:xfrm>
            <a:off x="3637962" y="5975707"/>
            <a:ext cx="110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CN" b="0" i="0" u="none" strike="noStrike" dirty="0">
                <a:solidFill>
                  <a:srgbClr val="31353B"/>
                </a:solidFill>
                <a:effectLst/>
                <a:latin typeface="-apple-system"/>
              </a:rPr>
              <a:t>Figure </a:t>
            </a:r>
            <a:r>
              <a:rPr lang="en-US" altLang="zh-CN" dirty="0">
                <a:solidFill>
                  <a:srgbClr val="31353B"/>
                </a:solidFill>
                <a:latin typeface="-apple-system"/>
              </a:rPr>
              <a:t>4-c</a:t>
            </a:r>
            <a:endParaRPr kumimoji="1" lang="zh-CN" altLang="en-US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FF350B3-C6DB-5E26-D4A9-E69C7AEC186C}"/>
              </a:ext>
            </a:extLst>
          </p:cNvPr>
          <p:cNvSpPr/>
          <p:nvPr/>
        </p:nvSpPr>
        <p:spPr>
          <a:xfrm>
            <a:off x="2714625" y="2157413"/>
            <a:ext cx="2928937" cy="345757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49534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雪地里的车&#10;&#10;中度可信度描述已自动生成">
            <a:extLst>
              <a:ext uri="{FF2B5EF4-FFF2-40B4-BE49-F238E27FC236}">
                <a16:creationId xmlns:a16="http://schemas.microsoft.com/office/drawing/2014/main" id="{12A115B9-CAC1-030D-4131-3EF5CE7206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89" t="22501" r="35749" b="28652"/>
          <a:stretch/>
        </p:blipFill>
        <p:spPr>
          <a:xfrm>
            <a:off x="2191252" y="1898736"/>
            <a:ext cx="5669382" cy="3698747"/>
          </a:xfrm>
          <a:prstGeom prst="rect">
            <a:avLst/>
          </a:prstGeom>
        </p:spPr>
      </p:pic>
      <p:sp>
        <p:nvSpPr>
          <p:cNvPr id="3" name="三角形 2">
            <a:extLst>
              <a:ext uri="{FF2B5EF4-FFF2-40B4-BE49-F238E27FC236}">
                <a16:creationId xmlns:a16="http://schemas.microsoft.com/office/drawing/2014/main" id="{8D220C68-8A53-CA60-945E-F7B33216D52C}"/>
              </a:ext>
            </a:extLst>
          </p:cNvPr>
          <p:cNvSpPr/>
          <p:nvPr/>
        </p:nvSpPr>
        <p:spPr>
          <a:xfrm rot="16200000">
            <a:off x="7584136" y="2644212"/>
            <a:ext cx="486127" cy="283483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AF9C4B3-944A-64DE-6CE5-F051326368CD}"/>
              </a:ext>
            </a:extLst>
          </p:cNvPr>
          <p:cNvSpPr txBox="1"/>
          <p:nvPr/>
        </p:nvSpPr>
        <p:spPr>
          <a:xfrm>
            <a:off x="8089236" y="2575231"/>
            <a:ext cx="16483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effectLst/>
                <a:latin typeface="Times New Roman" panose="02020603050405020304" pitchFamily="18" charset="0"/>
                <a:ea typeface="黑体" panose="02010609060101010101" pitchFamily="49" charset="-122"/>
              </a:rPr>
              <a:t>COL1A1</a:t>
            </a:r>
            <a:endParaRPr lang="zh-CN" altLang="en-US" sz="20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C0A673E7-83C2-9117-E129-DF1C64395609}"/>
              </a:ext>
            </a:extLst>
          </p:cNvPr>
          <p:cNvSpPr txBox="1"/>
          <p:nvPr/>
        </p:nvSpPr>
        <p:spPr>
          <a:xfrm>
            <a:off x="4556006" y="6047372"/>
            <a:ext cx="1129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CN" b="0" i="0" u="none" strike="noStrike" dirty="0">
                <a:solidFill>
                  <a:srgbClr val="31353B"/>
                </a:solidFill>
                <a:effectLst/>
                <a:latin typeface="-apple-system"/>
              </a:rPr>
              <a:t>Figure </a:t>
            </a:r>
            <a:r>
              <a:rPr lang="en-US" altLang="zh-CN" b="0" i="0" u="none" strike="noStrike" dirty="0">
                <a:solidFill>
                  <a:srgbClr val="31353B"/>
                </a:solidFill>
                <a:effectLst/>
                <a:latin typeface="-apple-system"/>
              </a:rPr>
              <a:t>1-b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E162D7B0-3D0C-C184-0972-F7C229FF3807}"/>
              </a:ext>
            </a:extLst>
          </p:cNvPr>
          <p:cNvSpPr txBox="1"/>
          <p:nvPr/>
        </p:nvSpPr>
        <p:spPr>
          <a:xfrm>
            <a:off x="4193005" y="1260517"/>
            <a:ext cx="610001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MS Gothic" panose="020B0609070205080204" pitchFamily="49" charset="-128"/>
                <a:ea typeface="MS Gothic" panose="020B0609070205080204" pitchFamily="49" charset="-128"/>
              </a:rPr>
              <a:t>           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TJ-48</a:t>
            </a:r>
            <a:r>
              <a:rPr kumimoji="1"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endParaRPr kumimoji="1"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1200" b="1" dirty="0">
                <a:latin typeface="MS Gothic" panose="020B0609070205080204" pitchFamily="49" charset="-128"/>
                <a:ea typeface="MS Gothic" panose="020B0609070205080204" pitchFamily="49" charset="-128"/>
              </a:rPr>
              <a:t> 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 1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500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1000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</a:t>
            </a:r>
            <a:r>
              <a:rPr lang="ja-JP" altLang="en-US" sz="1200" b="1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　</a:t>
            </a:r>
            <a:r>
              <a:rPr lang="en-US" altLang="ja-JP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1395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电脑屏幕的照片&#10;&#10;中度可信度描述已自动生成">
            <a:extLst>
              <a:ext uri="{FF2B5EF4-FFF2-40B4-BE49-F238E27FC236}">
                <a16:creationId xmlns:a16="http://schemas.microsoft.com/office/drawing/2014/main" id="{38E41180-4E6A-256F-26D5-29B888799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315">
            <a:off x="1020462" y="1590245"/>
            <a:ext cx="9032060" cy="4021894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8FBD2AA-7B68-6B9C-9400-E727055C9231}"/>
              </a:ext>
            </a:extLst>
          </p:cNvPr>
          <p:cNvSpPr txBox="1"/>
          <p:nvPr/>
        </p:nvSpPr>
        <p:spPr>
          <a:xfrm>
            <a:off x="2887579" y="1432208"/>
            <a:ext cx="36989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>
                <a:latin typeface="MS Gothic" panose="020B0609070205080204" pitchFamily="49" charset="-128"/>
                <a:ea typeface="MS Gothic" panose="020B0609070205080204" pitchFamily="49" charset="-128"/>
              </a:rPr>
              <a:t> </a:t>
            </a:r>
            <a:r>
              <a:rPr lang="zh-CN" altLang="en-US" sz="1200" dirty="0">
                <a:latin typeface="MS Gothic" panose="020B0609070205080204" pitchFamily="49" charset="-128"/>
                <a:ea typeface="MS Gothic" panose="020B0609070205080204" pitchFamily="49" charset="-128"/>
              </a:rPr>
              <a:t>             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TJ-48</a:t>
            </a:r>
            <a:r>
              <a:rPr kumimoji="1"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endParaRPr kumimoji="1"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  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1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 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  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500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  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1000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</a:t>
            </a:r>
            <a:r>
              <a:rPr lang="ja-JP" altLang="en-US" sz="1200" b="1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　</a:t>
            </a:r>
            <a:endParaRPr kumimoji="1" lang="zh-CN" altLang="en-US" sz="1200" dirty="0"/>
          </a:p>
        </p:txBody>
      </p:sp>
      <p:sp>
        <p:nvSpPr>
          <p:cNvPr id="10" name="三角形 9">
            <a:extLst>
              <a:ext uri="{FF2B5EF4-FFF2-40B4-BE49-F238E27FC236}">
                <a16:creationId xmlns:a16="http://schemas.microsoft.com/office/drawing/2014/main" id="{45D9B909-650D-04F5-729A-1D01972F65EA}"/>
              </a:ext>
            </a:extLst>
          </p:cNvPr>
          <p:cNvSpPr/>
          <p:nvPr/>
        </p:nvSpPr>
        <p:spPr>
          <a:xfrm rot="16200000">
            <a:off x="9250829" y="4643712"/>
            <a:ext cx="486127" cy="283483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83DA28C-7AA6-2933-1D47-0E43C7752F06}"/>
              </a:ext>
            </a:extLst>
          </p:cNvPr>
          <p:cNvSpPr txBox="1"/>
          <p:nvPr/>
        </p:nvSpPr>
        <p:spPr>
          <a:xfrm>
            <a:off x="9620917" y="4572723"/>
            <a:ext cx="1066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GAPDH</a:t>
            </a:r>
            <a:endParaRPr kumimoji="1"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A2197B28-5BF0-1FA0-DC0B-EAC78C20CE04}"/>
              </a:ext>
            </a:extLst>
          </p:cNvPr>
          <p:cNvSpPr txBox="1"/>
          <p:nvPr/>
        </p:nvSpPr>
        <p:spPr>
          <a:xfrm>
            <a:off x="3902038" y="5875916"/>
            <a:ext cx="12829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CN" b="0" i="0" u="none" strike="noStrike" dirty="0">
                <a:solidFill>
                  <a:srgbClr val="31353B"/>
                </a:solidFill>
                <a:effectLst/>
                <a:latin typeface="-apple-system"/>
              </a:rPr>
              <a:t>Figure</a:t>
            </a:r>
            <a:r>
              <a:rPr lang="ja-JP" altLang="en-US">
                <a:solidFill>
                  <a:srgbClr val="31353B"/>
                </a:solidFill>
                <a:latin typeface="-apple-system"/>
              </a:rPr>
              <a:t>　</a:t>
            </a:r>
            <a:r>
              <a:rPr lang="en-US" altLang="ja-JP" dirty="0">
                <a:solidFill>
                  <a:srgbClr val="31353B"/>
                </a:solidFill>
                <a:latin typeface="-apple-system"/>
              </a:rPr>
              <a:t>1-c</a:t>
            </a:r>
          </a:p>
          <a:p>
            <a:endParaRPr kumimoji="1" lang="zh-CN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EFC2048F-60DC-3E38-1386-BF8DBBEFDB4D}"/>
              </a:ext>
            </a:extLst>
          </p:cNvPr>
          <p:cNvSpPr/>
          <p:nvPr/>
        </p:nvSpPr>
        <p:spPr>
          <a:xfrm>
            <a:off x="2757488" y="2071688"/>
            <a:ext cx="3228975" cy="310038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184034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游戏机, 水, 鸟, 站&#10;&#10;描述已自动生成">
            <a:extLst>
              <a:ext uri="{FF2B5EF4-FFF2-40B4-BE49-F238E27FC236}">
                <a16:creationId xmlns:a16="http://schemas.microsoft.com/office/drawing/2014/main" id="{53DC35FD-95AE-4E0B-4D34-0130D00229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311"/>
          <a:stretch/>
        </p:blipFill>
        <p:spPr>
          <a:xfrm>
            <a:off x="633979" y="2071688"/>
            <a:ext cx="9545616" cy="3871912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B8A84311-5335-97D2-9450-7D04AC07BD4D}"/>
              </a:ext>
            </a:extLst>
          </p:cNvPr>
          <p:cNvSpPr txBox="1"/>
          <p:nvPr/>
        </p:nvSpPr>
        <p:spPr>
          <a:xfrm>
            <a:off x="10781916" y="4530392"/>
            <a:ext cx="12092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sz="20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α</a:t>
            </a:r>
            <a:r>
              <a:rPr lang="zh-CN" altLang="el-GR" sz="20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ー</a:t>
            </a:r>
            <a:r>
              <a:rPr lang="en" altLang="zh-CN" sz="20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SMA</a:t>
            </a:r>
            <a:r>
              <a:rPr lang="zh-CN" altLang="en-US" sz="20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kumimoji="1" lang="zh-CN" altLang="en-US" sz="2000" dirty="0"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三角形 3">
            <a:extLst>
              <a:ext uri="{FF2B5EF4-FFF2-40B4-BE49-F238E27FC236}">
                <a16:creationId xmlns:a16="http://schemas.microsoft.com/office/drawing/2014/main" id="{A920FB55-2062-4A1F-E9E5-A06C180FAC2F}"/>
              </a:ext>
            </a:extLst>
          </p:cNvPr>
          <p:cNvSpPr/>
          <p:nvPr/>
        </p:nvSpPr>
        <p:spPr>
          <a:xfrm rot="16200000">
            <a:off x="10228915" y="4578710"/>
            <a:ext cx="486127" cy="283483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D58AC29-F6FD-B915-5921-284C3054109C}"/>
              </a:ext>
            </a:extLst>
          </p:cNvPr>
          <p:cNvSpPr txBox="1"/>
          <p:nvPr/>
        </p:nvSpPr>
        <p:spPr>
          <a:xfrm>
            <a:off x="2130309" y="1383566"/>
            <a:ext cx="58721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TJ-20</a:t>
            </a:r>
            <a:r>
              <a:rPr kumimoji="1"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endParaRPr kumimoji="1"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1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500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1000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</a:t>
            </a:r>
          </a:p>
          <a:p>
            <a:endParaRPr lang="en-GB" altLang="zh-CN" sz="1800" b="1" dirty="0">
              <a:latin typeface="MS Gothic" panose="020B0609070205080204" pitchFamily="49" charset="-128"/>
              <a:ea typeface="MS Gothic" panose="020B0609070205080204" pitchFamily="49" charset="-128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ADEAEEE-C631-C636-99B2-38A9ED65BA51}"/>
              </a:ext>
            </a:extLst>
          </p:cNvPr>
          <p:cNvSpPr/>
          <p:nvPr/>
        </p:nvSpPr>
        <p:spPr>
          <a:xfrm>
            <a:off x="2012404" y="2466474"/>
            <a:ext cx="2814637" cy="28875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4B0E643-5AE9-B57D-E315-3247BDF0C85A}"/>
              </a:ext>
            </a:extLst>
          </p:cNvPr>
          <p:cNvSpPr txBox="1"/>
          <p:nvPr/>
        </p:nvSpPr>
        <p:spPr>
          <a:xfrm>
            <a:off x="2636484" y="6153718"/>
            <a:ext cx="814543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b="0" i="0" u="none" strike="noStrike" dirty="0">
                <a:solidFill>
                  <a:srgbClr val="31353B"/>
                </a:solidFill>
                <a:effectLst/>
                <a:latin typeface="-apple-system"/>
              </a:rPr>
              <a:t>Figure</a:t>
            </a:r>
            <a:r>
              <a:rPr lang="en-US" altLang="zh-CN" b="0" i="0" u="none" strike="noStrike" dirty="0">
                <a:solidFill>
                  <a:srgbClr val="31353B"/>
                </a:solidFill>
                <a:effectLst/>
                <a:latin typeface="-apple-system"/>
              </a:rPr>
              <a:t>2-a</a:t>
            </a:r>
            <a:endParaRPr kumimoji="1" lang="zh-CN" altLang="en-US" dirty="0"/>
          </a:p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15643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B6D88FA-5D5A-05D4-20BC-B2EF22D90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762" y="1708960"/>
            <a:ext cx="7772400" cy="3849766"/>
          </a:xfrm>
          <a:prstGeom prst="rect">
            <a:avLst/>
          </a:prstGeom>
        </p:spPr>
      </p:pic>
      <p:sp>
        <p:nvSpPr>
          <p:cNvPr id="3" name="三角形 2">
            <a:extLst>
              <a:ext uri="{FF2B5EF4-FFF2-40B4-BE49-F238E27FC236}">
                <a16:creationId xmlns:a16="http://schemas.microsoft.com/office/drawing/2014/main" id="{FD029954-505D-DA24-9F93-74DDEB990B8A}"/>
              </a:ext>
            </a:extLst>
          </p:cNvPr>
          <p:cNvSpPr/>
          <p:nvPr/>
        </p:nvSpPr>
        <p:spPr>
          <a:xfrm rot="16200000">
            <a:off x="9828535" y="2615633"/>
            <a:ext cx="486127" cy="283483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C0BCCB6-ADDE-901B-32CB-328E0A24D6AD}"/>
              </a:ext>
            </a:extLst>
          </p:cNvPr>
          <p:cNvSpPr txBox="1"/>
          <p:nvPr/>
        </p:nvSpPr>
        <p:spPr>
          <a:xfrm>
            <a:off x="6489522" y="1029286"/>
            <a:ext cx="610001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MS Gothic" panose="020B0609070205080204" pitchFamily="49" charset="-128"/>
                <a:ea typeface="MS Gothic" panose="020B0609070205080204" pitchFamily="49" charset="-128"/>
              </a:rPr>
              <a:t>           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TJ-20</a:t>
            </a:r>
          </a:p>
          <a:p>
            <a:r>
              <a:rPr lang="zh-CN" altLang="en-US" sz="1200" b="1" dirty="0">
                <a:latin typeface="MS Gothic" panose="020B0609070205080204" pitchFamily="49" charset="-128"/>
                <a:ea typeface="MS Gothic" panose="020B0609070205080204" pitchFamily="49" charset="-128"/>
              </a:rPr>
              <a:t> 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    1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    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500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  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1000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</a:t>
            </a:r>
            <a:r>
              <a:rPr lang="ja-JP" altLang="en-US" sz="1200" b="1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　</a:t>
            </a:r>
            <a:r>
              <a:rPr lang="en-US" altLang="ja-JP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14D147B6-F58F-6736-54A6-3AACFBD9F424}"/>
              </a:ext>
            </a:extLst>
          </p:cNvPr>
          <p:cNvSpPr/>
          <p:nvPr/>
        </p:nvSpPr>
        <p:spPr>
          <a:xfrm>
            <a:off x="6489522" y="1708961"/>
            <a:ext cx="3320716" cy="384976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schemeClr val="tx1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A4190D0F-B216-3BFB-0AEB-52F37A2B5E77}"/>
              </a:ext>
            </a:extLst>
          </p:cNvPr>
          <p:cNvSpPr txBox="1"/>
          <p:nvPr/>
        </p:nvSpPr>
        <p:spPr>
          <a:xfrm>
            <a:off x="10332959" y="2557319"/>
            <a:ext cx="16483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effectLst/>
                <a:latin typeface="Times New Roman" panose="02020603050405020304" pitchFamily="18" charset="0"/>
                <a:ea typeface="黑体" panose="02010609060101010101" pitchFamily="49" charset="-122"/>
              </a:rPr>
              <a:t>COL1A1</a:t>
            </a:r>
            <a:endParaRPr lang="zh-CN" altLang="en-US" sz="200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4AB5D80-BFE9-634E-9E72-1CB4EEC52BE0}"/>
              </a:ext>
            </a:extLst>
          </p:cNvPr>
          <p:cNvSpPr txBox="1"/>
          <p:nvPr/>
        </p:nvSpPr>
        <p:spPr>
          <a:xfrm>
            <a:off x="7530173" y="5994745"/>
            <a:ext cx="33207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b="0" i="0" u="none" strike="noStrike" dirty="0">
                <a:solidFill>
                  <a:srgbClr val="31353B"/>
                </a:solidFill>
                <a:effectLst/>
                <a:latin typeface="-apple-system"/>
              </a:rPr>
              <a:t>Figure </a:t>
            </a:r>
            <a:r>
              <a:rPr lang="en-US" altLang="zh-CN" dirty="0">
                <a:solidFill>
                  <a:srgbClr val="31353B"/>
                </a:solidFill>
                <a:latin typeface="-apple-system"/>
              </a:rPr>
              <a:t>2-b</a:t>
            </a:r>
          </a:p>
        </p:txBody>
      </p:sp>
    </p:spTree>
    <p:extLst>
      <p:ext uri="{BB962C8B-B14F-4D97-AF65-F5344CB8AC3E}">
        <p14:creationId xmlns:p14="http://schemas.microsoft.com/office/powerpoint/2010/main" val="3574355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电脑屏幕的照片&#10;&#10;中度可信度描述已自动生成">
            <a:extLst>
              <a:ext uri="{FF2B5EF4-FFF2-40B4-BE49-F238E27FC236}">
                <a16:creationId xmlns:a16="http://schemas.microsoft.com/office/drawing/2014/main" id="{C554EA7E-9ACD-F571-3FDB-492B50E99E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315">
            <a:off x="1020462" y="1590245"/>
            <a:ext cx="9032060" cy="4021894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B8F65FC4-6BDF-D8DD-265B-65EC7018DB8A}"/>
              </a:ext>
            </a:extLst>
          </p:cNvPr>
          <p:cNvSpPr txBox="1"/>
          <p:nvPr/>
        </p:nvSpPr>
        <p:spPr>
          <a:xfrm>
            <a:off x="6096000" y="1464820"/>
            <a:ext cx="351322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TJ-20</a:t>
            </a:r>
            <a:endParaRPr lang="zh-CN" altLang="en-US" dirty="0"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  <a:p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 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  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1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 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  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500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  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1000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</a:t>
            </a:r>
          </a:p>
        </p:txBody>
      </p:sp>
      <p:sp>
        <p:nvSpPr>
          <p:cNvPr id="4" name="三角形 3">
            <a:extLst>
              <a:ext uri="{FF2B5EF4-FFF2-40B4-BE49-F238E27FC236}">
                <a16:creationId xmlns:a16="http://schemas.microsoft.com/office/drawing/2014/main" id="{E2E4AB79-74F4-D032-7D4F-47DBBEE68D28}"/>
              </a:ext>
            </a:extLst>
          </p:cNvPr>
          <p:cNvSpPr/>
          <p:nvPr/>
        </p:nvSpPr>
        <p:spPr>
          <a:xfrm rot="16200000">
            <a:off x="9250829" y="4643712"/>
            <a:ext cx="486127" cy="283483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D6544490-C924-0488-AAD9-7A2C51A871A8}"/>
              </a:ext>
            </a:extLst>
          </p:cNvPr>
          <p:cNvSpPr txBox="1"/>
          <p:nvPr/>
        </p:nvSpPr>
        <p:spPr>
          <a:xfrm>
            <a:off x="9620917" y="4572723"/>
            <a:ext cx="1066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GAPDH</a:t>
            </a:r>
            <a:endParaRPr kumimoji="1"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5EFFE93-4AC1-2E42-9BFE-740FF547F708}"/>
              </a:ext>
            </a:extLst>
          </p:cNvPr>
          <p:cNvSpPr txBox="1"/>
          <p:nvPr/>
        </p:nvSpPr>
        <p:spPr>
          <a:xfrm>
            <a:off x="7181686" y="5875916"/>
            <a:ext cx="110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CN" b="0" i="0" u="none" strike="noStrike" dirty="0">
                <a:solidFill>
                  <a:srgbClr val="31353B"/>
                </a:solidFill>
                <a:effectLst/>
                <a:latin typeface="-apple-system"/>
              </a:rPr>
              <a:t>Figure </a:t>
            </a:r>
            <a:r>
              <a:rPr lang="en-US" altLang="zh-CN" dirty="0">
                <a:solidFill>
                  <a:srgbClr val="31353B"/>
                </a:solidFill>
                <a:latin typeface="-apple-system"/>
              </a:rPr>
              <a:t>2-c</a:t>
            </a:r>
            <a:endParaRPr kumimoji="1" lang="zh-CN" altLang="en-US" dirty="0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0C89122-05F0-5711-DE85-BAC5BE743307}"/>
              </a:ext>
            </a:extLst>
          </p:cNvPr>
          <p:cNvSpPr/>
          <p:nvPr/>
        </p:nvSpPr>
        <p:spPr>
          <a:xfrm>
            <a:off x="6030088" y="2071688"/>
            <a:ext cx="3228975" cy="3100387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5844907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游戏机, 水, 鸟, 站&#10;&#10;描述已自动生成">
            <a:extLst>
              <a:ext uri="{FF2B5EF4-FFF2-40B4-BE49-F238E27FC236}">
                <a16:creationId xmlns:a16="http://schemas.microsoft.com/office/drawing/2014/main" id="{9288D417-689E-3C47-765E-1CFF24CFFAE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1311"/>
          <a:stretch/>
        </p:blipFill>
        <p:spPr>
          <a:xfrm>
            <a:off x="633979" y="2071688"/>
            <a:ext cx="9545616" cy="3871912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4ED8719B-80D9-32FC-B5FF-D5FC218B025E}"/>
              </a:ext>
            </a:extLst>
          </p:cNvPr>
          <p:cNvSpPr txBox="1"/>
          <p:nvPr/>
        </p:nvSpPr>
        <p:spPr>
          <a:xfrm>
            <a:off x="10781916" y="4530392"/>
            <a:ext cx="12092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CN" sz="20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α</a:t>
            </a:r>
            <a:r>
              <a:rPr lang="zh-CN" altLang="el-GR" sz="20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ー</a:t>
            </a:r>
            <a:r>
              <a:rPr lang="en" altLang="zh-CN" sz="20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SMA</a:t>
            </a:r>
            <a:r>
              <a:rPr lang="zh-CN" altLang="en-US" sz="2000" b="1" i="0" u="none" strike="noStrike" kern="1200" spc="0" baseline="0" dirty="0">
                <a:solidFill>
                  <a:schemeClr val="tx1"/>
                </a:solidFill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kumimoji="1" lang="zh-CN" altLang="en-US" sz="2000" dirty="0">
              <a:latin typeface="Times New Roman" panose="02020603050405020304" pitchFamily="18" charset="0"/>
              <a:ea typeface="MS Gothic" panose="020B0609070205080204" pitchFamily="49" charset="-128"/>
              <a:cs typeface="Times New Roman" panose="02020603050405020304" pitchFamily="18" charset="0"/>
            </a:endParaRPr>
          </a:p>
        </p:txBody>
      </p:sp>
      <p:sp>
        <p:nvSpPr>
          <p:cNvPr id="4" name="三角形 3">
            <a:extLst>
              <a:ext uri="{FF2B5EF4-FFF2-40B4-BE49-F238E27FC236}">
                <a16:creationId xmlns:a16="http://schemas.microsoft.com/office/drawing/2014/main" id="{F27702F7-FA98-5E64-6957-21143D515D32}"/>
              </a:ext>
            </a:extLst>
          </p:cNvPr>
          <p:cNvSpPr/>
          <p:nvPr/>
        </p:nvSpPr>
        <p:spPr>
          <a:xfrm rot="16200000">
            <a:off x="10228915" y="4578710"/>
            <a:ext cx="486127" cy="283483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7D6946C3-C79D-A3D5-DAFD-6824171EBEA1}"/>
              </a:ext>
            </a:extLst>
          </p:cNvPr>
          <p:cNvSpPr/>
          <p:nvPr/>
        </p:nvSpPr>
        <p:spPr>
          <a:xfrm>
            <a:off x="7146764" y="2466472"/>
            <a:ext cx="2911636" cy="28875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88E430CA-8173-8AA5-8743-AA52A22EC230}"/>
              </a:ext>
            </a:extLst>
          </p:cNvPr>
          <p:cNvSpPr txBox="1"/>
          <p:nvPr/>
        </p:nvSpPr>
        <p:spPr>
          <a:xfrm>
            <a:off x="7298774" y="1383566"/>
            <a:ext cx="610001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MS Gothic" panose="020B0609070205080204" pitchFamily="49" charset="-128"/>
                <a:ea typeface="MS Gothic" panose="020B0609070205080204" pitchFamily="49" charset="-128"/>
              </a:rPr>
              <a:t>        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TJ-25</a:t>
            </a:r>
            <a:r>
              <a:rPr kumimoji="1"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endParaRPr kumimoji="1"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500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1000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</a:t>
            </a:r>
            <a:r>
              <a:rPr lang="ja-JP" altLang="en-US" sz="1200" b="1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　</a:t>
            </a:r>
            <a:r>
              <a:rPr lang="en-US" altLang="ja-JP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F175E2F9-09E7-E15B-6216-09B274A50346}"/>
              </a:ext>
            </a:extLst>
          </p:cNvPr>
          <p:cNvSpPr txBox="1"/>
          <p:nvPr/>
        </p:nvSpPr>
        <p:spPr>
          <a:xfrm>
            <a:off x="8050091" y="5943600"/>
            <a:ext cx="1117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CN" b="0" i="0" u="none" strike="noStrike" dirty="0">
                <a:solidFill>
                  <a:srgbClr val="31353B"/>
                </a:solidFill>
                <a:effectLst/>
                <a:latin typeface="-apple-system"/>
              </a:rPr>
              <a:t>Figure </a:t>
            </a:r>
            <a:r>
              <a:rPr lang="en-US" altLang="zh-CN" dirty="0">
                <a:solidFill>
                  <a:srgbClr val="31353B"/>
                </a:solidFill>
                <a:latin typeface="-apple-system"/>
              </a:rPr>
              <a:t>3-a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500449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包含 照片, 前, 火车, 桌子&#10;&#10;描述已自动生成">
            <a:extLst>
              <a:ext uri="{FF2B5EF4-FFF2-40B4-BE49-F238E27FC236}">
                <a16:creationId xmlns:a16="http://schemas.microsoft.com/office/drawing/2014/main" id="{0713DFCF-876C-361D-4E71-D77B2F5727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337" r="14728" b="18944"/>
          <a:stretch/>
        </p:blipFill>
        <p:spPr>
          <a:xfrm>
            <a:off x="1297821" y="1419995"/>
            <a:ext cx="8443913" cy="4271962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88BEB05D-AB74-1763-208B-D23B9E6494EB}"/>
              </a:ext>
            </a:extLst>
          </p:cNvPr>
          <p:cNvSpPr txBox="1"/>
          <p:nvPr/>
        </p:nvSpPr>
        <p:spPr>
          <a:xfrm>
            <a:off x="2786062" y="1142996"/>
            <a:ext cx="610001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MS Gothic" panose="020B0609070205080204" pitchFamily="49" charset="-128"/>
                <a:ea typeface="MS Gothic" panose="020B0609070205080204" pitchFamily="49" charset="-128"/>
              </a:rPr>
              <a:t>           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TJ-25</a:t>
            </a:r>
          </a:p>
          <a:p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 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1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 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500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 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1000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</a:t>
            </a:r>
            <a:r>
              <a:rPr lang="ja-JP" altLang="en-US" sz="1200" b="1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　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三角形 3">
            <a:extLst>
              <a:ext uri="{FF2B5EF4-FFF2-40B4-BE49-F238E27FC236}">
                <a16:creationId xmlns:a16="http://schemas.microsoft.com/office/drawing/2014/main" id="{91B6F257-72BC-C8B2-4C6A-6A86372ECE08}"/>
              </a:ext>
            </a:extLst>
          </p:cNvPr>
          <p:cNvSpPr/>
          <p:nvPr/>
        </p:nvSpPr>
        <p:spPr>
          <a:xfrm rot="16200000">
            <a:off x="9427800" y="2401466"/>
            <a:ext cx="486127" cy="283483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846F8E6-FA9B-D45C-B38A-41DDDAA133A2}"/>
              </a:ext>
            </a:extLst>
          </p:cNvPr>
          <p:cNvSpPr txBox="1"/>
          <p:nvPr/>
        </p:nvSpPr>
        <p:spPr>
          <a:xfrm>
            <a:off x="9883476" y="2300144"/>
            <a:ext cx="16483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dirty="0">
                <a:effectLst/>
                <a:latin typeface="Times New Roman" panose="02020603050405020304" pitchFamily="18" charset="0"/>
                <a:ea typeface="黑体" panose="02010609060101010101" pitchFamily="49" charset="-122"/>
              </a:rPr>
              <a:t>COL1A1</a:t>
            </a:r>
            <a:endParaRPr lang="zh-CN" altLang="en-US" sz="2000" dirty="0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C3C536F-1894-6B82-72A6-F51BD3E995BB}"/>
              </a:ext>
            </a:extLst>
          </p:cNvPr>
          <p:cNvSpPr/>
          <p:nvPr/>
        </p:nvSpPr>
        <p:spPr>
          <a:xfrm>
            <a:off x="3114677" y="1914521"/>
            <a:ext cx="2787196" cy="362902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1B5D9AB-D7A3-523C-BB1A-6D6C2E06FAA9}"/>
              </a:ext>
            </a:extLst>
          </p:cNvPr>
          <p:cNvSpPr txBox="1"/>
          <p:nvPr/>
        </p:nvSpPr>
        <p:spPr>
          <a:xfrm>
            <a:off x="3499231" y="5860559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altLang="zh-CN" b="0" i="0" u="none" strike="noStrike" dirty="0">
                <a:solidFill>
                  <a:srgbClr val="31353B"/>
                </a:solidFill>
                <a:effectLst/>
                <a:latin typeface="-apple-system"/>
              </a:rPr>
              <a:t>Figure </a:t>
            </a:r>
            <a:r>
              <a:rPr lang="en-US" altLang="zh-CN" dirty="0">
                <a:solidFill>
                  <a:srgbClr val="31353B"/>
                </a:solidFill>
                <a:latin typeface="-apple-system"/>
              </a:rPr>
              <a:t>3-b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14373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飞机的机翼&#10;&#10;低可信度描述已自动生成">
            <a:extLst>
              <a:ext uri="{FF2B5EF4-FFF2-40B4-BE49-F238E27FC236}">
                <a16:creationId xmlns:a16="http://schemas.microsoft.com/office/drawing/2014/main" id="{2887218E-B2DB-9268-720B-12499A5973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8" r="22733"/>
          <a:stretch/>
        </p:blipFill>
        <p:spPr>
          <a:xfrm>
            <a:off x="3178054" y="2206875"/>
            <a:ext cx="4837237" cy="3610708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1E834290-2BC8-0B16-9CDC-15218E57A21C}"/>
              </a:ext>
            </a:extLst>
          </p:cNvPr>
          <p:cNvSpPr txBox="1"/>
          <p:nvPr/>
        </p:nvSpPr>
        <p:spPr>
          <a:xfrm>
            <a:off x="4490212" y="1481421"/>
            <a:ext cx="309645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>
                <a:latin typeface="MS Gothic" panose="020B0609070205080204" pitchFamily="49" charset="-128"/>
                <a:ea typeface="MS Gothic" panose="020B0609070205080204" pitchFamily="49" charset="-128"/>
              </a:rPr>
              <a:t>         </a:t>
            </a:r>
            <a:r>
              <a:rPr kumimoji="1" lang="en-US" altLang="zh-CN" dirty="0">
                <a:latin typeface="Times New Roman" panose="02020603050405020304" pitchFamily="18" charset="0"/>
                <a:cs typeface="Times New Roman" panose="02020603050405020304" pitchFamily="18" charset="0"/>
              </a:rPr>
              <a:t>TJ-25</a:t>
            </a:r>
            <a:r>
              <a:rPr kumimoji="1" lang="zh-CN" alt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</a:t>
            </a:r>
            <a:endParaRPr kumimoji="1" lang="en-US" altLang="zh-C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1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500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 </a:t>
            </a:r>
            <a:r>
              <a:rPr lang="zh-CN" altLang="en-US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r>
              <a:rPr lang="en-US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1000</a:t>
            </a:r>
            <a:r>
              <a:rPr lang="en-GB" altLang="zh-CN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ug/ml</a:t>
            </a:r>
            <a:r>
              <a:rPr lang="ja-JP" altLang="en-US" sz="1200" b="1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　</a:t>
            </a:r>
            <a:r>
              <a:rPr lang="en-US" altLang="ja-JP" sz="1200" b="1" dirty="0">
                <a:latin typeface="Times New Roman" panose="02020603050405020304" pitchFamily="18" charset="0"/>
                <a:ea typeface="MS Gothic" panose="020B0609070205080204" pitchFamily="49" charset="-128"/>
                <a:cs typeface="Times New Roman" panose="02020603050405020304" pitchFamily="18" charset="0"/>
              </a:rPr>
              <a:t> </a:t>
            </a:r>
            <a:endParaRPr lang="zh-CN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三角形 3">
            <a:extLst>
              <a:ext uri="{FF2B5EF4-FFF2-40B4-BE49-F238E27FC236}">
                <a16:creationId xmlns:a16="http://schemas.microsoft.com/office/drawing/2014/main" id="{841E1315-CEFD-414B-5FFC-CAB144CA278A}"/>
              </a:ext>
            </a:extLst>
          </p:cNvPr>
          <p:cNvSpPr/>
          <p:nvPr/>
        </p:nvSpPr>
        <p:spPr>
          <a:xfrm rot="16200000">
            <a:off x="8336417" y="4600847"/>
            <a:ext cx="486127" cy="283483"/>
          </a:xfrm>
          <a:prstGeom prst="triangl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BBDA1DBD-7C60-C66B-113A-C7F983EA2155}"/>
              </a:ext>
            </a:extLst>
          </p:cNvPr>
          <p:cNvSpPr txBox="1"/>
          <p:nvPr/>
        </p:nvSpPr>
        <p:spPr>
          <a:xfrm>
            <a:off x="8706505" y="4529858"/>
            <a:ext cx="10661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GAPDH</a:t>
            </a:r>
            <a:endParaRPr kumimoji="1" lang="zh-CN" alt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D25DC466-F794-3FC6-3275-8FE7E5F33A37}"/>
              </a:ext>
            </a:extLst>
          </p:cNvPr>
          <p:cNvSpPr txBox="1"/>
          <p:nvPr/>
        </p:nvSpPr>
        <p:spPr>
          <a:xfrm>
            <a:off x="5044181" y="6131914"/>
            <a:ext cx="11049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zh-CN" b="0" i="0" u="none" strike="noStrike" dirty="0">
                <a:solidFill>
                  <a:srgbClr val="31353B"/>
                </a:solidFill>
                <a:effectLst/>
                <a:latin typeface="-apple-system"/>
              </a:rPr>
              <a:t>Figure </a:t>
            </a:r>
            <a:r>
              <a:rPr lang="en-US" altLang="zh-CN" b="0" i="0" u="none" strike="noStrike" dirty="0">
                <a:solidFill>
                  <a:srgbClr val="31353B"/>
                </a:solidFill>
                <a:effectLst/>
                <a:latin typeface="-apple-system"/>
              </a:rPr>
              <a:t>3-c</a:t>
            </a:r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5701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273</Words>
  <Application>Microsoft Macintosh PowerPoint</Application>
  <PresentationFormat>宽屏</PresentationFormat>
  <Paragraphs>48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-apple-system</vt:lpstr>
      <vt:lpstr>等线</vt:lpstr>
      <vt:lpstr>等线 Light</vt:lpstr>
      <vt:lpstr>MS Gothic</vt:lpstr>
      <vt:lpstr>Arial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蒋 雅軒</dc:creator>
  <cp:lastModifiedBy>蒋 雅軒</cp:lastModifiedBy>
  <cp:revision>1</cp:revision>
  <dcterms:created xsi:type="dcterms:W3CDTF">2024-03-27T02:18:09Z</dcterms:created>
  <dcterms:modified xsi:type="dcterms:W3CDTF">2024-03-27T02:55:41Z</dcterms:modified>
</cp:coreProperties>
</file>