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256" r:id="rId3"/>
    <p:sldId id="261" r:id="rId5"/>
    <p:sldId id="257" r:id="rId6"/>
    <p:sldId id="258" r:id="rId7"/>
    <p:sldId id="259" r:id="rId8"/>
    <p:sldId id="260" r:id="rId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00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tiff"/><Relationship Id="rId8" Type="http://schemas.openxmlformats.org/officeDocument/2006/relationships/image" Target="../media/image8.tiff"/><Relationship Id="rId7" Type="http://schemas.openxmlformats.org/officeDocument/2006/relationships/image" Target="../media/image7.tiff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2.tiff"/><Relationship Id="rId11" Type="http://schemas.openxmlformats.org/officeDocument/2006/relationships/image" Target="../media/image11.tiff"/><Relationship Id="rId10" Type="http://schemas.openxmlformats.org/officeDocument/2006/relationships/image" Target="../media/image10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tiff"/><Relationship Id="rId8" Type="http://schemas.openxmlformats.org/officeDocument/2006/relationships/image" Target="../media/image20.tiff"/><Relationship Id="rId7" Type="http://schemas.openxmlformats.org/officeDocument/2006/relationships/image" Target="../media/image19.tiff"/><Relationship Id="rId6" Type="http://schemas.openxmlformats.org/officeDocument/2006/relationships/image" Target="../media/image18.tiff"/><Relationship Id="rId5" Type="http://schemas.openxmlformats.org/officeDocument/2006/relationships/image" Target="../media/image17.tiff"/><Relationship Id="rId4" Type="http://schemas.openxmlformats.org/officeDocument/2006/relationships/image" Target="../media/image16.tiff"/><Relationship Id="rId3" Type="http://schemas.openxmlformats.org/officeDocument/2006/relationships/image" Target="../media/image15.tiff"/><Relationship Id="rId2" Type="http://schemas.openxmlformats.org/officeDocument/2006/relationships/image" Target="../media/image14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4.tiff"/><Relationship Id="rId11" Type="http://schemas.openxmlformats.org/officeDocument/2006/relationships/image" Target="../media/image23.tiff"/><Relationship Id="rId10" Type="http://schemas.openxmlformats.org/officeDocument/2006/relationships/image" Target="../media/image22.tiff"/><Relationship Id="rId1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tiff"/><Relationship Id="rId8" Type="http://schemas.openxmlformats.org/officeDocument/2006/relationships/image" Target="../media/image32.tiff"/><Relationship Id="rId7" Type="http://schemas.openxmlformats.org/officeDocument/2006/relationships/image" Target="../media/image31.tiff"/><Relationship Id="rId6" Type="http://schemas.openxmlformats.org/officeDocument/2006/relationships/image" Target="../media/image30.tiff"/><Relationship Id="rId5" Type="http://schemas.openxmlformats.org/officeDocument/2006/relationships/image" Target="../media/image29.tiff"/><Relationship Id="rId4" Type="http://schemas.openxmlformats.org/officeDocument/2006/relationships/image" Target="../media/image28.tiff"/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36.tiff"/><Relationship Id="rId11" Type="http://schemas.openxmlformats.org/officeDocument/2006/relationships/image" Target="../media/image35.tiff"/><Relationship Id="rId10" Type="http://schemas.openxmlformats.org/officeDocument/2006/relationships/image" Target="../media/image34.tiff"/><Relationship Id="rId1" Type="http://schemas.openxmlformats.org/officeDocument/2006/relationships/image" Target="../media/image25.tif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tiff"/><Relationship Id="rId8" Type="http://schemas.openxmlformats.org/officeDocument/2006/relationships/image" Target="../media/image44.tiff"/><Relationship Id="rId7" Type="http://schemas.openxmlformats.org/officeDocument/2006/relationships/image" Target="../media/image43.tiff"/><Relationship Id="rId6" Type="http://schemas.openxmlformats.org/officeDocument/2006/relationships/image" Target="../media/image42.tiff"/><Relationship Id="rId5" Type="http://schemas.openxmlformats.org/officeDocument/2006/relationships/image" Target="../media/image41.tiff"/><Relationship Id="rId4" Type="http://schemas.openxmlformats.org/officeDocument/2006/relationships/image" Target="../media/image40.tiff"/><Relationship Id="rId3" Type="http://schemas.openxmlformats.org/officeDocument/2006/relationships/image" Target="../media/image39.tiff"/><Relationship Id="rId2" Type="http://schemas.openxmlformats.org/officeDocument/2006/relationships/image" Target="../media/image38.tiff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48.tiff"/><Relationship Id="rId11" Type="http://schemas.openxmlformats.org/officeDocument/2006/relationships/image" Target="../media/image47.tiff"/><Relationship Id="rId10" Type="http://schemas.openxmlformats.org/officeDocument/2006/relationships/image" Target="../media/image46.tiff"/><Relationship Id="rId1" Type="http://schemas.openxmlformats.org/officeDocument/2006/relationships/image" Target="../media/image37.tif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tiff"/><Relationship Id="rId4" Type="http://schemas.openxmlformats.org/officeDocument/2006/relationships/image" Target="../media/image52.tiff"/><Relationship Id="rId3" Type="http://schemas.openxmlformats.org/officeDocument/2006/relationships/image" Target="../media/image51.tiff"/><Relationship Id="rId2" Type="http://schemas.openxmlformats.org/officeDocument/2006/relationships/image" Target="../media/image50.tiff"/><Relationship Id="rId1" Type="http://schemas.openxmlformats.org/officeDocument/2006/relationships/image" Target="../media/image49.tiff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8.tiff"/><Relationship Id="rId4" Type="http://schemas.openxmlformats.org/officeDocument/2006/relationships/image" Target="../media/image57.tiff"/><Relationship Id="rId3" Type="http://schemas.openxmlformats.org/officeDocument/2006/relationships/image" Target="../media/image56.tiff"/><Relationship Id="rId2" Type="http://schemas.openxmlformats.org/officeDocument/2006/relationships/image" Target="../media/image55.tiff"/><Relationship Id="rId1" Type="http://schemas.openxmlformats.org/officeDocument/2006/relationships/image" Target="../media/image5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" name="图片 27" descr="SV2A 1-2"/>
          <p:cNvPicPr>
            <a:picLocks noChangeAspect="1"/>
          </p:cNvPicPr>
          <p:nvPr/>
        </p:nvPicPr>
        <p:blipFill>
          <a:blip r:embed="rId1"/>
          <a:srcRect l="16345" t="42138" r="13364" b="41965"/>
          <a:stretch>
            <a:fillRect/>
          </a:stretch>
        </p:blipFill>
        <p:spPr>
          <a:xfrm>
            <a:off x="8665210" y="5193030"/>
            <a:ext cx="2790825" cy="837565"/>
          </a:xfrm>
          <a:prstGeom prst="rect">
            <a:avLst/>
          </a:prstGeom>
          <a:ln>
            <a:noFill/>
          </a:ln>
        </p:spPr>
      </p:pic>
      <p:pic>
        <p:nvPicPr>
          <p:cNvPr id="4" name="图片 3" descr="1-2NM-sample"/>
          <p:cNvPicPr>
            <a:picLocks noChangeAspect="1"/>
          </p:cNvPicPr>
          <p:nvPr/>
        </p:nvPicPr>
        <p:blipFill>
          <a:blip r:embed="rId2"/>
          <a:srcRect l="4962" t="55613" r="35277" b="28079"/>
          <a:stretch>
            <a:fillRect/>
          </a:stretch>
        </p:blipFill>
        <p:spPr>
          <a:xfrm>
            <a:off x="8668385" y="1028700"/>
            <a:ext cx="2786380" cy="776605"/>
          </a:xfrm>
          <a:prstGeom prst="rect">
            <a:avLst/>
          </a:prstGeom>
          <a:ln>
            <a:noFill/>
          </a:ln>
        </p:spPr>
      </p:pic>
      <p:pic>
        <p:nvPicPr>
          <p:cNvPr id="6" name="图片 5" descr="记忆获得障碍 皮层 蛋白组图"/>
          <p:cNvPicPr>
            <a:picLocks noChangeAspect="1"/>
          </p:cNvPicPr>
          <p:nvPr/>
        </p:nvPicPr>
        <p:blipFill>
          <a:blip r:embed="rId3"/>
          <a:srcRect l="18463" t="8709" r="30776" b="9562"/>
          <a:stretch>
            <a:fillRect/>
          </a:stretch>
        </p:blipFill>
        <p:spPr>
          <a:xfrm>
            <a:off x="3432175" y="847725"/>
            <a:ext cx="5039995" cy="6084570"/>
          </a:xfrm>
          <a:prstGeom prst="rect">
            <a:avLst/>
          </a:prstGeom>
        </p:spPr>
      </p:pic>
      <p:pic>
        <p:nvPicPr>
          <p:cNvPr id="8" name="图片 7" descr="p-CAMKⅡ 2-1"/>
          <p:cNvPicPr>
            <a:picLocks noChangeAspect="1"/>
          </p:cNvPicPr>
          <p:nvPr/>
        </p:nvPicPr>
        <p:blipFill>
          <a:blip r:embed="rId4"/>
          <a:srcRect l="6895" t="41150" r="16557" b="42706"/>
          <a:stretch>
            <a:fillRect/>
          </a:stretch>
        </p:blipFill>
        <p:spPr>
          <a:xfrm>
            <a:off x="499745" y="718820"/>
            <a:ext cx="2967990" cy="830580"/>
          </a:xfrm>
          <a:prstGeom prst="rect">
            <a:avLst/>
          </a:prstGeom>
          <a:ln>
            <a:noFill/>
          </a:ln>
        </p:spPr>
      </p:pic>
      <p:cxnSp>
        <p:nvCxnSpPr>
          <p:cNvPr id="11" name="直接箭头连接符 10"/>
          <p:cNvCxnSpPr/>
          <p:nvPr/>
        </p:nvCxnSpPr>
        <p:spPr>
          <a:xfrm>
            <a:off x="3483610" y="1372870"/>
            <a:ext cx="1506855" cy="19431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 descr="CAMKⅡ 1-2"/>
          <p:cNvPicPr>
            <a:picLocks noChangeAspect="1"/>
          </p:cNvPicPr>
          <p:nvPr/>
        </p:nvPicPr>
        <p:blipFill>
          <a:blip r:embed="rId5"/>
          <a:srcRect l="11759" t="40558" r="11743" b="45285"/>
          <a:stretch>
            <a:fillRect/>
          </a:stretch>
        </p:blipFill>
        <p:spPr>
          <a:xfrm>
            <a:off x="501650" y="1605280"/>
            <a:ext cx="2966085" cy="728345"/>
          </a:xfrm>
          <a:prstGeom prst="rect">
            <a:avLst/>
          </a:prstGeom>
          <a:ln>
            <a:noFill/>
          </a:ln>
        </p:spPr>
      </p:pic>
      <p:cxnSp>
        <p:nvCxnSpPr>
          <p:cNvPr id="13" name="直接箭头连接符 12"/>
          <p:cNvCxnSpPr/>
          <p:nvPr/>
        </p:nvCxnSpPr>
        <p:spPr>
          <a:xfrm>
            <a:off x="3483610" y="1939925"/>
            <a:ext cx="1481455" cy="135255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 descr="p-CREB P2"/>
          <p:cNvPicPr>
            <a:picLocks noChangeAspect="1"/>
          </p:cNvPicPr>
          <p:nvPr/>
        </p:nvPicPr>
        <p:blipFill>
          <a:blip r:embed="rId6"/>
          <a:srcRect l="14625" t="49420" r="15411" b="34658"/>
          <a:stretch>
            <a:fillRect/>
          </a:stretch>
        </p:blipFill>
        <p:spPr>
          <a:xfrm>
            <a:off x="8665210" y="2208530"/>
            <a:ext cx="2790190" cy="842645"/>
          </a:xfrm>
          <a:prstGeom prst="rect">
            <a:avLst/>
          </a:prstGeom>
          <a:ln>
            <a:noFill/>
          </a:ln>
        </p:spPr>
      </p:pic>
      <p:cxnSp>
        <p:nvCxnSpPr>
          <p:cNvPr id="15" name="直接箭头连接符 14"/>
          <p:cNvCxnSpPr/>
          <p:nvPr/>
        </p:nvCxnSpPr>
        <p:spPr>
          <a:xfrm flipH="1" flipV="1">
            <a:off x="8100060" y="2467610"/>
            <a:ext cx="514350" cy="9906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CREB P7"/>
          <p:cNvPicPr>
            <a:picLocks noChangeAspect="1"/>
          </p:cNvPicPr>
          <p:nvPr/>
        </p:nvPicPr>
        <p:blipFill>
          <a:blip r:embed="rId7"/>
          <a:srcRect l="7042" t="47840" r="18818" b="35053"/>
          <a:stretch>
            <a:fillRect/>
          </a:stretch>
        </p:blipFill>
        <p:spPr>
          <a:xfrm>
            <a:off x="496570" y="2389505"/>
            <a:ext cx="2971165" cy="909955"/>
          </a:xfrm>
          <a:prstGeom prst="rect">
            <a:avLst/>
          </a:prstGeom>
          <a:ln>
            <a:noFill/>
          </a:ln>
        </p:spPr>
      </p:pic>
      <p:cxnSp>
        <p:nvCxnSpPr>
          <p:cNvPr id="17" name="直接箭头连接符 16"/>
          <p:cNvCxnSpPr/>
          <p:nvPr/>
        </p:nvCxnSpPr>
        <p:spPr>
          <a:xfrm>
            <a:off x="3491865" y="2752725"/>
            <a:ext cx="1490345" cy="169545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 descr="BDNF P1"/>
          <p:cNvPicPr>
            <a:picLocks noChangeAspect="1"/>
          </p:cNvPicPr>
          <p:nvPr/>
        </p:nvPicPr>
        <p:blipFill>
          <a:blip r:embed="rId8"/>
          <a:srcRect l="14625" t="39768" r="11382" b="41767"/>
          <a:stretch>
            <a:fillRect/>
          </a:stretch>
        </p:blipFill>
        <p:spPr>
          <a:xfrm>
            <a:off x="8665210" y="3188970"/>
            <a:ext cx="2790190" cy="923925"/>
          </a:xfrm>
          <a:prstGeom prst="rect">
            <a:avLst/>
          </a:prstGeom>
          <a:ln>
            <a:noFill/>
          </a:ln>
        </p:spPr>
      </p:pic>
      <p:cxnSp>
        <p:nvCxnSpPr>
          <p:cNvPr id="19" name="直接箭头连接符 18"/>
          <p:cNvCxnSpPr/>
          <p:nvPr/>
        </p:nvCxnSpPr>
        <p:spPr>
          <a:xfrm flipH="1" flipV="1">
            <a:off x="8148955" y="3345180"/>
            <a:ext cx="508000" cy="11049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P-TRKB P7 HD"/>
          <p:cNvPicPr>
            <a:picLocks noChangeAspect="1"/>
          </p:cNvPicPr>
          <p:nvPr/>
        </p:nvPicPr>
        <p:blipFill>
          <a:blip r:embed="rId9"/>
          <a:srcRect l="9155" t="58479" r="21176" b="21451"/>
          <a:stretch>
            <a:fillRect/>
          </a:stretch>
        </p:blipFill>
        <p:spPr>
          <a:xfrm>
            <a:off x="504825" y="3321050"/>
            <a:ext cx="2969895" cy="1135380"/>
          </a:xfrm>
          <a:prstGeom prst="rect">
            <a:avLst/>
          </a:prstGeom>
        </p:spPr>
      </p:pic>
      <p:cxnSp>
        <p:nvCxnSpPr>
          <p:cNvPr id="21" name="直接箭头连接符 20"/>
          <p:cNvCxnSpPr/>
          <p:nvPr/>
        </p:nvCxnSpPr>
        <p:spPr>
          <a:xfrm>
            <a:off x="3458210" y="3675380"/>
            <a:ext cx="1541145" cy="15240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TRKB P6"/>
          <p:cNvPicPr>
            <a:picLocks noChangeAspect="1"/>
          </p:cNvPicPr>
          <p:nvPr/>
        </p:nvPicPr>
        <p:blipFill>
          <a:blip r:embed="rId10"/>
          <a:srcRect l="11235" t="50407" r="20111" b="31696"/>
          <a:stretch>
            <a:fillRect/>
          </a:stretch>
        </p:blipFill>
        <p:spPr>
          <a:xfrm>
            <a:off x="8665210" y="4148455"/>
            <a:ext cx="2790825" cy="965200"/>
          </a:xfrm>
          <a:prstGeom prst="rect">
            <a:avLst/>
          </a:prstGeom>
          <a:ln>
            <a:noFill/>
          </a:ln>
        </p:spPr>
      </p:pic>
      <p:cxnSp>
        <p:nvCxnSpPr>
          <p:cNvPr id="23" name="直接箭头连接符 22"/>
          <p:cNvCxnSpPr/>
          <p:nvPr/>
        </p:nvCxnSpPr>
        <p:spPr>
          <a:xfrm flipH="1" flipV="1">
            <a:off x="8129905" y="4268470"/>
            <a:ext cx="509905" cy="109855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 descr="PSD95 2-1"/>
          <p:cNvPicPr>
            <a:picLocks noChangeAspect="1"/>
          </p:cNvPicPr>
          <p:nvPr/>
        </p:nvPicPr>
        <p:blipFill>
          <a:blip r:embed="rId11"/>
          <a:srcRect l="12299" t="43508" r="20816" b="42446"/>
          <a:stretch>
            <a:fillRect/>
          </a:stretch>
        </p:blipFill>
        <p:spPr>
          <a:xfrm>
            <a:off x="496570" y="4414520"/>
            <a:ext cx="2971165" cy="828040"/>
          </a:xfrm>
          <a:prstGeom prst="rect">
            <a:avLst/>
          </a:prstGeom>
          <a:ln>
            <a:noFill/>
          </a:ln>
        </p:spPr>
      </p:pic>
      <p:cxnSp>
        <p:nvCxnSpPr>
          <p:cNvPr id="25" name="直接箭头连接符 24"/>
          <p:cNvCxnSpPr/>
          <p:nvPr/>
        </p:nvCxnSpPr>
        <p:spPr>
          <a:xfrm>
            <a:off x="3466465" y="4598670"/>
            <a:ext cx="1532890" cy="12700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H="1" flipV="1">
            <a:off x="8110220" y="5118100"/>
            <a:ext cx="554990" cy="73025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 descr="GAPDH H1"/>
          <p:cNvPicPr>
            <a:picLocks noChangeAspect="1"/>
          </p:cNvPicPr>
          <p:nvPr/>
        </p:nvPicPr>
        <p:blipFill>
          <a:blip r:embed="rId12"/>
          <a:srcRect l="9663" t="54925" r="16132" b="32436"/>
          <a:stretch>
            <a:fillRect/>
          </a:stretch>
        </p:blipFill>
        <p:spPr>
          <a:xfrm>
            <a:off x="496570" y="5269865"/>
            <a:ext cx="2973705" cy="671830"/>
          </a:xfrm>
          <a:prstGeom prst="rect">
            <a:avLst/>
          </a:prstGeom>
          <a:ln>
            <a:noFill/>
          </a:ln>
        </p:spPr>
      </p:pic>
      <p:cxnSp>
        <p:nvCxnSpPr>
          <p:cNvPr id="30" name="直接箭头连接符 29"/>
          <p:cNvCxnSpPr/>
          <p:nvPr/>
        </p:nvCxnSpPr>
        <p:spPr>
          <a:xfrm>
            <a:off x="3449955" y="5453380"/>
            <a:ext cx="1532255" cy="12700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29540" y="74930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6 A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78130" y="92964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5" name="直接连接符 34"/>
          <p:cNvCxnSpPr>
            <a:endCxn id="34" idx="3"/>
          </p:cNvCxnSpPr>
          <p:nvPr/>
        </p:nvCxnSpPr>
        <p:spPr>
          <a:xfrm>
            <a:off x="773430" y="1058545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278130" y="110172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7" name="直接连接符 36"/>
          <p:cNvCxnSpPr>
            <a:stCxn id="36" idx="3"/>
          </p:cNvCxnSpPr>
          <p:nvPr/>
        </p:nvCxnSpPr>
        <p:spPr>
          <a:xfrm flipH="1" flipV="1">
            <a:off x="758190" y="1236345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278130" y="167640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9" name="直接连接符 38"/>
          <p:cNvCxnSpPr>
            <a:endCxn id="38" idx="3"/>
          </p:cNvCxnSpPr>
          <p:nvPr/>
        </p:nvCxnSpPr>
        <p:spPr>
          <a:xfrm>
            <a:off x="773430" y="1805305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278130" y="184848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1" name="直接连接符 40"/>
          <p:cNvCxnSpPr>
            <a:stCxn id="40" idx="3"/>
          </p:cNvCxnSpPr>
          <p:nvPr/>
        </p:nvCxnSpPr>
        <p:spPr>
          <a:xfrm flipH="1" flipV="1">
            <a:off x="758190" y="1983105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307340" y="2752090"/>
            <a:ext cx="6610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819150" y="2870835"/>
            <a:ext cx="148590" cy="825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307340" y="2924175"/>
            <a:ext cx="6610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803275" y="3007995"/>
            <a:ext cx="164465" cy="254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195580" y="3598545"/>
            <a:ext cx="703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807085" y="3746500"/>
            <a:ext cx="158115" cy="825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779780" y="3970020"/>
            <a:ext cx="175260" cy="254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131445" y="3837305"/>
            <a:ext cx="703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1910" y="451548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613410" y="463423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118110" y="471233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5" name="直接连接符 54"/>
          <p:cNvCxnSpPr/>
          <p:nvPr/>
        </p:nvCxnSpPr>
        <p:spPr>
          <a:xfrm flipH="1" flipV="1">
            <a:off x="598170" y="482092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355600" y="536892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850900" y="550672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H="1" flipV="1">
            <a:off x="8755380" y="1295400"/>
            <a:ext cx="190500" cy="127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1" name="文本框 60"/>
          <p:cNvSpPr txBox="1"/>
          <p:nvPr/>
        </p:nvSpPr>
        <p:spPr>
          <a:xfrm>
            <a:off x="8197850" y="1163955"/>
            <a:ext cx="6445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62" name="直接箭头连接符 61"/>
          <p:cNvCxnSpPr/>
          <p:nvPr/>
        </p:nvCxnSpPr>
        <p:spPr>
          <a:xfrm flipH="1" flipV="1">
            <a:off x="8120380" y="1047750"/>
            <a:ext cx="519430" cy="130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11018520" y="251841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H="1" flipV="1">
            <a:off x="11028680" y="265938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/>
        </p:nvSpPr>
        <p:spPr>
          <a:xfrm>
            <a:off x="11163300" y="2333625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1163300" y="2505710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11034395" y="3698240"/>
            <a:ext cx="159385" cy="254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2" name="文本框 71"/>
          <p:cNvSpPr txBox="1"/>
          <p:nvPr/>
        </p:nvSpPr>
        <p:spPr>
          <a:xfrm>
            <a:off x="11261090" y="3561715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H="1" flipV="1">
            <a:off x="11049000" y="4857115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11266170" y="4721225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6" name="直接连接符 75"/>
          <p:cNvCxnSpPr/>
          <p:nvPr/>
        </p:nvCxnSpPr>
        <p:spPr>
          <a:xfrm flipV="1">
            <a:off x="10910570" y="5655310"/>
            <a:ext cx="202565" cy="952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/>
        </p:nvSpPr>
        <p:spPr>
          <a:xfrm>
            <a:off x="11176000" y="5522595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8" name="直接连接符 77"/>
          <p:cNvCxnSpPr/>
          <p:nvPr/>
        </p:nvCxnSpPr>
        <p:spPr>
          <a:xfrm flipH="1" flipV="1">
            <a:off x="11068685" y="462915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11261090" y="4493260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11066145" y="3834765"/>
            <a:ext cx="159385" cy="254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1261090" y="3700780"/>
            <a:ext cx="8731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NMDAR 2B H3"/>
          <p:cNvPicPr>
            <a:picLocks noChangeAspect="1"/>
          </p:cNvPicPr>
          <p:nvPr/>
        </p:nvPicPr>
        <p:blipFill>
          <a:blip r:embed="rId1"/>
          <a:srcRect l="3308" t="44051" r="19276" b="43384"/>
          <a:stretch>
            <a:fillRect/>
          </a:stretch>
        </p:blipFill>
        <p:spPr>
          <a:xfrm>
            <a:off x="489585" y="553720"/>
            <a:ext cx="3001645" cy="646430"/>
          </a:xfrm>
          <a:prstGeom prst="rect">
            <a:avLst/>
          </a:prstGeom>
        </p:spPr>
      </p:pic>
      <p:pic>
        <p:nvPicPr>
          <p:cNvPr id="2" name="图片 1" descr="记忆获得障碍 海马 蛋白组图"/>
          <p:cNvPicPr>
            <a:picLocks noChangeAspect="1"/>
          </p:cNvPicPr>
          <p:nvPr/>
        </p:nvPicPr>
        <p:blipFill>
          <a:blip r:embed="rId2"/>
          <a:srcRect l="14946" t="15557" r="34106"/>
          <a:stretch>
            <a:fillRect/>
          </a:stretch>
        </p:blipFill>
        <p:spPr>
          <a:xfrm>
            <a:off x="3186430" y="381635"/>
            <a:ext cx="5039995" cy="6263005"/>
          </a:xfrm>
          <a:prstGeom prst="rect">
            <a:avLst/>
          </a:prstGeom>
          <a:ln>
            <a:noFill/>
          </a:ln>
        </p:spPr>
      </p:pic>
      <p:pic>
        <p:nvPicPr>
          <p:cNvPr id="3" name="图片 2" descr="p-CREB H5"/>
          <p:cNvPicPr>
            <a:picLocks noChangeAspect="1"/>
          </p:cNvPicPr>
          <p:nvPr/>
        </p:nvPicPr>
        <p:blipFill>
          <a:blip r:embed="rId3"/>
          <a:srcRect l="14641" t="51592" r="18015" b="35251"/>
          <a:stretch>
            <a:fillRect/>
          </a:stretch>
        </p:blipFill>
        <p:spPr>
          <a:xfrm>
            <a:off x="489585" y="2256790"/>
            <a:ext cx="2705100" cy="701040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>
            <a:off x="3165475" y="2307590"/>
            <a:ext cx="1595755" cy="170180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29540" y="65405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6 B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0020" y="233489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655320" y="245364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160020" y="250698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 flipV="1">
            <a:off x="640080" y="259080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88900" y="68707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180kda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679450" y="843915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79375" y="84963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 flipV="1">
            <a:off x="664210" y="981075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图片 9" descr="p-CAMKⅡ H1"/>
          <p:cNvPicPr>
            <a:picLocks noChangeAspect="1"/>
          </p:cNvPicPr>
          <p:nvPr/>
        </p:nvPicPr>
        <p:blipFill>
          <a:blip r:embed="rId4"/>
          <a:srcRect l="15493" t="42656" r="16639" b="38262"/>
          <a:stretch>
            <a:fillRect/>
          </a:stretch>
        </p:blipFill>
        <p:spPr>
          <a:xfrm>
            <a:off x="8782050" y="1026160"/>
            <a:ext cx="2700655" cy="1007745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3194685" y="991870"/>
            <a:ext cx="1600200" cy="1181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7936230" y="1482725"/>
            <a:ext cx="8636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369300" y="139509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5" name="直接连接符 34"/>
          <p:cNvCxnSpPr>
            <a:endCxn id="34" idx="3"/>
          </p:cNvCxnSpPr>
          <p:nvPr/>
        </p:nvCxnSpPr>
        <p:spPr>
          <a:xfrm>
            <a:off x="8864600" y="152400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8369300" y="156718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7" name="直接连接符 36"/>
          <p:cNvCxnSpPr>
            <a:stCxn id="36" idx="3"/>
          </p:cNvCxnSpPr>
          <p:nvPr/>
        </p:nvCxnSpPr>
        <p:spPr>
          <a:xfrm flipH="1" flipV="1">
            <a:off x="8849360" y="170180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图片 12" descr="CAMKⅡ 4-1"/>
          <p:cNvPicPr>
            <a:picLocks noChangeAspect="1"/>
          </p:cNvPicPr>
          <p:nvPr/>
        </p:nvPicPr>
        <p:blipFill>
          <a:blip r:embed="rId5"/>
          <a:srcRect l="9728" t="37756" r="25254" b="50284"/>
          <a:stretch>
            <a:fillRect/>
          </a:stretch>
        </p:blipFill>
        <p:spPr>
          <a:xfrm>
            <a:off x="489585" y="1452245"/>
            <a:ext cx="2696845" cy="658495"/>
          </a:xfrm>
          <a:prstGeom prst="rect">
            <a:avLst/>
          </a:prstGeom>
        </p:spPr>
      </p:pic>
      <p:cxnSp>
        <p:nvCxnSpPr>
          <p:cNvPr id="14" name="直接箭头连接符 13"/>
          <p:cNvCxnSpPr>
            <a:stCxn id="13" idx="3"/>
          </p:cNvCxnSpPr>
          <p:nvPr/>
        </p:nvCxnSpPr>
        <p:spPr>
          <a:xfrm>
            <a:off x="3186430" y="1781810"/>
            <a:ext cx="1591945" cy="196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641350" y="1855470"/>
            <a:ext cx="157480" cy="508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70485" y="1703070"/>
            <a:ext cx="5740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" name="图片 16" descr="11.15"/>
          <p:cNvPicPr>
            <a:picLocks noChangeAspect="1"/>
          </p:cNvPicPr>
          <p:nvPr/>
        </p:nvPicPr>
        <p:blipFill>
          <a:blip r:embed="rId6"/>
          <a:srcRect l="13069" t="50617" r="17262" b="32424"/>
          <a:stretch>
            <a:fillRect/>
          </a:stretch>
        </p:blipFill>
        <p:spPr>
          <a:xfrm>
            <a:off x="8782050" y="2187575"/>
            <a:ext cx="2701290" cy="87249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522970" y="247777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9018270" y="2596515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8522970" y="265811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9003030" y="274193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7919085" y="2719070"/>
            <a:ext cx="838200" cy="101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BDNF H6"/>
          <p:cNvPicPr>
            <a:picLocks noChangeAspect="1"/>
          </p:cNvPicPr>
          <p:nvPr/>
        </p:nvPicPr>
        <p:blipFill>
          <a:blip r:embed="rId7"/>
          <a:srcRect l="13053" t="50802" r="18162" b="33399"/>
          <a:stretch>
            <a:fillRect/>
          </a:stretch>
        </p:blipFill>
        <p:spPr>
          <a:xfrm>
            <a:off x="496570" y="3010535"/>
            <a:ext cx="2698115" cy="82232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98120" y="323278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693420" y="335153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198120" y="340487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2" name="直接连接符 31"/>
          <p:cNvCxnSpPr/>
          <p:nvPr/>
        </p:nvCxnSpPr>
        <p:spPr>
          <a:xfrm flipH="1" flipV="1">
            <a:off x="678180" y="348869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3223260" y="3096260"/>
            <a:ext cx="1550670" cy="1949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37" descr="P-TRKB H2"/>
          <p:cNvPicPr>
            <a:picLocks noChangeAspect="1"/>
          </p:cNvPicPr>
          <p:nvPr/>
        </p:nvPicPr>
        <p:blipFill>
          <a:blip r:embed="rId8"/>
          <a:srcRect l="15280" t="50704" r="15935" b="34646"/>
          <a:stretch>
            <a:fillRect/>
          </a:stretch>
        </p:blipFill>
        <p:spPr>
          <a:xfrm>
            <a:off x="8782050" y="3134360"/>
            <a:ext cx="2734310" cy="772795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flipV="1">
            <a:off x="8899525" y="3619500"/>
            <a:ext cx="186055" cy="825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8283575" y="3475990"/>
            <a:ext cx="6642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1" name="直接连接符 40"/>
          <p:cNvCxnSpPr/>
          <p:nvPr/>
        </p:nvCxnSpPr>
        <p:spPr>
          <a:xfrm flipV="1">
            <a:off x="8931910" y="3415030"/>
            <a:ext cx="186055" cy="889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8275320" y="3279140"/>
            <a:ext cx="6642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7" name="直接连接符 46"/>
          <p:cNvCxnSpPr/>
          <p:nvPr/>
        </p:nvCxnSpPr>
        <p:spPr>
          <a:xfrm flipV="1">
            <a:off x="8919210" y="3754755"/>
            <a:ext cx="186055" cy="825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8356600" y="3654425"/>
            <a:ext cx="5676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9" name="直接箭头连接符 48"/>
          <p:cNvCxnSpPr/>
          <p:nvPr/>
        </p:nvCxnSpPr>
        <p:spPr>
          <a:xfrm flipH="1">
            <a:off x="7919085" y="3455670"/>
            <a:ext cx="889000" cy="1943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图片 49" descr="TRKB H6"/>
          <p:cNvPicPr>
            <a:picLocks noChangeAspect="1"/>
          </p:cNvPicPr>
          <p:nvPr/>
        </p:nvPicPr>
        <p:blipFill>
          <a:blip r:embed="rId9"/>
          <a:srcRect l="7206" t="48840" r="21176" b="36189"/>
          <a:stretch>
            <a:fillRect/>
          </a:stretch>
        </p:blipFill>
        <p:spPr>
          <a:xfrm>
            <a:off x="496570" y="3902710"/>
            <a:ext cx="2698115" cy="748665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9530" y="392747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2" name="直接连接符 51"/>
          <p:cNvCxnSpPr/>
          <p:nvPr/>
        </p:nvCxnSpPr>
        <p:spPr>
          <a:xfrm>
            <a:off x="614045" y="407543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118745" y="419481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H="1" flipV="1">
            <a:off x="598805" y="427863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>
            <a:off x="3194685" y="3942715"/>
            <a:ext cx="1545590" cy="2133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图片 55" descr="SV2A 5-1"/>
          <p:cNvPicPr>
            <a:picLocks noChangeAspect="1"/>
          </p:cNvPicPr>
          <p:nvPr/>
        </p:nvPicPr>
        <p:blipFill>
          <a:blip r:embed="rId10"/>
          <a:srcRect l="7114" t="39774" r="21423" b="44837"/>
          <a:stretch>
            <a:fillRect/>
          </a:stretch>
        </p:blipFill>
        <p:spPr>
          <a:xfrm>
            <a:off x="520065" y="4799965"/>
            <a:ext cx="2666365" cy="758825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95250" y="4963795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659765" y="5111750"/>
            <a:ext cx="144780" cy="88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64465" y="5231130"/>
            <a:ext cx="6400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60" name="直接连接符 59"/>
          <p:cNvCxnSpPr/>
          <p:nvPr/>
        </p:nvCxnSpPr>
        <p:spPr>
          <a:xfrm flipH="1" flipV="1">
            <a:off x="644525" y="5314950"/>
            <a:ext cx="16002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/>
          <p:nvPr/>
        </p:nvCxnSpPr>
        <p:spPr>
          <a:xfrm>
            <a:off x="3184525" y="4827905"/>
            <a:ext cx="1555750" cy="2203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 descr="PSD95 5-1"/>
          <p:cNvPicPr>
            <a:picLocks noChangeAspect="1"/>
          </p:cNvPicPr>
          <p:nvPr/>
        </p:nvPicPr>
        <p:blipFill>
          <a:blip r:embed="rId11"/>
          <a:srcRect l="12873" t="50457" r="20963" b="32091"/>
          <a:stretch>
            <a:fillRect/>
          </a:stretch>
        </p:blipFill>
        <p:spPr>
          <a:xfrm>
            <a:off x="8782050" y="4010025"/>
            <a:ext cx="2733675" cy="956945"/>
          </a:xfrm>
          <a:prstGeom prst="rect">
            <a:avLst/>
          </a:prstGeom>
        </p:spPr>
      </p:pic>
      <p:cxnSp>
        <p:nvCxnSpPr>
          <p:cNvPr id="67" name="直接连接符 66"/>
          <p:cNvCxnSpPr/>
          <p:nvPr/>
        </p:nvCxnSpPr>
        <p:spPr>
          <a:xfrm>
            <a:off x="11082655" y="4424045"/>
            <a:ext cx="22987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11118850" y="4551045"/>
            <a:ext cx="22987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11163300" y="4678045"/>
            <a:ext cx="22987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0" name="文本框 69"/>
          <p:cNvSpPr txBox="1"/>
          <p:nvPr/>
        </p:nvSpPr>
        <p:spPr>
          <a:xfrm>
            <a:off x="11239500" y="4270375"/>
            <a:ext cx="7029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1259185" y="4397375"/>
            <a:ext cx="700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1311890" y="4524375"/>
            <a:ext cx="700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73" name="直接箭头连接符 72"/>
          <p:cNvCxnSpPr/>
          <p:nvPr/>
        </p:nvCxnSpPr>
        <p:spPr>
          <a:xfrm flipH="1">
            <a:off x="7927975" y="4446270"/>
            <a:ext cx="838200" cy="127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图片 73" descr="GAPDH H4"/>
          <p:cNvPicPr>
            <a:picLocks noChangeAspect="1"/>
          </p:cNvPicPr>
          <p:nvPr/>
        </p:nvPicPr>
        <p:blipFill>
          <a:blip r:embed="rId12"/>
          <a:srcRect l="13872" t="49580" r="19735" b="37411"/>
          <a:stretch>
            <a:fillRect/>
          </a:stretch>
        </p:blipFill>
        <p:spPr>
          <a:xfrm>
            <a:off x="8777605" y="5048250"/>
            <a:ext cx="2759710" cy="717550"/>
          </a:xfrm>
          <a:prstGeom prst="rect">
            <a:avLst/>
          </a:prstGeom>
        </p:spPr>
      </p:pic>
      <p:cxnSp>
        <p:nvCxnSpPr>
          <p:cNvPr id="75" name="直接连接符 74"/>
          <p:cNvCxnSpPr/>
          <p:nvPr/>
        </p:nvCxnSpPr>
        <p:spPr>
          <a:xfrm flipV="1">
            <a:off x="11118215" y="5405120"/>
            <a:ext cx="186055" cy="171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11300460" y="5267960"/>
            <a:ext cx="5835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flipH="1">
            <a:off x="7910830" y="5318760"/>
            <a:ext cx="873760" cy="1517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记忆巩固障碍 皮层蛋白组图"/>
          <p:cNvPicPr>
            <a:picLocks noChangeAspect="1"/>
          </p:cNvPicPr>
          <p:nvPr/>
        </p:nvPicPr>
        <p:blipFill>
          <a:blip r:embed="rId1"/>
          <a:srcRect l="18463" t="10085" r="34458" b="12438"/>
          <a:stretch>
            <a:fillRect/>
          </a:stretch>
        </p:blipFill>
        <p:spPr>
          <a:xfrm>
            <a:off x="3622675" y="854710"/>
            <a:ext cx="4680000" cy="5774812"/>
          </a:xfrm>
          <a:prstGeom prst="rect">
            <a:avLst/>
          </a:prstGeom>
        </p:spPr>
      </p:pic>
      <p:pic>
        <p:nvPicPr>
          <p:cNvPr id="7" name="图片 6" descr="NMDAR 2B 4-2.1.2"/>
          <p:cNvPicPr>
            <a:picLocks noChangeAspect="1"/>
          </p:cNvPicPr>
          <p:nvPr/>
        </p:nvPicPr>
        <p:blipFill>
          <a:blip r:embed="rId2"/>
          <a:srcRect l="35691" t="59897" r="13495" b="22694"/>
          <a:stretch>
            <a:fillRect/>
          </a:stretch>
        </p:blipFill>
        <p:spPr>
          <a:xfrm>
            <a:off x="8505190" y="878205"/>
            <a:ext cx="2951480" cy="79819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11086465" y="1127760"/>
            <a:ext cx="237490" cy="508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1380470" y="972820"/>
            <a:ext cx="6496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250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7815580" y="1248410"/>
            <a:ext cx="699135" cy="2019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P-CaMKⅡ 2-1"/>
          <p:cNvPicPr>
            <a:picLocks noChangeAspect="1"/>
          </p:cNvPicPr>
          <p:nvPr/>
        </p:nvPicPr>
        <p:blipFill>
          <a:blip r:embed="rId3"/>
          <a:srcRect l="11792" t="35707" r="23583" b="50963"/>
          <a:stretch>
            <a:fillRect/>
          </a:stretch>
        </p:blipFill>
        <p:spPr>
          <a:xfrm>
            <a:off x="817880" y="1000125"/>
            <a:ext cx="2560955" cy="70104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 flipV="1">
            <a:off x="882015" y="1320800"/>
            <a:ext cx="271145" cy="44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70205" y="117792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4" name="直接箭头连接符 13"/>
          <p:cNvCxnSpPr>
            <a:stCxn id="11" idx="3"/>
          </p:cNvCxnSpPr>
          <p:nvPr/>
        </p:nvCxnSpPr>
        <p:spPr>
          <a:xfrm>
            <a:off x="3378835" y="1350645"/>
            <a:ext cx="1884680" cy="2597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CaMKⅡ 1-1"/>
          <p:cNvPicPr>
            <a:picLocks noChangeAspect="1"/>
          </p:cNvPicPr>
          <p:nvPr/>
        </p:nvPicPr>
        <p:blipFill>
          <a:blip r:embed="rId4"/>
          <a:srcRect l="11349" t="45470" r="20963" b="39879"/>
          <a:stretch>
            <a:fillRect/>
          </a:stretch>
        </p:blipFill>
        <p:spPr>
          <a:xfrm>
            <a:off x="8498205" y="1729740"/>
            <a:ext cx="2958465" cy="849630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8659495" y="2125980"/>
            <a:ext cx="23685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8127365" y="1990725"/>
            <a:ext cx="7239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8" name="直接箭头连接符 17"/>
          <p:cNvCxnSpPr>
            <a:stCxn id="17" idx="2"/>
          </p:cNvCxnSpPr>
          <p:nvPr/>
        </p:nvCxnSpPr>
        <p:spPr>
          <a:xfrm flipH="1" flipV="1">
            <a:off x="7790815" y="2005965"/>
            <a:ext cx="698500" cy="260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p-creb p1"/>
          <p:cNvPicPr>
            <a:picLocks noChangeAspect="1"/>
          </p:cNvPicPr>
          <p:nvPr/>
        </p:nvPicPr>
        <p:blipFill>
          <a:blip r:embed="rId5"/>
          <a:srcRect l="14396" t="59232" r="19440" b="28265"/>
          <a:stretch>
            <a:fillRect/>
          </a:stretch>
        </p:blipFill>
        <p:spPr>
          <a:xfrm>
            <a:off x="822325" y="1777365"/>
            <a:ext cx="2565400" cy="643255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 flipV="1">
            <a:off x="893445" y="2050415"/>
            <a:ext cx="271145" cy="44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381635" y="1907540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3383915" y="2024380"/>
            <a:ext cx="1858645" cy="2946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CREB 4"/>
          <p:cNvPicPr>
            <a:picLocks noChangeAspect="1"/>
          </p:cNvPicPr>
          <p:nvPr/>
        </p:nvPicPr>
        <p:blipFill>
          <a:blip r:embed="rId6"/>
          <a:srcRect l="23363" t="33774" r="26622" b="45191"/>
          <a:stretch>
            <a:fillRect/>
          </a:stretch>
        </p:blipFill>
        <p:spPr>
          <a:xfrm>
            <a:off x="8425815" y="2529205"/>
            <a:ext cx="2973070" cy="1047750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 flipV="1">
            <a:off x="8425815" y="2880995"/>
            <a:ext cx="262890" cy="342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7927340" y="2802890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flipH="1">
            <a:off x="8500110" y="3293110"/>
            <a:ext cx="194945" cy="25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7952105" y="316801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 flipH="1" flipV="1">
            <a:off x="7825105" y="2742565"/>
            <a:ext cx="680085" cy="2952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 descr="BDNF P3"/>
          <p:cNvPicPr>
            <a:picLocks noChangeAspect="1"/>
          </p:cNvPicPr>
          <p:nvPr/>
        </p:nvPicPr>
        <p:blipFill>
          <a:blip r:embed="rId7"/>
          <a:srcRect l="11775" t="57726" r="22486" b="26142"/>
          <a:stretch>
            <a:fillRect/>
          </a:stretch>
        </p:blipFill>
        <p:spPr>
          <a:xfrm>
            <a:off x="817880" y="2484755"/>
            <a:ext cx="2562225" cy="83439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>
            <a:off x="3159760" y="2975610"/>
            <a:ext cx="1778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171190" y="3127375"/>
            <a:ext cx="1778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3321685" y="282130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300095" y="298132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3367405" y="2786380"/>
            <a:ext cx="1917700" cy="265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图片 34" descr="P-TRKB P2"/>
          <p:cNvPicPr>
            <a:picLocks noChangeAspect="1"/>
          </p:cNvPicPr>
          <p:nvPr/>
        </p:nvPicPr>
        <p:blipFill>
          <a:blip r:embed="rId8"/>
          <a:srcRect l="13135" t="58257" r="20046" b="25858"/>
          <a:stretch>
            <a:fillRect/>
          </a:stretch>
        </p:blipFill>
        <p:spPr>
          <a:xfrm>
            <a:off x="8302625" y="3448050"/>
            <a:ext cx="3154045" cy="995045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8595995" y="3884930"/>
            <a:ext cx="19812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7922260" y="374713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H="1" flipV="1">
            <a:off x="7858125" y="3562350"/>
            <a:ext cx="647065" cy="22606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TRKB P4"/>
          <p:cNvPicPr>
            <a:picLocks noChangeAspect="1"/>
          </p:cNvPicPr>
          <p:nvPr/>
        </p:nvPicPr>
        <p:blipFill>
          <a:blip r:embed="rId9"/>
          <a:srcRect l="11104" t="55999" r="24877" b="29610"/>
          <a:stretch>
            <a:fillRect/>
          </a:stretch>
        </p:blipFill>
        <p:spPr>
          <a:xfrm>
            <a:off x="831215" y="3359785"/>
            <a:ext cx="2545715" cy="759460"/>
          </a:xfrm>
          <a:prstGeom prst="rect">
            <a:avLst/>
          </a:prstGeom>
        </p:spPr>
      </p:pic>
      <p:cxnSp>
        <p:nvCxnSpPr>
          <p:cNvPr id="37" name="直接连接符 36"/>
          <p:cNvCxnSpPr/>
          <p:nvPr/>
        </p:nvCxnSpPr>
        <p:spPr>
          <a:xfrm flipH="1">
            <a:off x="908050" y="3727450"/>
            <a:ext cx="2032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>
            <a:off x="908050" y="3949700"/>
            <a:ext cx="2032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280035" y="357695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49885" y="379920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1" name="直接箭头连接符 40"/>
          <p:cNvCxnSpPr>
            <a:stCxn id="6" idx="3"/>
          </p:cNvCxnSpPr>
          <p:nvPr/>
        </p:nvCxnSpPr>
        <p:spPr>
          <a:xfrm>
            <a:off x="3376930" y="3739515"/>
            <a:ext cx="1851025" cy="1974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 descr="PSD 95 4.2"/>
          <p:cNvPicPr>
            <a:picLocks noChangeAspect="1"/>
          </p:cNvPicPr>
          <p:nvPr/>
        </p:nvPicPr>
        <p:blipFill>
          <a:blip r:embed="rId10"/>
          <a:srcRect l="15933" t="46578" r="18785" b="31103"/>
          <a:stretch>
            <a:fillRect/>
          </a:stretch>
        </p:blipFill>
        <p:spPr>
          <a:xfrm>
            <a:off x="8498205" y="4468495"/>
            <a:ext cx="2994025" cy="834390"/>
          </a:xfrm>
          <a:prstGeom prst="rect">
            <a:avLst/>
          </a:prstGeom>
        </p:spPr>
      </p:pic>
      <p:cxnSp>
        <p:nvCxnSpPr>
          <p:cNvPr id="44" name="直接连接符 43"/>
          <p:cNvCxnSpPr/>
          <p:nvPr/>
        </p:nvCxnSpPr>
        <p:spPr>
          <a:xfrm>
            <a:off x="8662035" y="4859020"/>
            <a:ext cx="18605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8655685" y="5020310"/>
            <a:ext cx="18605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7861300" y="472122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922260" y="484822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8" name="直接箭头连接符 47"/>
          <p:cNvCxnSpPr/>
          <p:nvPr/>
        </p:nvCxnSpPr>
        <p:spPr>
          <a:xfrm flipH="1" flipV="1">
            <a:off x="7846060" y="4325620"/>
            <a:ext cx="640080" cy="2514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图片 48" descr="SV2A 4-2.2.2"/>
          <p:cNvPicPr>
            <a:picLocks noChangeAspect="1"/>
          </p:cNvPicPr>
          <p:nvPr/>
        </p:nvPicPr>
        <p:blipFill>
          <a:blip r:embed="rId11"/>
          <a:srcRect l="27862" t="26340" r="15597" b="51509"/>
          <a:stretch>
            <a:fillRect/>
          </a:stretch>
        </p:blipFill>
        <p:spPr>
          <a:xfrm>
            <a:off x="827405" y="4183380"/>
            <a:ext cx="2541270" cy="799465"/>
          </a:xfrm>
          <a:prstGeom prst="rect">
            <a:avLst/>
          </a:prstGeom>
        </p:spPr>
      </p:pic>
      <p:cxnSp>
        <p:nvCxnSpPr>
          <p:cNvPr id="50" name="直接连接符 49"/>
          <p:cNvCxnSpPr/>
          <p:nvPr/>
        </p:nvCxnSpPr>
        <p:spPr>
          <a:xfrm>
            <a:off x="927100" y="4405630"/>
            <a:ext cx="11747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942975" y="4583430"/>
            <a:ext cx="11747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254635" y="423735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24485" y="4459605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</a:t>
            </a:r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4" name="直接箭头连接符 53"/>
          <p:cNvCxnSpPr/>
          <p:nvPr/>
        </p:nvCxnSpPr>
        <p:spPr>
          <a:xfrm>
            <a:off x="3407410" y="4385310"/>
            <a:ext cx="1866265" cy="279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54" descr="GAPDH 4.2"/>
          <p:cNvPicPr>
            <a:picLocks noChangeAspect="1"/>
          </p:cNvPicPr>
          <p:nvPr/>
        </p:nvPicPr>
        <p:blipFill>
          <a:blip r:embed="rId12">
            <a:lum bright="6000"/>
          </a:blip>
          <a:srcRect l="20149" t="66198" r="24427" b="15932"/>
          <a:stretch>
            <a:fillRect/>
          </a:stretch>
        </p:blipFill>
        <p:spPr>
          <a:xfrm>
            <a:off x="831215" y="5096510"/>
            <a:ext cx="2576195" cy="677545"/>
          </a:xfrm>
          <a:prstGeom prst="rect">
            <a:avLst/>
          </a:prstGeom>
        </p:spPr>
      </p:pic>
      <p:cxnSp>
        <p:nvCxnSpPr>
          <p:cNvPr id="56" name="直接连接符 55"/>
          <p:cNvCxnSpPr>
            <a:endCxn id="57" idx="1"/>
          </p:cNvCxnSpPr>
          <p:nvPr/>
        </p:nvCxnSpPr>
        <p:spPr>
          <a:xfrm>
            <a:off x="3022600" y="5384165"/>
            <a:ext cx="28638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7" name="文本框 56"/>
          <p:cNvSpPr txBox="1"/>
          <p:nvPr/>
        </p:nvSpPr>
        <p:spPr>
          <a:xfrm>
            <a:off x="3308985" y="5246370"/>
            <a:ext cx="643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 flipV="1">
            <a:off x="3387090" y="5096510"/>
            <a:ext cx="1858010" cy="4330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29540" y="65405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7 A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记忆巩固障碍 海马 蛋白组图"/>
          <p:cNvPicPr>
            <a:picLocks noChangeAspect="1"/>
          </p:cNvPicPr>
          <p:nvPr/>
        </p:nvPicPr>
        <p:blipFill>
          <a:blip r:embed="rId1"/>
          <a:srcRect l="25672" t="11717" r="31305" b="11482"/>
          <a:stretch>
            <a:fillRect/>
          </a:stretch>
        </p:blipFill>
        <p:spPr>
          <a:xfrm>
            <a:off x="3756025" y="614045"/>
            <a:ext cx="4680000" cy="6265140"/>
          </a:xfrm>
          <a:prstGeom prst="rect">
            <a:avLst/>
          </a:prstGeom>
        </p:spPr>
      </p:pic>
      <p:pic>
        <p:nvPicPr>
          <p:cNvPr id="3" name="图片 2" descr="NMDAR 2B 5"/>
          <p:cNvPicPr>
            <a:picLocks noChangeAspect="1"/>
          </p:cNvPicPr>
          <p:nvPr/>
        </p:nvPicPr>
        <p:blipFill>
          <a:blip r:embed="rId2"/>
          <a:srcRect l="8418" t="31252" r="17131" b="54159"/>
          <a:stretch>
            <a:fillRect/>
          </a:stretch>
        </p:blipFill>
        <p:spPr>
          <a:xfrm>
            <a:off x="869315" y="518795"/>
            <a:ext cx="2886710" cy="75057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1068070" y="875030"/>
            <a:ext cx="19240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1061720" y="1030605"/>
            <a:ext cx="19240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46075" y="720725"/>
            <a:ext cx="6826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9250" y="857250"/>
            <a:ext cx="6826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3752215" y="710565"/>
            <a:ext cx="1809115" cy="1828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P-CaMKⅡ 1-2"/>
          <p:cNvPicPr>
            <a:picLocks noChangeAspect="1"/>
          </p:cNvPicPr>
          <p:nvPr/>
        </p:nvPicPr>
        <p:blipFill>
          <a:blip r:embed="rId3"/>
          <a:srcRect l="18097" t="37201" r="18375" b="49704"/>
          <a:stretch>
            <a:fillRect/>
          </a:stretch>
        </p:blipFill>
        <p:spPr>
          <a:xfrm>
            <a:off x="8898890" y="857250"/>
            <a:ext cx="2463165" cy="673735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 flipV="1">
            <a:off x="10924540" y="1176655"/>
            <a:ext cx="160655" cy="190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10937875" y="1306830"/>
            <a:ext cx="160655" cy="190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11133455" y="993775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137900" y="120777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H="1">
            <a:off x="8309610" y="1256665"/>
            <a:ext cx="567055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CAMKⅡ 1-1"/>
          <p:cNvPicPr>
            <a:picLocks noChangeAspect="1"/>
          </p:cNvPicPr>
          <p:nvPr/>
        </p:nvPicPr>
        <p:blipFill>
          <a:blip r:embed="rId4"/>
          <a:srcRect l="13659" t="35238" r="16901" b="50123"/>
          <a:stretch>
            <a:fillRect/>
          </a:stretch>
        </p:blipFill>
        <p:spPr>
          <a:xfrm>
            <a:off x="869315" y="1324610"/>
            <a:ext cx="2891155" cy="808990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1015365" y="1752600"/>
            <a:ext cx="191135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401955" y="1614805"/>
            <a:ext cx="5873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3780790" y="1583690"/>
            <a:ext cx="1711960" cy="1720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 descr="p-creb h3-sample"/>
          <p:cNvPicPr>
            <a:picLocks noChangeAspect="1"/>
          </p:cNvPicPr>
          <p:nvPr/>
        </p:nvPicPr>
        <p:blipFill>
          <a:blip r:embed="rId5"/>
          <a:srcRect l="10973" t="60257" r="17442" b="26759"/>
          <a:stretch>
            <a:fillRect/>
          </a:stretch>
        </p:blipFill>
        <p:spPr>
          <a:xfrm>
            <a:off x="8898890" y="1670685"/>
            <a:ext cx="2485390" cy="598170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 flipV="1">
            <a:off x="10985500" y="1958975"/>
            <a:ext cx="139700" cy="31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11059160" y="182245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flipH="1">
            <a:off x="8274050" y="2083435"/>
            <a:ext cx="599440" cy="71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 descr="CREB H7 GG"/>
          <p:cNvPicPr>
            <a:picLocks noChangeAspect="1"/>
          </p:cNvPicPr>
          <p:nvPr/>
        </p:nvPicPr>
        <p:blipFill>
          <a:blip r:embed="rId6"/>
          <a:srcRect l="12643" t="59837" r="21847" b="26339"/>
          <a:stretch>
            <a:fillRect/>
          </a:stretch>
        </p:blipFill>
        <p:spPr>
          <a:xfrm>
            <a:off x="875665" y="2188845"/>
            <a:ext cx="2870835" cy="803910"/>
          </a:xfrm>
          <a:prstGeom prst="rect">
            <a:avLst/>
          </a:prstGeom>
        </p:spPr>
      </p:pic>
      <p:cxnSp>
        <p:nvCxnSpPr>
          <p:cNvPr id="26" name="直接连接符 25"/>
          <p:cNvCxnSpPr/>
          <p:nvPr/>
        </p:nvCxnSpPr>
        <p:spPr>
          <a:xfrm flipV="1">
            <a:off x="994410" y="2568575"/>
            <a:ext cx="177800" cy="165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393700" y="2453005"/>
            <a:ext cx="5873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3737610" y="2508885"/>
            <a:ext cx="17272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 descr="BDNF H3"/>
          <p:cNvPicPr>
            <a:picLocks noChangeAspect="1"/>
          </p:cNvPicPr>
          <p:nvPr/>
        </p:nvPicPr>
        <p:blipFill>
          <a:blip r:embed="rId7"/>
          <a:srcRect l="12217" t="56258" r="18768" b="28598"/>
          <a:stretch>
            <a:fillRect/>
          </a:stretch>
        </p:blipFill>
        <p:spPr>
          <a:xfrm>
            <a:off x="8898890" y="2428875"/>
            <a:ext cx="2494280" cy="72644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 flipV="1">
            <a:off x="9144000" y="2781300"/>
            <a:ext cx="133350" cy="190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9136380" y="2953385"/>
            <a:ext cx="133350" cy="190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8498840" y="262763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495030" y="281686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 flipH="1">
            <a:off x="8284210" y="2959735"/>
            <a:ext cx="592455" cy="127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图片 34" descr="P-TRKB H5 GG"/>
          <p:cNvPicPr>
            <a:picLocks noChangeAspect="1"/>
          </p:cNvPicPr>
          <p:nvPr/>
        </p:nvPicPr>
        <p:blipFill>
          <a:blip r:embed="rId8"/>
          <a:srcRect l="15477" t="59812" r="16394" b="20933"/>
          <a:stretch>
            <a:fillRect/>
          </a:stretch>
        </p:blipFill>
        <p:spPr>
          <a:xfrm>
            <a:off x="875665" y="3048000"/>
            <a:ext cx="2870200" cy="1076325"/>
          </a:xfrm>
          <a:prstGeom prst="rect">
            <a:avLst/>
          </a:prstGeom>
        </p:spPr>
      </p:pic>
      <p:cxnSp>
        <p:nvCxnSpPr>
          <p:cNvPr id="36" name="直接连接符 35"/>
          <p:cNvCxnSpPr/>
          <p:nvPr/>
        </p:nvCxnSpPr>
        <p:spPr>
          <a:xfrm>
            <a:off x="1033145" y="3635375"/>
            <a:ext cx="254000" cy="171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1036320" y="3456940"/>
            <a:ext cx="254000" cy="171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346710" y="3333115"/>
            <a:ext cx="6343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180kda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72110" y="3506470"/>
            <a:ext cx="6343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>
            <a:off x="3720465" y="3406775"/>
            <a:ext cx="1778000" cy="1606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 descr="TRKB H1"/>
          <p:cNvPicPr>
            <a:picLocks noChangeAspect="1"/>
          </p:cNvPicPr>
          <p:nvPr/>
        </p:nvPicPr>
        <p:blipFill>
          <a:blip r:embed="rId9"/>
          <a:srcRect l="9826" t="57381" r="25106" b="29610"/>
          <a:stretch>
            <a:fillRect/>
          </a:stretch>
        </p:blipFill>
        <p:spPr>
          <a:xfrm>
            <a:off x="8898890" y="3335020"/>
            <a:ext cx="2470785" cy="655955"/>
          </a:xfrm>
          <a:prstGeom prst="rect">
            <a:avLst/>
          </a:prstGeom>
        </p:spPr>
      </p:pic>
      <p:cxnSp>
        <p:nvCxnSpPr>
          <p:cNvPr id="42" name="直接连接符 41"/>
          <p:cNvCxnSpPr/>
          <p:nvPr/>
        </p:nvCxnSpPr>
        <p:spPr>
          <a:xfrm flipV="1">
            <a:off x="8984615" y="3589020"/>
            <a:ext cx="147955" cy="444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8390890" y="344805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5" name="直接箭头连接符 44"/>
          <p:cNvCxnSpPr/>
          <p:nvPr/>
        </p:nvCxnSpPr>
        <p:spPr>
          <a:xfrm flipH="1">
            <a:off x="8307070" y="3834765"/>
            <a:ext cx="571500" cy="1441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图片 45" descr="PSD95 6"/>
          <p:cNvPicPr>
            <a:picLocks noChangeAspect="1"/>
          </p:cNvPicPr>
          <p:nvPr/>
        </p:nvPicPr>
        <p:blipFill>
          <a:blip r:embed="rId10"/>
          <a:srcRect l="17049" t="35190" r="12430" b="51802"/>
          <a:stretch>
            <a:fillRect/>
          </a:stretch>
        </p:blipFill>
        <p:spPr>
          <a:xfrm>
            <a:off x="858520" y="4209415"/>
            <a:ext cx="2887345" cy="706755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86155" y="4439920"/>
            <a:ext cx="1778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396875" y="4300220"/>
            <a:ext cx="6343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100kda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9" name="直接箭头连接符 48"/>
          <p:cNvCxnSpPr/>
          <p:nvPr/>
        </p:nvCxnSpPr>
        <p:spPr>
          <a:xfrm>
            <a:off x="3729355" y="4304665"/>
            <a:ext cx="1752600" cy="1606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129540" y="65405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7 B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9" name="图片 98" descr="SV2A 4.2"/>
          <p:cNvPicPr>
            <a:picLocks noChangeAspect="1"/>
          </p:cNvPicPr>
          <p:nvPr/>
        </p:nvPicPr>
        <p:blipFill>
          <a:blip r:embed="rId11"/>
          <a:srcRect l="35958" t="58061" r="5766" b="21673"/>
          <a:stretch>
            <a:fillRect/>
          </a:stretch>
        </p:blipFill>
        <p:spPr>
          <a:xfrm>
            <a:off x="8873490" y="4228465"/>
            <a:ext cx="2491105" cy="706120"/>
          </a:xfrm>
          <a:prstGeom prst="rect">
            <a:avLst/>
          </a:prstGeom>
        </p:spPr>
      </p:pic>
      <p:cxnSp>
        <p:nvCxnSpPr>
          <p:cNvPr id="100" name="直接连接符 99"/>
          <p:cNvCxnSpPr/>
          <p:nvPr/>
        </p:nvCxnSpPr>
        <p:spPr>
          <a:xfrm>
            <a:off x="10925810" y="4585335"/>
            <a:ext cx="1397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10925810" y="4703445"/>
            <a:ext cx="1397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2" name="文本框 101"/>
          <p:cNvSpPr txBox="1"/>
          <p:nvPr/>
        </p:nvSpPr>
        <p:spPr>
          <a:xfrm>
            <a:off x="11291570" y="4425315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1291570" y="4565650"/>
            <a:ext cx="631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04" name="直接箭头连接符 103"/>
          <p:cNvCxnSpPr/>
          <p:nvPr/>
        </p:nvCxnSpPr>
        <p:spPr>
          <a:xfrm flipH="1">
            <a:off x="8255000" y="4664710"/>
            <a:ext cx="586740" cy="1447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图片 104" descr="GAPDH 4-1"/>
          <p:cNvPicPr>
            <a:picLocks noChangeAspect="1"/>
          </p:cNvPicPr>
          <p:nvPr/>
        </p:nvPicPr>
        <p:blipFill>
          <a:blip r:embed="rId12"/>
          <a:srcRect l="13790" t="32831" r="15739" b="51642"/>
          <a:stretch>
            <a:fillRect/>
          </a:stretch>
        </p:blipFill>
        <p:spPr>
          <a:xfrm>
            <a:off x="875665" y="5067935"/>
            <a:ext cx="2870200" cy="838835"/>
          </a:xfrm>
          <a:prstGeom prst="rect">
            <a:avLst/>
          </a:prstGeom>
        </p:spPr>
      </p:pic>
      <p:cxnSp>
        <p:nvCxnSpPr>
          <p:cNvPr id="106" name="直接连接符 105"/>
          <p:cNvCxnSpPr/>
          <p:nvPr/>
        </p:nvCxnSpPr>
        <p:spPr>
          <a:xfrm flipH="1">
            <a:off x="971550" y="5592445"/>
            <a:ext cx="177800" cy="635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H="1">
            <a:off x="971550" y="5376545"/>
            <a:ext cx="177800" cy="635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8" name="文本框 107"/>
          <p:cNvSpPr txBox="1"/>
          <p:nvPr/>
        </p:nvSpPr>
        <p:spPr>
          <a:xfrm>
            <a:off x="372110" y="5457825"/>
            <a:ext cx="6343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70205" y="5241925"/>
            <a:ext cx="6343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10" name="直接箭头连接符 109"/>
          <p:cNvCxnSpPr/>
          <p:nvPr/>
        </p:nvCxnSpPr>
        <p:spPr>
          <a:xfrm flipV="1">
            <a:off x="3752850" y="5325110"/>
            <a:ext cx="1752600" cy="393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记忆重现障碍 皮层 蛋白组图 NMDAR 2B P-CAMKⅡ CAMKⅡ"/>
          <p:cNvPicPr>
            <a:picLocks noChangeAspect="1"/>
          </p:cNvPicPr>
          <p:nvPr/>
        </p:nvPicPr>
        <p:blipFill>
          <a:blip r:embed="rId1"/>
          <a:srcRect l="19863" t="28047" r="33234" b="14505"/>
          <a:stretch>
            <a:fillRect/>
          </a:stretch>
        </p:blipFill>
        <p:spPr>
          <a:xfrm>
            <a:off x="2432685" y="847090"/>
            <a:ext cx="5039995" cy="4628515"/>
          </a:xfrm>
          <a:prstGeom prst="rect">
            <a:avLst/>
          </a:prstGeom>
        </p:spPr>
      </p:pic>
      <p:pic>
        <p:nvPicPr>
          <p:cNvPr id="3" name="图片 2" descr="NMDAR 2B 3-2.3"/>
          <p:cNvPicPr>
            <a:picLocks noChangeAspect="1"/>
          </p:cNvPicPr>
          <p:nvPr/>
        </p:nvPicPr>
        <p:blipFill>
          <a:blip r:embed="rId2"/>
          <a:srcRect l="27161" t="43110" r="20365" b="35781"/>
          <a:stretch>
            <a:fillRect/>
          </a:stretch>
        </p:blipFill>
        <p:spPr>
          <a:xfrm>
            <a:off x="7724140" y="1461135"/>
            <a:ext cx="2520950" cy="814070"/>
          </a:xfrm>
          <a:prstGeom prst="rect">
            <a:avLst/>
          </a:prstGeom>
          <a:ln>
            <a:noFill/>
          </a:ln>
        </p:spPr>
      </p:pic>
      <p:cxnSp>
        <p:nvCxnSpPr>
          <p:cNvPr id="4" name="直接连接符 3"/>
          <p:cNvCxnSpPr/>
          <p:nvPr/>
        </p:nvCxnSpPr>
        <p:spPr>
          <a:xfrm flipV="1">
            <a:off x="10100310" y="1782445"/>
            <a:ext cx="231140" cy="292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0331450" y="1659255"/>
            <a:ext cx="7010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150kda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7197725" y="2108835"/>
            <a:ext cx="501650" cy="1009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P-CaMKⅡ1-1.2"/>
          <p:cNvPicPr>
            <a:picLocks noChangeAspect="1"/>
          </p:cNvPicPr>
          <p:nvPr/>
        </p:nvPicPr>
        <p:blipFill>
          <a:blip r:embed="rId3"/>
          <a:srcRect l="25929" t="43836" r="18063" b="37909"/>
          <a:stretch>
            <a:fillRect/>
          </a:stretch>
        </p:blipFill>
        <p:spPr>
          <a:xfrm>
            <a:off x="7724140" y="2421255"/>
            <a:ext cx="2520950" cy="659130"/>
          </a:xfrm>
          <a:prstGeom prst="rect">
            <a:avLst/>
          </a:prstGeom>
          <a:ln>
            <a:noFill/>
          </a:ln>
        </p:spPr>
      </p:pic>
      <p:cxnSp>
        <p:nvCxnSpPr>
          <p:cNvPr id="8" name="直接连接符 7"/>
          <p:cNvCxnSpPr/>
          <p:nvPr/>
        </p:nvCxnSpPr>
        <p:spPr>
          <a:xfrm flipV="1">
            <a:off x="8016875" y="2900680"/>
            <a:ext cx="152400" cy="381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7529830" y="2794635"/>
            <a:ext cx="5988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7146925" y="2693035"/>
            <a:ext cx="615950" cy="69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GAPDH 海马 5-1.2"/>
          <p:cNvPicPr>
            <a:picLocks noChangeAspect="1"/>
          </p:cNvPicPr>
          <p:nvPr/>
        </p:nvPicPr>
        <p:blipFill>
          <a:blip r:embed="rId4"/>
          <a:srcRect l="27992" t="35054" r="13305" b="46734"/>
          <a:stretch>
            <a:fillRect/>
          </a:stretch>
        </p:blipFill>
        <p:spPr>
          <a:xfrm>
            <a:off x="7762875" y="4040505"/>
            <a:ext cx="2482215" cy="611505"/>
          </a:xfrm>
          <a:prstGeom prst="rect">
            <a:avLst/>
          </a:prstGeom>
          <a:ln>
            <a:noFill/>
          </a:ln>
        </p:spPr>
      </p:pic>
      <p:cxnSp>
        <p:nvCxnSpPr>
          <p:cNvPr id="12" name="直接连接符 11"/>
          <p:cNvCxnSpPr/>
          <p:nvPr/>
        </p:nvCxnSpPr>
        <p:spPr>
          <a:xfrm flipV="1">
            <a:off x="8029575" y="4370705"/>
            <a:ext cx="127000" cy="127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7418070" y="4239260"/>
            <a:ext cx="5988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4" name="直接箭头连接符 13"/>
          <p:cNvCxnSpPr>
            <a:stCxn id="13" idx="0"/>
          </p:cNvCxnSpPr>
          <p:nvPr/>
        </p:nvCxnSpPr>
        <p:spPr>
          <a:xfrm flipH="1" flipV="1">
            <a:off x="7165975" y="3653155"/>
            <a:ext cx="551815" cy="5861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P-CAMKⅡ1-1.1.2"/>
          <p:cNvPicPr>
            <a:picLocks noChangeAspect="1"/>
          </p:cNvPicPr>
          <p:nvPr/>
        </p:nvPicPr>
        <p:blipFill>
          <a:blip r:embed="rId5"/>
          <a:srcRect l="28468" t="55849" r="13083" b="23396"/>
          <a:stretch>
            <a:fillRect/>
          </a:stretch>
        </p:blipFill>
        <p:spPr>
          <a:xfrm>
            <a:off x="7699375" y="3180715"/>
            <a:ext cx="2520315" cy="718185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7850505" y="3585210"/>
            <a:ext cx="13335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859395" y="3712210"/>
            <a:ext cx="13335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853680" y="3481705"/>
            <a:ext cx="13335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7236460" y="3447415"/>
            <a:ext cx="5988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234555" y="3327400"/>
            <a:ext cx="5988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241540" y="3574415"/>
            <a:ext cx="5988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40kda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flipH="1" flipV="1">
            <a:off x="7144385" y="3187065"/>
            <a:ext cx="558800" cy="2336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129540" y="65405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8 A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记忆重现障碍 海马 蛋白组图 NMDAR 2B P-CAMKⅡ CAMKⅡ"/>
          <p:cNvPicPr>
            <a:picLocks noChangeAspect="1"/>
          </p:cNvPicPr>
          <p:nvPr/>
        </p:nvPicPr>
        <p:blipFill>
          <a:blip r:embed="rId1"/>
          <a:srcRect l="22332" t="30147" r="28836" b="23960"/>
          <a:stretch>
            <a:fillRect/>
          </a:stretch>
        </p:blipFill>
        <p:spPr>
          <a:xfrm>
            <a:off x="2628265" y="1944370"/>
            <a:ext cx="5039995" cy="3551555"/>
          </a:xfrm>
          <a:prstGeom prst="rect">
            <a:avLst/>
          </a:prstGeom>
        </p:spPr>
      </p:pic>
      <p:pic>
        <p:nvPicPr>
          <p:cNvPr id="3" name="图片 2" descr="NMDAR 2B1-2.3"/>
          <p:cNvPicPr>
            <a:picLocks noChangeAspect="1"/>
          </p:cNvPicPr>
          <p:nvPr/>
        </p:nvPicPr>
        <p:blipFill>
          <a:blip r:embed="rId2"/>
          <a:srcRect l="33465" t="54302" r="9994" b="24566"/>
          <a:stretch>
            <a:fillRect/>
          </a:stretch>
        </p:blipFill>
        <p:spPr>
          <a:xfrm>
            <a:off x="8166100" y="1684020"/>
            <a:ext cx="2565400" cy="76962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 flipV="1">
            <a:off x="10464165" y="1877695"/>
            <a:ext cx="114300" cy="215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0578465" y="1750695"/>
            <a:ext cx="102235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250kda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6" name="直接箭头连接符 5"/>
          <p:cNvCxnSpPr>
            <a:stCxn id="3" idx="1"/>
          </p:cNvCxnSpPr>
          <p:nvPr/>
        </p:nvCxnSpPr>
        <p:spPr>
          <a:xfrm flipH="1">
            <a:off x="7153910" y="2068830"/>
            <a:ext cx="1012190" cy="4959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P-CAMKⅡ1-2.2.2"/>
          <p:cNvPicPr>
            <a:picLocks noChangeAspect="1"/>
          </p:cNvPicPr>
          <p:nvPr/>
        </p:nvPicPr>
        <p:blipFill>
          <a:blip r:embed="rId3"/>
          <a:srcRect l="25803" t="25736" r="14416" b="52453"/>
          <a:stretch>
            <a:fillRect/>
          </a:stretch>
        </p:blipFill>
        <p:spPr>
          <a:xfrm>
            <a:off x="8166100" y="2628900"/>
            <a:ext cx="2564765" cy="75120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 flipV="1">
            <a:off x="8418195" y="3077210"/>
            <a:ext cx="114300" cy="127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8434070" y="3223260"/>
            <a:ext cx="114300" cy="127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7794625" y="2922270"/>
            <a:ext cx="57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94625" y="3091815"/>
            <a:ext cx="57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7187565" y="2902585"/>
            <a:ext cx="979805" cy="1028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 descr="CAMKⅡ 2"/>
          <p:cNvPicPr>
            <a:picLocks noChangeAspect="1"/>
          </p:cNvPicPr>
          <p:nvPr/>
        </p:nvPicPr>
        <p:blipFill>
          <a:blip r:embed="rId4"/>
          <a:srcRect l="12889" t="39743" r="12430" b="49116"/>
          <a:stretch>
            <a:fillRect/>
          </a:stretch>
        </p:blipFill>
        <p:spPr>
          <a:xfrm>
            <a:off x="8166100" y="3555365"/>
            <a:ext cx="2563495" cy="507365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>
            <a:off x="8380095" y="3703955"/>
            <a:ext cx="13208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8380095" y="3912235"/>
            <a:ext cx="13208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7874635" y="3555365"/>
            <a:ext cx="57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70kda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77810" y="3779520"/>
            <a:ext cx="57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50kda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8" name="直接箭头连接符 17"/>
          <p:cNvCxnSpPr>
            <a:stCxn id="17" idx="0"/>
          </p:cNvCxnSpPr>
          <p:nvPr/>
        </p:nvCxnSpPr>
        <p:spPr>
          <a:xfrm flipH="1" flipV="1">
            <a:off x="7160895" y="3470275"/>
            <a:ext cx="1005205" cy="3092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GAPDH 2"/>
          <p:cNvPicPr>
            <a:picLocks noChangeAspect="1"/>
          </p:cNvPicPr>
          <p:nvPr/>
        </p:nvPicPr>
        <p:blipFill>
          <a:blip r:embed="rId5"/>
          <a:srcRect l="8680" t="32510" r="16410" b="51851"/>
          <a:stretch>
            <a:fillRect/>
          </a:stretch>
        </p:blipFill>
        <p:spPr>
          <a:xfrm>
            <a:off x="8164830" y="4188460"/>
            <a:ext cx="2564765" cy="710565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8405495" y="4521835"/>
            <a:ext cx="13208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7841615" y="4380865"/>
            <a:ext cx="57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35kda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2" name="直接箭头连接符 21"/>
          <p:cNvCxnSpPr>
            <a:stCxn id="21" idx="0"/>
          </p:cNvCxnSpPr>
          <p:nvPr/>
        </p:nvCxnSpPr>
        <p:spPr>
          <a:xfrm flipH="1" flipV="1">
            <a:off x="7158355" y="3870960"/>
            <a:ext cx="971550" cy="5099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129540" y="65405"/>
            <a:ext cx="328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Times New Roman" panose="02020603050405020304" charset="0"/>
                <a:cs typeface="Times New Roman" panose="02020603050405020304" charset="0"/>
              </a:rPr>
              <a:t>Fig 8 B</a:t>
            </a:r>
            <a:endParaRPr lang="en-US" altLang="zh-CN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WPS 演示</Application>
  <PresentationFormat>宽屏</PresentationFormat>
  <Paragraphs>184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Times New Roman</vt:lpstr>
      <vt:lpstr>微软雅黑</vt:lpstr>
      <vt:lpstr>Arial Unicode MS</vt:lpstr>
      <vt:lpstr>Arial Black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齐妍强</dc:creator>
  <cp:lastModifiedBy>WPS_1528024552</cp:lastModifiedBy>
  <cp:revision>11</cp:revision>
  <dcterms:created xsi:type="dcterms:W3CDTF">2019-09-19T02:01:00Z</dcterms:created>
  <dcterms:modified xsi:type="dcterms:W3CDTF">2024-02-28T06:43:56Z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2052-11.8.2.11716</vt:lpwstr>
  </property>
  <property fmtid="{D5CDD505-2E9C-101B-9397-08002B2CF9AE}" pid="3" name="ICV">
    <vt:lpwstr>FAC71A756B0B4C058DD89B3A6EDB0CC7</vt:lpwstr>
  </property>
</Properties>
</file>