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6"/>
  </p:normalViewPr>
  <p:slideViewPr>
    <p:cSldViewPr snapToGrid="0" snapToObjects="1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947445-D3C8-BA4B-82BE-B189736011A6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F765FBDE-9D37-E146-A0EC-B750FCC58A79}">
      <dgm:prSet phldrT="[Text]" custT="1"/>
      <dgm:spPr>
        <a:gradFill rotWithShape="0">
          <a:gsLst>
            <a:gs pos="0">
              <a:srgbClr val="FF0000"/>
            </a:gs>
            <a:gs pos="100000">
              <a:srgbClr val="FFFF00"/>
            </a:gs>
            <a:gs pos="100000">
              <a:srgbClr val="92D050"/>
            </a:gs>
          </a:gsLst>
          <a:lin ang="5400000" scaled="0"/>
        </a:gradFill>
      </dgm:spPr>
      <dgm:t>
        <a:bodyPr/>
        <a:lstStyle/>
        <a:p>
          <a:r>
            <a:rPr lang="de-DE" sz="2800" b="0" dirty="0">
              <a:ln>
                <a:noFill/>
              </a:ln>
              <a:solidFill>
                <a:schemeClr val="tx1">
                  <a:alpha val="50000"/>
                </a:schemeClr>
              </a:solidFill>
              <a:latin typeface="Times" pitchFamily="2" charset="0"/>
              <a:cs typeface="Arial" panose="020B0604020202020204" pitchFamily="34" charset="0"/>
            </a:rPr>
            <a:t> </a:t>
          </a:r>
          <a:r>
            <a:rPr lang="en-US" sz="2400" b="0" noProof="0" dirty="0">
              <a:ln>
                <a:noFill/>
              </a:ln>
              <a:solidFill>
                <a:schemeClr val="tx1">
                  <a:alpha val="50000"/>
                </a:schemeClr>
              </a:solidFill>
              <a:latin typeface="Times" pitchFamily="2" charset="0"/>
              <a:cs typeface="Arial" panose="020B0604020202020204" pitchFamily="34" charset="0"/>
            </a:rPr>
            <a:t>Review of empirical  research literature on patient experiences of restraints and other forms of </a:t>
          </a:r>
        </a:p>
        <a:p>
          <a:r>
            <a:rPr lang="en-US" sz="3200" b="1" noProof="0" dirty="0">
              <a:ln>
                <a:noFill/>
              </a:ln>
              <a:solidFill>
                <a:schemeClr val="tx1">
                  <a:alpha val="50000"/>
                </a:schemeClr>
              </a:solidFill>
              <a:latin typeface="Times" pitchFamily="2" charset="0"/>
              <a:cs typeface="Arial" panose="020B0604020202020204" pitchFamily="34" charset="0"/>
            </a:rPr>
            <a:t>coercion</a:t>
          </a:r>
          <a:r>
            <a:rPr lang="en-US" sz="3200" b="0" noProof="0" dirty="0">
              <a:ln>
                <a:noFill/>
              </a:ln>
              <a:solidFill>
                <a:schemeClr val="tx1">
                  <a:alpha val="50000"/>
                </a:schemeClr>
              </a:solidFill>
              <a:latin typeface="Times" pitchFamily="2" charset="0"/>
              <a:cs typeface="Arial" panose="020B0604020202020204" pitchFamily="34" charset="0"/>
            </a:rPr>
            <a:t> </a:t>
          </a:r>
        </a:p>
        <a:p>
          <a:r>
            <a:rPr lang="en-US" sz="2400" b="0" noProof="0" dirty="0">
              <a:ln>
                <a:noFill/>
              </a:ln>
              <a:solidFill>
                <a:schemeClr val="tx1">
                  <a:alpha val="50000"/>
                </a:schemeClr>
              </a:solidFill>
              <a:latin typeface="Times" pitchFamily="2" charset="0"/>
              <a:cs typeface="Arial" panose="020B0604020202020204" pitchFamily="34" charset="0"/>
            </a:rPr>
            <a:t>in the Intensive Care Unit. </a:t>
          </a:r>
        </a:p>
      </dgm:t>
    </dgm:pt>
    <dgm:pt modelId="{BA295617-4CB4-754D-9FC2-097996AABF2B}" type="parTrans" cxnId="{ACF098DD-C548-A14D-B96D-DFEC4E2934CB}">
      <dgm:prSet/>
      <dgm:spPr/>
      <dgm:t>
        <a:bodyPr/>
        <a:lstStyle/>
        <a:p>
          <a:endParaRPr lang="de-DE"/>
        </a:p>
      </dgm:t>
    </dgm:pt>
    <dgm:pt modelId="{9C2A19FA-1169-1348-B39F-B189DC53C094}" type="sibTrans" cxnId="{ACF098DD-C548-A14D-B96D-DFEC4E2934CB}">
      <dgm:prSet/>
      <dgm:spPr/>
      <dgm:t>
        <a:bodyPr/>
        <a:lstStyle/>
        <a:p>
          <a:endParaRPr lang="de-DE"/>
        </a:p>
      </dgm:t>
    </dgm:pt>
    <dgm:pt modelId="{4DFF6521-9161-C44C-8B62-726C944A7DA8}">
      <dgm:prSet phldrT="[Text]" custT="1"/>
      <dgm:spPr>
        <a:solidFill>
          <a:srgbClr val="FF0000"/>
        </a:solidFill>
      </dgm:spPr>
      <dgm:t>
        <a:bodyPr/>
        <a:lstStyle/>
        <a:p>
          <a:pPr algn="l"/>
          <a:r>
            <a:rPr lang="en-US" sz="2000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- </a:t>
          </a:r>
          <a:r>
            <a:rPr lang="en-US" sz="2000" i="1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Evaluation</a:t>
          </a:r>
          <a:r>
            <a:rPr lang="en-US" sz="2000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 of </a:t>
          </a:r>
          <a:r>
            <a:rPr lang="en-US" sz="2000" b="1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restraining measures </a:t>
          </a:r>
        </a:p>
        <a:p>
          <a:pPr algn="l"/>
          <a:r>
            <a:rPr lang="en-US" sz="2000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	(physical, chemical, environmental, psychological) </a:t>
          </a:r>
        </a:p>
        <a:p>
          <a:pPr algn="l"/>
          <a:r>
            <a:rPr lang="en-US" sz="2000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and  </a:t>
          </a:r>
          <a:r>
            <a:rPr lang="en-US" sz="2000" b="1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coercive treatment </a:t>
          </a:r>
        </a:p>
        <a:p>
          <a:pPr algn="l"/>
          <a:endParaRPr lang="en-US" sz="2000" noProof="0" dirty="0">
            <a:solidFill>
              <a:schemeClr val="tx1"/>
            </a:solidFill>
            <a:latin typeface="Times" pitchFamily="2" charset="0"/>
            <a:cs typeface="Arial" panose="020B0604020202020204" pitchFamily="34" charset="0"/>
          </a:endParaRPr>
        </a:p>
        <a:p>
          <a:pPr algn="l"/>
          <a:r>
            <a:rPr lang="en-US" sz="2000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- Physical restraints were only one concrete manifestation of </a:t>
          </a:r>
        </a:p>
        <a:p>
          <a:pPr algn="l"/>
          <a:r>
            <a:rPr lang="en-US" sz="2000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	coercion as perceived by patients </a:t>
          </a:r>
          <a:endParaRPr lang="en-US" sz="2000" noProof="0" dirty="0">
            <a:latin typeface="Times" pitchFamily="2" charset="0"/>
          </a:endParaRPr>
        </a:p>
      </dgm:t>
    </dgm:pt>
    <dgm:pt modelId="{ABB07F52-5F04-C843-AF31-A05EA19C928C}" type="parTrans" cxnId="{F0E7B663-AB1D-4246-BFA9-23F656265535}">
      <dgm:prSet custT="1"/>
      <dgm:spPr/>
      <dgm:t>
        <a:bodyPr/>
        <a:lstStyle/>
        <a:p>
          <a:endParaRPr lang="de-DE" sz="2400">
            <a:latin typeface="Times" pitchFamily="2" charset="0"/>
          </a:endParaRPr>
        </a:p>
      </dgm:t>
    </dgm:pt>
    <dgm:pt modelId="{F0479581-A468-5543-BCAE-DEEC1FE22861}" type="sibTrans" cxnId="{F0E7B663-AB1D-4246-BFA9-23F656265535}">
      <dgm:prSet/>
      <dgm:spPr/>
      <dgm:t>
        <a:bodyPr/>
        <a:lstStyle/>
        <a:p>
          <a:endParaRPr lang="de-DE"/>
        </a:p>
      </dgm:t>
    </dgm:pt>
    <dgm:pt modelId="{B2913ED9-3258-D241-896C-3E74ECCB517C}">
      <dgm:prSet phldrT="[Text]" custT="1"/>
      <dgm:spPr>
        <a:solidFill>
          <a:srgbClr val="FFFF00"/>
        </a:solidFill>
      </dgm:spPr>
      <dgm:t>
        <a:bodyPr/>
        <a:lstStyle/>
        <a:p>
          <a:pPr algn="l"/>
          <a:r>
            <a:rPr lang="en-US" sz="2000" noProof="0" dirty="0">
              <a:solidFill>
                <a:schemeClr val="tx1"/>
              </a:solidFill>
              <a:latin typeface="Times" pitchFamily="2" charset="0"/>
            </a:rPr>
            <a:t>- Statements from patients revealed feelings of compromised</a:t>
          </a:r>
        </a:p>
        <a:p>
          <a:pPr algn="l"/>
          <a:r>
            <a:rPr lang="en-US" sz="2000" noProof="0" dirty="0">
              <a:solidFill>
                <a:schemeClr val="tx1"/>
              </a:solidFill>
              <a:latin typeface="Times" pitchFamily="2" charset="0"/>
            </a:rPr>
            <a:t> 	</a:t>
          </a:r>
          <a:r>
            <a:rPr lang="en-US" sz="2000" i="1" noProof="0" dirty="0">
              <a:solidFill>
                <a:schemeClr val="tx1"/>
              </a:solidFill>
              <a:latin typeface="Times" pitchFamily="2" charset="0"/>
            </a:rPr>
            <a:t>autonomy</a:t>
          </a:r>
          <a:r>
            <a:rPr lang="en-US" sz="2000" noProof="0" dirty="0">
              <a:solidFill>
                <a:schemeClr val="tx1"/>
              </a:solidFill>
              <a:latin typeface="Times" pitchFamily="2" charset="0"/>
            </a:rPr>
            <a:t> and </a:t>
          </a:r>
          <a:r>
            <a:rPr lang="en-US" sz="2000" i="1" noProof="0" dirty="0">
              <a:solidFill>
                <a:schemeClr val="tx1"/>
              </a:solidFill>
              <a:latin typeface="Times" pitchFamily="2" charset="0"/>
            </a:rPr>
            <a:t>dignity</a:t>
          </a:r>
          <a:r>
            <a:rPr lang="en-US" sz="2000" noProof="0" dirty="0">
              <a:solidFill>
                <a:schemeClr val="tx1"/>
              </a:solidFill>
              <a:latin typeface="Times" pitchFamily="2" charset="0"/>
            </a:rPr>
            <a:t> that came with a loss of control</a:t>
          </a:r>
        </a:p>
        <a:p>
          <a:pPr algn="l"/>
          <a:endParaRPr lang="en-US" sz="2000" noProof="0" dirty="0">
            <a:solidFill>
              <a:schemeClr val="tx1"/>
            </a:solidFill>
            <a:latin typeface="Times" pitchFamily="2" charset="0"/>
          </a:endParaRPr>
        </a:p>
        <a:p>
          <a:pPr algn="l"/>
          <a:r>
            <a:rPr lang="en-US" sz="2000" noProof="0" dirty="0">
              <a:solidFill>
                <a:schemeClr val="tx1"/>
              </a:solidFill>
              <a:latin typeface="Times" pitchFamily="2" charset="0"/>
            </a:rPr>
            <a:t>- Health professionals may underestimate how deeply patients are 	affected by the perception of coercion</a:t>
          </a:r>
        </a:p>
        <a:p>
          <a:pPr algn="l"/>
          <a:endParaRPr lang="en-US" sz="2000" noProof="0" dirty="0">
            <a:solidFill>
              <a:schemeClr val="tx1"/>
            </a:solidFill>
            <a:latin typeface="Times" pitchFamily="2" charset="0"/>
          </a:endParaRPr>
        </a:p>
        <a:p>
          <a:pPr algn="l"/>
          <a:r>
            <a:rPr lang="en-US" sz="2000" noProof="0" dirty="0">
              <a:solidFill>
                <a:schemeClr val="tx1"/>
              </a:solidFill>
              <a:latin typeface="Times" pitchFamily="2" charset="0"/>
            </a:rPr>
            <a:t>- P</a:t>
          </a:r>
          <a:r>
            <a:rPr lang="en-US" sz="2000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atient may be disadvantaged by a broader perception of coercion</a:t>
          </a:r>
        </a:p>
      </dgm:t>
    </dgm:pt>
    <dgm:pt modelId="{58A4AA6D-73CA-1349-B321-5381EB695174}" type="parTrans" cxnId="{AA80D4B6-0CE7-5047-AE0D-30FEC38C5680}">
      <dgm:prSet custT="1"/>
      <dgm:spPr/>
      <dgm:t>
        <a:bodyPr/>
        <a:lstStyle/>
        <a:p>
          <a:endParaRPr lang="de-DE" sz="2400">
            <a:latin typeface="Times" pitchFamily="2" charset="0"/>
          </a:endParaRPr>
        </a:p>
      </dgm:t>
    </dgm:pt>
    <dgm:pt modelId="{DC3D2CA1-48DB-E94A-B107-204487131711}" type="sibTrans" cxnId="{AA80D4B6-0CE7-5047-AE0D-30FEC38C5680}">
      <dgm:prSet/>
      <dgm:spPr/>
      <dgm:t>
        <a:bodyPr/>
        <a:lstStyle/>
        <a:p>
          <a:endParaRPr lang="de-DE"/>
        </a:p>
      </dgm:t>
    </dgm:pt>
    <dgm:pt modelId="{6494EA8B-7E92-A843-B143-238EEA841545}" type="pres">
      <dgm:prSet presAssocID="{9F947445-D3C8-BA4B-82BE-B189736011A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33FBDFC-1EA2-4F49-B9B7-7236B3AF175C}" type="pres">
      <dgm:prSet presAssocID="{F765FBDE-9D37-E146-A0EC-B750FCC58A79}" presName="root1" presStyleCnt="0"/>
      <dgm:spPr/>
    </dgm:pt>
    <dgm:pt modelId="{3C047CBD-B2E6-BC4F-A9D1-8FAA0CD7A4EC}" type="pres">
      <dgm:prSet presAssocID="{F765FBDE-9D37-E146-A0EC-B750FCC58A79}" presName="LevelOneTextNode" presStyleLbl="node0" presStyleIdx="0" presStyleCnt="1" custAng="5400000" custScaleX="509294" custScaleY="95700" custLinFactNeighborX="-39833" custLinFactNeighborY="-10545">
        <dgm:presLayoutVars>
          <dgm:chPref val="3"/>
        </dgm:presLayoutVars>
      </dgm:prSet>
      <dgm:spPr/>
    </dgm:pt>
    <dgm:pt modelId="{F985FC2D-21DF-814A-B99A-767D6B11A3DB}" type="pres">
      <dgm:prSet presAssocID="{F765FBDE-9D37-E146-A0EC-B750FCC58A79}" presName="level2hierChild" presStyleCnt="0"/>
      <dgm:spPr/>
    </dgm:pt>
    <dgm:pt modelId="{B095A5B2-CB35-0545-BC05-081FC6C11D48}" type="pres">
      <dgm:prSet presAssocID="{ABB07F52-5F04-C843-AF31-A05EA19C928C}" presName="conn2-1" presStyleLbl="parChTrans1D2" presStyleIdx="0" presStyleCnt="2"/>
      <dgm:spPr/>
    </dgm:pt>
    <dgm:pt modelId="{566CEC4C-5991-B742-AC12-BED0EA77AE31}" type="pres">
      <dgm:prSet presAssocID="{ABB07F52-5F04-C843-AF31-A05EA19C928C}" presName="connTx" presStyleLbl="parChTrans1D2" presStyleIdx="0" presStyleCnt="2"/>
      <dgm:spPr/>
    </dgm:pt>
    <dgm:pt modelId="{77382392-6DE3-994F-BB0C-982697DD5A0E}" type="pres">
      <dgm:prSet presAssocID="{4DFF6521-9161-C44C-8B62-726C944A7DA8}" presName="root2" presStyleCnt="0"/>
      <dgm:spPr/>
    </dgm:pt>
    <dgm:pt modelId="{DF8D4BE3-C134-C44C-BE30-6A633366094A}" type="pres">
      <dgm:prSet presAssocID="{4DFF6521-9161-C44C-8B62-726C944A7DA8}" presName="LevelTwoTextNode" presStyleLbl="node2" presStyleIdx="0" presStyleCnt="2" custScaleX="344042" custScaleY="363633" custLinFactNeighborX="366" custLinFactNeighborY="-57900">
        <dgm:presLayoutVars>
          <dgm:chPref val="3"/>
        </dgm:presLayoutVars>
      </dgm:prSet>
      <dgm:spPr/>
    </dgm:pt>
    <dgm:pt modelId="{9FC4A842-A2CA-F341-AC75-CFF03F888543}" type="pres">
      <dgm:prSet presAssocID="{4DFF6521-9161-C44C-8B62-726C944A7DA8}" presName="level3hierChild" presStyleCnt="0"/>
      <dgm:spPr/>
    </dgm:pt>
    <dgm:pt modelId="{274776BC-951B-2D43-9BC7-427772D0562C}" type="pres">
      <dgm:prSet presAssocID="{58A4AA6D-73CA-1349-B321-5381EB695174}" presName="conn2-1" presStyleLbl="parChTrans1D2" presStyleIdx="1" presStyleCnt="2"/>
      <dgm:spPr/>
    </dgm:pt>
    <dgm:pt modelId="{857B8A83-6B47-374F-9938-D055EB2CDF68}" type="pres">
      <dgm:prSet presAssocID="{58A4AA6D-73CA-1349-B321-5381EB695174}" presName="connTx" presStyleLbl="parChTrans1D2" presStyleIdx="1" presStyleCnt="2"/>
      <dgm:spPr/>
    </dgm:pt>
    <dgm:pt modelId="{C4682258-F24A-D345-9BF3-7AD12BDEF740}" type="pres">
      <dgm:prSet presAssocID="{B2913ED9-3258-D241-896C-3E74ECCB517C}" presName="root2" presStyleCnt="0"/>
      <dgm:spPr/>
    </dgm:pt>
    <dgm:pt modelId="{3D9E8E00-501F-B643-834C-BD34D1BC1622}" type="pres">
      <dgm:prSet presAssocID="{B2913ED9-3258-D241-896C-3E74ECCB517C}" presName="LevelTwoTextNode" presStyleLbl="node2" presStyleIdx="1" presStyleCnt="2" custScaleX="344589" custScaleY="388673" custLinFactNeighborX="3111" custLinFactNeighborY="-44287">
        <dgm:presLayoutVars>
          <dgm:chPref val="3"/>
        </dgm:presLayoutVars>
      </dgm:prSet>
      <dgm:spPr/>
    </dgm:pt>
    <dgm:pt modelId="{86086F16-6220-2D43-BB5D-32633036EE75}" type="pres">
      <dgm:prSet presAssocID="{B2913ED9-3258-D241-896C-3E74ECCB517C}" presName="level3hierChild" presStyleCnt="0"/>
      <dgm:spPr/>
    </dgm:pt>
  </dgm:ptLst>
  <dgm:cxnLst>
    <dgm:cxn modelId="{94B3D314-4A84-F445-A1D0-6828A8A16584}" type="presOf" srcId="{58A4AA6D-73CA-1349-B321-5381EB695174}" destId="{857B8A83-6B47-374F-9938-D055EB2CDF68}" srcOrd="1" destOrd="0" presId="urn:microsoft.com/office/officeart/2008/layout/HorizontalMultiLevelHierarchy"/>
    <dgm:cxn modelId="{F0E7B663-AB1D-4246-BFA9-23F656265535}" srcId="{F765FBDE-9D37-E146-A0EC-B750FCC58A79}" destId="{4DFF6521-9161-C44C-8B62-726C944A7DA8}" srcOrd="0" destOrd="0" parTransId="{ABB07F52-5F04-C843-AF31-A05EA19C928C}" sibTransId="{F0479581-A468-5543-BCAE-DEEC1FE22861}"/>
    <dgm:cxn modelId="{D385F367-A2FE-8146-8CD9-0E667A468325}" type="presOf" srcId="{4DFF6521-9161-C44C-8B62-726C944A7DA8}" destId="{DF8D4BE3-C134-C44C-BE30-6A633366094A}" srcOrd="0" destOrd="0" presId="urn:microsoft.com/office/officeart/2008/layout/HorizontalMultiLevelHierarchy"/>
    <dgm:cxn modelId="{30886E6D-FC80-054E-B7CE-E2E634B029E6}" type="presOf" srcId="{9F947445-D3C8-BA4B-82BE-B189736011A6}" destId="{6494EA8B-7E92-A843-B143-238EEA841545}" srcOrd="0" destOrd="0" presId="urn:microsoft.com/office/officeart/2008/layout/HorizontalMultiLevelHierarchy"/>
    <dgm:cxn modelId="{0AEF8A79-F0B2-054A-813E-ED36760C3D77}" type="presOf" srcId="{B2913ED9-3258-D241-896C-3E74ECCB517C}" destId="{3D9E8E00-501F-B643-834C-BD34D1BC1622}" srcOrd="0" destOrd="0" presId="urn:microsoft.com/office/officeart/2008/layout/HorizontalMultiLevelHierarchy"/>
    <dgm:cxn modelId="{73B8C796-6C70-4E45-A58F-4D6994D167C3}" type="presOf" srcId="{ABB07F52-5F04-C843-AF31-A05EA19C928C}" destId="{B095A5B2-CB35-0545-BC05-081FC6C11D48}" srcOrd="0" destOrd="0" presId="urn:microsoft.com/office/officeart/2008/layout/HorizontalMultiLevelHierarchy"/>
    <dgm:cxn modelId="{AA80D4B6-0CE7-5047-AE0D-30FEC38C5680}" srcId="{F765FBDE-9D37-E146-A0EC-B750FCC58A79}" destId="{B2913ED9-3258-D241-896C-3E74ECCB517C}" srcOrd="1" destOrd="0" parTransId="{58A4AA6D-73CA-1349-B321-5381EB695174}" sibTransId="{DC3D2CA1-48DB-E94A-B107-204487131711}"/>
    <dgm:cxn modelId="{F46422CA-BB12-624E-8C37-088C82131241}" type="presOf" srcId="{ABB07F52-5F04-C843-AF31-A05EA19C928C}" destId="{566CEC4C-5991-B742-AC12-BED0EA77AE31}" srcOrd="1" destOrd="0" presId="urn:microsoft.com/office/officeart/2008/layout/HorizontalMultiLevelHierarchy"/>
    <dgm:cxn modelId="{F98662CE-2162-E541-834D-09842CFC0704}" type="presOf" srcId="{58A4AA6D-73CA-1349-B321-5381EB695174}" destId="{274776BC-951B-2D43-9BC7-427772D0562C}" srcOrd="0" destOrd="0" presId="urn:microsoft.com/office/officeart/2008/layout/HorizontalMultiLevelHierarchy"/>
    <dgm:cxn modelId="{ACF098DD-C548-A14D-B96D-DFEC4E2934CB}" srcId="{9F947445-D3C8-BA4B-82BE-B189736011A6}" destId="{F765FBDE-9D37-E146-A0EC-B750FCC58A79}" srcOrd="0" destOrd="0" parTransId="{BA295617-4CB4-754D-9FC2-097996AABF2B}" sibTransId="{9C2A19FA-1169-1348-B39F-B189DC53C094}"/>
    <dgm:cxn modelId="{64536DE6-1426-FB4B-B50F-AAABFE282EA8}" type="presOf" srcId="{F765FBDE-9D37-E146-A0EC-B750FCC58A79}" destId="{3C047CBD-B2E6-BC4F-A9D1-8FAA0CD7A4EC}" srcOrd="0" destOrd="0" presId="urn:microsoft.com/office/officeart/2008/layout/HorizontalMultiLevelHierarchy"/>
    <dgm:cxn modelId="{CCC165BD-C502-2943-B863-2D5E6484A96E}" type="presParOf" srcId="{6494EA8B-7E92-A843-B143-238EEA841545}" destId="{133FBDFC-1EA2-4F49-B9B7-7236B3AF175C}" srcOrd="0" destOrd="0" presId="urn:microsoft.com/office/officeart/2008/layout/HorizontalMultiLevelHierarchy"/>
    <dgm:cxn modelId="{AD704ED0-F7BC-624A-9E50-ADC5A27C833E}" type="presParOf" srcId="{133FBDFC-1EA2-4F49-B9B7-7236B3AF175C}" destId="{3C047CBD-B2E6-BC4F-A9D1-8FAA0CD7A4EC}" srcOrd="0" destOrd="0" presId="urn:microsoft.com/office/officeart/2008/layout/HorizontalMultiLevelHierarchy"/>
    <dgm:cxn modelId="{8EEB6720-45B9-3E45-BAA2-EBD131324BD3}" type="presParOf" srcId="{133FBDFC-1EA2-4F49-B9B7-7236B3AF175C}" destId="{F985FC2D-21DF-814A-B99A-767D6B11A3DB}" srcOrd="1" destOrd="0" presId="urn:microsoft.com/office/officeart/2008/layout/HorizontalMultiLevelHierarchy"/>
    <dgm:cxn modelId="{88BAD6BE-E76A-CC40-9F62-C34D2539B938}" type="presParOf" srcId="{F985FC2D-21DF-814A-B99A-767D6B11A3DB}" destId="{B095A5B2-CB35-0545-BC05-081FC6C11D48}" srcOrd="0" destOrd="0" presId="urn:microsoft.com/office/officeart/2008/layout/HorizontalMultiLevelHierarchy"/>
    <dgm:cxn modelId="{ABF4FEF1-8B34-8C4D-98D3-BA040D685771}" type="presParOf" srcId="{B095A5B2-CB35-0545-BC05-081FC6C11D48}" destId="{566CEC4C-5991-B742-AC12-BED0EA77AE31}" srcOrd="0" destOrd="0" presId="urn:microsoft.com/office/officeart/2008/layout/HorizontalMultiLevelHierarchy"/>
    <dgm:cxn modelId="{1F15EAB5-A7C7-D940-B80C-52AF45B2DF91}" type="presParOf" srcId="{F985FC2D-21DF-814A-B99A-767D6B11A3DB}" destId="{77382392-6DE3-994F-BB0C-982697DD5A0E}" srcOrd="1" destOrd="0" presId="urn:microsoft.com/office/officeart/2008/layout/HorizontalMultiLevelHierarchy"/>
    <dgm:cxn modelId="{C1957DFD-3AF5-724A-B62A-07F11D36E3B9}" type="presParOf" srcId="{77382392-6DE3-994F-BB0C-982697DD5A0E}" destId="{DF8D4BE3-C134-C44C-BE30-6A633366094A}" srcOrd="0" destOrd="0" presId="urn:microsoft.com/office/officeart/2008/layout/HorizontalMultiLevelHierarchy"/>
    <dgm:cxn modelId="{78B8B36C-CE43-BB4F-9D1A-1D8FFE39EE76}" type="presParOf" srcId="{77382392-6DE3-994F-BB0C-982697DD5A0E}" destId="{9FC4A842-A2CA-F341-AC75-CFF03F888543}" srcOrd="1" destOrd="0" presId="urn:microsoft.com/office/officeart/2008/layout/HorizontalMultiLevelHierarchy"/>
    <dgm:cxn modelId="{2ED2597D-C7BF-5145-A1AF-DF47E6ADAA45}" type="presParOf" srcId="{F985FC2D-21DF-814A-B99A-767D6B11A3DB}" destId="{274776BC-951B-2D43-9BC7-427772D0562C}" srcOrd="2" destOrd="0" presId="urn:microsoft.com/office/officeart/2008/layout/HorizontalMultiLevelHierarchy"/>
    <dgm:cxn modelId="{CFAC53FF-C7A0-B041-90F0-7025A99338F1}" type="presParOf" srcId="{274776BC-951B-2D43-9BC7-427772D0562C}" destId="{857B8A83-6B47-374F-9938-D055EB2CDF68}" srcOrd="0" destOrd="0" presId="urn:microsoft.com/office/officeart/2008/layout/HorizontalMultiLevelHierarchy"/>
    <dgm:cxn modelId="{AC8149C7-DC7C-A740-92A5-F640BBEEFF28}" type="presParOf" srcId="{F985FC2D-21DF-814A-B99A-767D6B11A3DB}" destId="{C4682258-F24A-D345-9BF3-7AD12BDEF740}" srcOrd="3" destOrd="0" presId="urn:microsoft.com/office/officeart/2008/layout/HorizontalMultiLevelHierarchy"/>
    <dgm:cxn modelId="{3C90E208-1861-814B-8D97-7415787A2834}" type="presParOf" srcId="{C4682258-F24A-D345-9BF3-7AD12BDEF740}" destId="{3D9E8E00-501F-B643-834C-BD34D1BC1622}" srcOrd="0" destOrd="0" presId="urn:microsoft.com/office/officeart/2008/layout/HorizontalMultiLevelHierarchy"/>
    <dgm:cxn modelId="{613F654D-5288-4F47-A1DD-971D40734733}" type="presParOf" srcId="{C4682258-F24A-D345-9BF3-7AD12BDEF740}" destId="{86086F16-6220-2D43-BB5D-32633036EE75}" srcOrd="1" destOrd="0" presId="urn:microsoft.com/office/officeart/2008/layout/HorizontalMultiLevelHierarchy"/>
  </dgm:cxnLst>
  <dgm:bg>
    <a:noFill/>
  </dgm:bg>
  <dgm:whole>
    <a:ln w="5715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4776BC-951B-2D43-9BC7-427772D0562C}">
      <dsp:nvSpPr>
        <dsp:cNvPr id="0" name=""/>
        <dsp:cNvSpPr/>
      </dsp:nvSpPr>
      <dsp:spPr>
        <a:xfrm>
          <a:off x="3115637" y="2637538"/>
          <a:ext cx="447286" cy="12643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3643" y="0"/>
              </a:lnTo>
              <a:lnTo>
                <a:pt x="223643" y="1264302"/>
              </a:lnTo>
              <a:lnTo>
                <a:pt x="447286" y="126430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2400" kern="1200">
            <a:latin typeface="Times" pitchFamily="2" charset="0"/>
          </a:endParaRPr>
        </a:p>
      </dsp:txBody>
      <dsp:txXfrm>
        <a:off x="3305753" y="3236162"/>
        <a:ext cx="67054" cy="67054"/>
      </dsp:txXfrm>
    </dsp:sp>
    <dsp:sp modelId="{B095A5B2-CB35-0545-BC05-081FC6C11D48}">
      <dsp:nvSpPr>
        <dsp:cNvPr id="0" name=""/>
        <dsp:cNvSpPr/>
      </dsp:nvSpPr>
      <dsp:spPr>
        <a:xfrm>
          <a:off x="3115637" y="1350432"/>
          <a:ext cx="441422" cy="1287105"/>
        </a:xfrm>
        <a:custGeom>
          <a:avLst/>
          <a:gdLst/>
          <a:ahLst/>
          <a:cxnLst/>
          <a:rect l="0" t="0" r="0" b="0"/>
          <a:pathLst>
            <a:path>
              <a:moveTo>
                <a:pt x="0" y="1287105"/>
              </a:moveTo>
              <a:lnTo>
                <a:pt x="220711" y="1287105"/>
              </a:lnTo>
              <a:lnTo>
                <a:pt x="220711" y="0"/>
              </a:lnTo>
              <a:lnTo>
                <a:pt x="44142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2400" kern="1200">
            <a:latin typeface="Times" pitchFamily="2" charset="0"/>
          </a:endParaRPr>
        </a:p>
      </dsp:txBody>
      <dsp:txXfrm>
        <a:off x="3302330" y="1959968"/>
        <a:ext cx="68034" cy="68034"/>
      </dsp:txXfrm>
    </dsp:sp>
    <dsp:sp modelId="{3C047CBD-B2E6-BC4F-A9D1-8FAA0CD7A4EC}">
      <dsp:nvSpPr>
        <dsp:cNvPr id="0" name=""/>
        <dsp:cNvSpPr/>
      </dsp:nvSpPr>
      <dsp:spPr>
        <a:xfrm>
          <a:off x="0" y="1071092"/>
          <a:ext cx="3098383" cy="3132891"/>
        </a:xfrm>
        <a:prstGeom prst="rect">
          <a:avLst/>
        </a:prstGeom>
        <a:gradFill rotWithShape="0">
          <a:gsLst>
            <a:gs pos="0">
              <a:srgbClr val="FF0000"/>
            </a:gs>
            <a:gs pos="100000">
              <a:srgbClr val="FFFF00"/>
            </a:gs>
            <a:gs pos="100000">
              <a:srgbClr val="92D050"/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b="0" kern="1200" dirty="0">
              <a:ln>
                <a:noFill/>
              </a:ln>
              <a:solidFill>
                <a:schemeClr val="tx1">
                  <a:alpha val="50000"/>
                </a:schemeClr>
              </a:solidFill>
              <a:latin typeface="Times" pitchFamily="2" charset="0"/>
              <a:cs typeface="Arial" panose="020B0604020202020204" pitchFamily="34" charset="0"/>
            </a:rPr>
            <a:t> </a:t>
          </a:r>
          <a:r>
            <a:rPr lang="en-US" sz="2400" b="0" kern="1200" noProof="0" dirty="0">
              <a:ln>
                <a:noFill/>
              </a:ln>
              <a:solidFill>
                <a:schemeClr val="tx1">
                  <a:alpha val="50000"/>
                </a:schemeClr>
              </a:solidFill>
              <a:latin typeface="Times" pitchFamily="2" charset="0"/>
              <a:cs typeface="Arial" panose="020B0604020202020204" pitchFamily="34" charset="0"/>
            </a:rPr>
            <a:t>Review of empirical  research literature on patient experiences of restraints and other forms of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noProof="0" dirty="0">
              <a:ln>
                <a:noFill/>
              </a:ln>
              <a:solidFill>
                <a:schemeClr val="tx1">
                  <a:alpha val="50000"/>
                </a:schemeClr>
              </a:solidFill>
              <a:latin typeface="Times" pitchFamily="2" charset="0"/>
              <a:cs typeface="Arial" panose="020B0604020202020204" pitchFamily="34" charset="0"/>
            </a:rPr>
            <a:t>coercion</a:t>
          </a:r>
          <a:r>
            <a:rPr lang="en-US" sz="3200" b="0" kern="1200" noProof="0" dirty="0">
              <a:ln>
                <a:noFill/>
              </a:ln>
              <a:solidFill>
                <a:schemeClr val="tx1">
                  <a:alpha val="50000"/>
                </a:schemeClr>
              </a:solidFill>
              <a:latin typeface="Times" pitchFamily="2" charset="0"/>
              <a:cs typeface="Arial" panose="020B0604020202020204" pitchFamily="34" charset="0"/>
            </a:rPr>
            <a:t>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noProof="0" dirty="0">
              <a:ln>
                <a:noFill/>
              </a:ln>
              <a:solidFill>
                <a:schemeClr val="tx1">
                  <a:alpha val="50000"/>
                </a:schemeClr>
              </a:solidFill>
              <a:latin typeface="Times" pitchFamily="2" charset="0"/>
              <a:cs typeface="Arial" panose="020B0604020202020204" pitchFamily="34" charset="0"/>
            </a:rPr>
            <a:t>in the Intensive Care Unit. </a:t>
          </a:r>
        </a:p>
      </dsp:txBody>
      <dsp:txXfrm>
        <a:off x="0" y="1071092"/>
        <a:ext cx="3098383" cy="3132891"/>
      </dsp:txXfrm>
    </dsp:sp>
    <dsp:sp modelId="{DF8D4BE3-C134-C44C-BE30-6A633366094A}">
      <dsp:nvSpPr>
        <dsp:cNvPr id="0" name=""/>
        <dsp:cNvSpPr/>
      </dsp:nvSpPr>
      <dsp:spPr>
        <a:xfrm>
          <a:off x="3557059" y="231999"/>
          <a:ext cx="6941639" cy="2236866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- </a:t>
          </a:r>
          <a:r>
            <a:rPr lang="en-US" sz="2000" i="1" kern="1200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Evaluation</a:t>
          </a:r>
          <a:r>
            <a:rPr lang="en-US" sz="2000" kern="1200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 of </a:t>
          </a:r>
          <a:r>
            <a:rPr lang="en-US" sz="2000" b="1" kern="1200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restraining measures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	(physical, chemical, environmental, psychological)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and  </a:t>
          </a:r>
          <a:r>
            <a:rPr lang="en-US" sz="2000" b="1" kern="1200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coercive treatment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solidFill>
              <a:schemeClr val="tx1"/>
            </a:solidFill>
            <a:latin typeface="Times" pitchFamily="2" charset="0"/>
            <a:cs typeface="Arial" panose="020B0604020202020204" pitchFamily="34" charset="0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- Physical restraints were only one concrete manifestation of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	coercion as perceived by patients </a:t>
          </a:r>
          <a:endParaRPr lang="en-US" sz="2000" kern="1200" noProof="0" dirty="0">
            <a:latin typeface="Times" pitchFamily="2" charset="0"/>
          </a:endParaRPr>
        </a:p>
      </dsp:txBody>
      <dsp:txXfrm>
        <a:off x="3557059" y="231999"/>
        <a:ext cx="6941639" cy="2236866"/>
      </dsp:txXfrm>
    </dsp:sp>
    <dsp:sp modelId="{3D9E8E00-501F-B643-834C-BD34D1BC1622}">
      <dsp:nvSpPr>
        <dsp:cNvPr id="0" name=""/>
        <dsp:cNvSpPr/>
      </dsp:nvSpPr>
      <dsp:spPr>
        <a:xfrm>
          <a:off x="3562923" y="2706391"/>
          <a:ext cx="6952676" cy="2390898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0" dirty="0">
              <a:solidFill>
                <a:schemeClr val="tx1"/>
              </a:solidFill>
              <a:latin typeface="Times" pitchFamily="2" charset="0"/>
            </a:rPr>
            <a:t>- Statements from patients revealed feelings of compromised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0" dirty="0">
              <a:solidFill>
                <a:schemeClr val="tx1"/>
              </a:solidFill>
              <a:latin typeface="Times" pitchFamily="2" charset="0"/>
            </a:rPr>
            <a:t> 	</a:t>
          </a:r>
          <a:r>
            <a:rPr lang="en-US" sz="2000" i="1" kern="1200" noProof="0" dirty="0">
              <a:solidFill>
                <a:schemeClr val="tx1"/>
              </a:solidFill>
              <a:latin typeface="Times" pitchFamily="2" charset="0"/>
            </a:rPr>
            <a:t>autonomy</a:t>
          </a:r>
          <a:r>
            <a:rPr lang="en-US" sz="2000" kern="1200" noProof="0" dirty="0">
              <a:solidFill>
                <a:schemeClr val="tx1"/>
              </a:solidFill>
              <a:latin typeface="Times" pitchFamily="2" charset="0"/>
            </a:rPr>
            <a:t> and </a:t>
          </a:r>
          <a:r>
            <a:rPr lang="en-US" sz="2000" i="1" kern="1200" noProof="0" dirty="0">
              <a:solidFill>
                <a:schemeClr val="tx1"/>
              </a:solidFill>
              <a:latin typeface="Times" pitchFamily="2" charset="0"/>
            </a:rPr>
            <a:t>dignity</a:t>
          </a:r>
          <a:r>
            <a:rPr lang="en-US" sz="2000" kern="1200" noProof="0" dirty="0">
              <a:solidFill>
                <a:schemeClr val="tx1"/>
              </a:solidFill>
              <a:latin typeface="Times" pitchFamily="2" charset="0"/>
            </a:rPr>
            <a:t> that came with a loss of control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solidFill>
              <a:schemeClr val="tx1"/>
            </a:solidFill>
            <a:latin typeface="Times" pitchFamily="2" charset="0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0" dirty="0">
              <a:solidFill>
                <a:schemeClr val="tx1"/>
              </a:solidFill>
              <a:latin typeface="Times" pitchFamily="2" charset="0"/>
            </a:rPr>
            <a:t>- Health professionals may underestimate how deeply patients are 	affected by the perception of coercion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solidFill>
              <a:schemeClr val="tx1"/>
            </a:solidFill>
            <a:latin typeface="Times" pitchFamily="2" charset="0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0" dirty="0">
              <a:solidFill>
                <a:schemeClr val="tx1"/>
              </a:solidFill>
              <a:latin typeface="Times" pitchFamily="2" charset="0"/>
            </a:rPr>
            <a:t>- P</a:t>
          </a:r>
          <a:r>
            <a:rPr lang="en-US" sz="2000" kern="1200" noProof="0" dirty="0">
              <a:solidFill>
                <a:schemeClr val="tx1"/>
              </a:solidFill>
              <a:latin typeface="Times" pitchFamily="2" charset="0"/>
              <a:cs typeface="Arial" panose="020B0604020202020204" pitchFamily="34" charset="0"/>
            </a:rPr>
            <a:t>atient may be disadvantaged by a broader perception of coercion</a:t>
          </a:r>
        </a:p>
      </dsp:txBody>
      <dsp:txXfrm>
        <a:off x="3562923" y="2706391"/>
        <a:ext cx="6952676" cy="23908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AA304C-58F3-C24D-8A8F-528D25BA6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34439E3-C6C4-FB49-A084-39E0F11E13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954D44-95A5-7C41-A6D8-ADE717E55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52E7-E265-8849-B92C-95935EED79ED}" type="datetimeFigureOut">
              <a:rPr lang="de-DE" smtClean="0"/>
              <a:t>29.03.21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3878A1-069C-DE45-AD68-6DA2C10B3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66F295B-010F-3241-9021-F9F661506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35E7-71DA-7B40-B62D-636192BB78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7152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14456C-11D2-F944-A500-EDB1B0B84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C545D4-60AE-E344-AC21-9F709EB1C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C7DD42-2487-664B-ACDD-194C6E187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52E7-E265-8849-B92C-95935EED79ED}" type="datetimeFigureOut">
              <a:rPr lang="de-DE" smtClean="0"/>
              <a:t>29.03.21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DBBD90-AEEF-2848-B450-0E36BB860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2D3174B-0E2D-3143-B21B-BD80B1375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35E7-71DA-7B40-B62D-636192BB78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754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AA851F-A32C-1442-894E-61D75F1DA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90F8B6-0DD1-4A4B-AFD8-9ED152E7F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81157B-8701-EB4C-AE52-4730B4704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52E7-E265-8849-B92C-95935EED79ED}" type="datetimeFigureOut">
              <a:rPr lang="de-DE" smtClean="0"/>
              <a:t>29.03.21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546EEE-2E43-8A4B-85E9-92C436F96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1B22FB1-09FA-034E-A6B4-BA53E5603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35E7-71DA-7B40-B62D-636192BB78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435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439CDA-0B8F-4B4D-89DD-F7B754118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BD42502-E888-1445-8DCC-75306E634C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F7A430E-27C4-4A43-B78A-240146EA0F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F9BCF3C-9421-6D4D-A30C-DC1035FE4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52E7-E265-8849-B92C-95935EED79ED}" type="datetimeFigureOut">
              <a:rPr lang="de-DE" smtClean="0"/>
              <a:t>29.03.21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A68D6B5-AEEB-1849-AA02-A348CDF9F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D2A671-6238-0844-8AF9-AA821ED6B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35E7-71DA-7B40-B62D-636192BB78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2562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45D983-B375-8F41-B876-C0813AB28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05D125C-0199-934A-B44A-075043A62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D88A2C4-1A03-5F4B-A3A6-8E8A5D987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805462E-D8E4-2641-882F-1196E4F750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49C5C78-F13E-6343-AB69-8BA3FFA331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D7543FB-8DF9-8340-ADD5-E81500092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52E7-E265-8849-B92C-95935EED79ED}" type="datetimeFigureOut">
              <a:rPr lang="de-DE" smtClean="0"/>
              <a:t>29.03.21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984E933-A736-8340-A6AA-F709647ED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7F9338D-387C-8D46-BDA6-A53CBD5E7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35E7-71DA-7B40-B62D-636192BB78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6955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B3ABAB-3FA5-774A-AC7F-D2B81E5DE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016BA96-781F-BA4E-8234-A605CF8D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52E7-E265-8849-B92C-95935EED79ED}" type="datetimeFigureOut">
              <a:rPr lang="de-DE" smtClean="0"/>
              <a:t>29.03.21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760B9CF-D05C-B24B-A130-67B921F07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74FFB77-D2BB-8740-80E8-9E25DF7B2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35E7-71DA-7B40-B62D-636192BB78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7851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DF4B4E6-4338-A046-A57F-D9927871A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52E7-E265-8849-B92C-95935EED79ED}" type="datetimeFigureOut">
              <a:rPr lang="de-DE" smtClean="0"/>
              <a:t>29.03.21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CEFA77E-DF9E-6240-A854-F5E5AD883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1444CAA-BC9D-1542-833B-5559834F7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35E7-71DA-7B40-B62D-636192BB78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3302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CA182B-B10B-0B44-8D25-CCE6D7023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40F55B5-0935-DC40-AAF8-BD1073356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79788C-9B36-BC4A-9F04-F4E4A19BCE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D049B50-1015-0046-9383-BEF21E184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52E7-E265-8849-B92C-95935EED79ED}" type="datetimeFigureOut">
              <a:rPr lang="de-DE" smtClean="0"/>
              <a:t>29.03.21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F12E11A-B995-3847-BDE1-EE2BD3FB0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50D9C52-AB33-6A42-A6F1-2C262A616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35E7-71DA-7B40-B62D-636192BB78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799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99B2B7-5996-1244-9FDC-C73596456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9752C1E-ED0E-B542-932B-3FF02F0622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256B077-E9BD-D741-9E1D-6B2EE666B7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1C929CE-2AF5-4A49-9CFD-7EEBC7F0F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52E7-E265-8849-B92C-95935EED79ED}" type="datetimeFigureOut">
              <a:rPr lang="de-DE" smtClean="0"/>
              <a:t>29.03.21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9CD67A9-8BCE-024B-9756-3CC9A409B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143EF22-0A54-5C4A-8701-50E222055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35E7-71DA-7B40-B62D-636192BB78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9725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BC20B7-1777-7845-BE3C-8F8E28F39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E38579A-F999-214F-8B51-BFB9534F8B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413EF5E-CEEB-FF46-91D9-4E89E191D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52E7-E265-8849-B92C-95935EED79ED}" type="datetimeFigureOut">
              <a:rPr lang="de-DE" smtClean="0"/>
              <a:t>29.03.21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70E2758-0B2B-E640-A6FE-98BACC0B1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A5DBDE0-110B-4945-9A62-052AF2D7B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35E7-71DA-7B40-B62D-636192BB78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3309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D765A2C-E75E-5A42-9F67-1458D4413A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EF216AA-15D8-CF46-8FF3-5910A4FCA3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52FA8C-C9C0-904D-8A4A-F4BA2D3EA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52E7-E265-8849-B92C-95935EED79ED}" type="datetimeFigureOut">
              <a:rPr lang="de-DE" smtClean="0"/>
              <a:t>29.03.21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55A37A-60B6-6244-B721-DDC62D380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F3D72C-B512-0C40-B90B-25B19BFDD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D35E7-71DA-7B40-B62D-636192BB78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262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824D355-9356-8543-B8E5-6D1005CFB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9653373-A62A-3F49-A25F-26D52E0E9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79198B-EB66-5A40-81FD-13E16FDFEB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152E7-E265-8849-B92C-95935EED79ED}" type="datetimeFigureOut">
              <a:rPr lang="de-DE" smtClean="0"/>
              <a:t>29.03.21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3F6785-2FDA-024E-87AF-5598C323E4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2813F7-1D41-0541-AAD9-AAC632D5B4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D35E7-71DA-7B40-B62D-636192BB78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8238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35001245-9E0F-264E-AFF4-53913F502D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7881816"/>
              </p:ext>
            </p:extLst>
          </p:nvPr>
        </p:nvGraphicFramePr>
        <p:xfrm>
          <a:off x="725659" y="261893"/>
          <a:ext cx="10515600" cy="5957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ED08C626-7576-DD4A-964A-C9E402ED404D}"/>
              </a:ext>
            </a:extLst>
          </p:cNvPr>
          <p:cNvSpPr txBox="1"/>
          <p:nvPr/>
        </p:nvSpPr>
        <p:spPr>
          <a:xfrm>
            <a:off x="838200" y="372546"/>
            <a:ext cx="2712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1: graphical abstract</a:t>
            </a:r>
          </a:p>
        </p:txBody>
      </p:sp>
      <p:sp>
        <p:nvSpPr>
          <p:cNvPr id="3" name="Rahmen 2">
            <a:extLst>
              <a:ext uri="{FF2B5EF4-FFF2-40B4-BE49-F238E27FC236}">
                <a16:creationId xmlns:a16="http://schemas.microsoft.com/office/drawing/2014/main" id="{C56E704F-04F7-B749-9504-34CF65729962}"/>
              </a:ext>
            </a:extLst>
          </p:cNvPr>
          <p:cNvSpPr/>
          <p:nvPr/>
        </p:nvSpPr>
        <p:spPr>
          <a:xfrm>
            <a:off x="725658" y="5509247"/>
            <a:ext cx="10515601" cy="1004589"/>
          </a:xfrm>
          <a:prstGeom prst="frame">
            <a:avLst>
              <a:gd name="adj1" fmla="val 0"/>
            </a:avLst>
          </a:prstGeom>
          <a:solidFill>
            <a:schemeClr val="accent6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F4B14BA-FE94-114D-80E0-2CB43DE900B8}"/>
              </a:ext>
            </a:extLst>
          </p:cNvPr>
          <p:cNvSpPr txBox="1"/>
          <p:nvPr/>
        </p:nvSpPr>
        <p:spPr>
          <a:xfrm>
            <a:off x="950741" y="5622295"/>
            <a:ext cx="1051560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900" dirty="0">
                <a:latin typeface="Times" pitchFamily="2" charset="0"/>
                <a:cs typeface="Arial" panose="020B0604020202020204" pitchFamily="34" charset="0"/>
              </a:rPr>
              <a:t>More research on patient experiences would increase the HCPs awareness of patient perception </a:t>
            </a:r>
            <a:r>
              <a:rPr lang="en-US" sz="1900">
                <a:latin typeface="Times" pitchFamily="2" charset="0"/>
                <a:cs typeface="Arial" panose="020B0604020202020204" pitchFamily="34" charset="0"/>
              </a:rPr>
              <a:t>of </a:t>
            </a:r>
          </a:p>
          <a:p>
            <a:pPr lvl="0"/>
            <a:r>
              <a:rPr lang="en-US" sz="1900">
                <a:latin typeface="Times" pitchFamily="2" charset="0"/>
                <a:cs typeface="Arial" panose="020B0604020202020204" pitchFamily="34" charset="0"/>
              </a:rPr>
              <a:t>coercion </a:t>
            </a:r>
            <a:r>
              <a:rPr lang="en-US" sz="1900" dirty="0">
                <a:latin typeface="Times" pitchFamily="2" charset="0"/>
                <a:cs typeface="Arial" panose="020B0604020202020204" pitchFamily="34" charset="0"/>
              </a:rPr>
              <a:t>in ICU and help to identify opportunities for further improvement of intensive care. </a:t>
            </a:r>
            <a:endParaRPr lang="en-US" sz="19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486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Microsoft Macintosh PowerPoint</Application>
  <PresentationFormat>Breitbild</PresentationFormat>
  <Paragraphs>18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Susanne Jöbges</dc:creator>
  <cp:lastModifiedBy>Susanne Jöbges</cp:lastModifiedBy>
  <cp:revision>81</cp:revision>
  <dcterms:created xsi:type="dcterms:W3CDTF">2021-03-26T21:25:15Z</dcterms:created>
  <dcterms:modified xsi:type="dcterms:W3CDTF">2021-03-29T17:13:13Z</dcterms:modified>
</cp:coreProperties>
</file>