
<file path=[Content_Types].xml><?xml version="1.0" encoding="utf-8"?>
<Types xmlns="http://schemas.openxmlformats.org/package/2006/content-types">
  <Default Extension="bin" ContentType="application/vnd.openxmlformats-officedocument.oleObject"/>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2" r:id="rId2"/>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CAEBA19-495E-44F6-92B3-AE7CD0C94A6B}" v="1" dt="2024-02-14T10:56:08.82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2" d="100"/>
          <a:sy n="112" d="100"/>
        </p:scale>
        <p:origin x="55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microsoft.com/office/2015/10/relationships/revisionInfo" Target="revisionInfo.xml"/><Relationship Id="rId3" Type="http://schemas.openxmlformats.org/officeDocument/2006/relationships/presProps" Target="presProps.xml"/><Relationship Id="rId7"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ndén Magnus HS BARN" userId="a7b47ed9-17df-406b-b42a-0a2949198f5c" providerId="ADAL" clId="{3CAEBA19-495E-44F6-92B3-AE7CD0C94A6B}"/>
    <pc:docChg chg="custSel modSld">
      <pc:chgData name="Lindén Magnus HS BARN" userId="a7b47ed9-17df-406b-b42a-0a2949198f5c" providerId="ADAL" clId="{3CAEBA19-495E-44F6-92B3-AE7CD0C94A6B}" dt="2024-02-14T10:56:08.826" v="132"/>
      <pc:docMkLst>
        <pc:docMk/>
      </pc:docMkLst>
      <pc:sldChg chg="modSp mod">
        <pc:chgData name="Lindén Magnus HS BARN" userId="a7b47ed9-17df-406b-b42a-0a2949198f5c" providerId="ADAL" clId="{3CAEBA19-495E-44F6-92B3-AE7CD0C94A6B}" dt="2024-02-14T10:56:08.826" v="132"/>
        <pc:sldMkLst>
          <pc:docMk/>
          <pc:sldMk cId="2207094069" sldId="272"/>
        </pc:sldMkLst>
        <pc:spChg chg="mod">
          <ac:chgData name="Lindén Magnus HS BARN" userId="a7b47ed9-17df-406b-b42a-0a2949198f5c" providerId="ADAL" clId="{3CAEBA19-495E-44F6-92B3-AE7CD0C94A6B}" dt="2024-02-06T10:16:09.408" v="94" actId="20577"/>
          <ac:spMkLst>
            <pc:docMk/>
            <pc:sldMk cId="2207094069" sldId="272"/>
            <ac:spMk id="2" creationId="{E3D37BF4-47A5-F219-2A10-9E4F56198A56}"/>
          </ac:spMkLst>
        </pc:spChg>
        <pc:spChg chg="mod">
          <ac:chgData name="Lindén Magnus HS BARN" userId="a7b47ed9-17df-406b-b42a-0a2949198f5c" providerId="ADAL" clId="{3CAEBA19-495E-44F6-92B3-AE7CD0C94A6B}" dt="2024-02-06T10:17:42.584" v="96" actId="20577"/>
          <ac:spMkLst>
            <pc:docMk/>
            <pc:sldMk cId="2207094069" sldId="272"/>
            <ac:spMk id="4" creationId="{E9183F96-129C-C77A-1F1A-D60C6B535EC1}"/>
          </ac:spMkLst>
        </pc:spChg>
        <pc:spChg chg="mod">
          <ac:chgData name="Lindén Magnus HS BARN" userId="a7b47ed9-17df-406b-b42a-0a2949198f5c" providerId="ADAL" clId="{3CAEBA19-495E-44F6-92B3-AE7CD0C94A6B}" dt="2024-02-06T10:19:59.242" v="116" actId="20577"/>
          <ac:spMkLst>
            <pc:docMk/>
            <pc:sldMk cId="2207094069" sldId="272"/>
            <ac:spMk id="6" creationId="{28301A90-DBB8-E620-4AF2-71FE02092D5D}"/>
          </ac:spMkLst>
        </pc:spChg>
        <pc:spChg chg="mod">
          <ac:chgData name="Lindén Magnus HS BARN" userId="a7b47ed9-17df-406b-b42a-0a2949198f5c" providerId="ADAL" clId="{3CAEBA19-495E-44F6-92B3-AE7CD0C94A6B}" dt="2024-02-06T10:15:22.212" v="93" actId="20577"/>
          <ac:spMkLst>
            <pc:docMk/>
            <pc:sldMk cId="2207094069" sldId="272"/>
            <ac:spMk id="24" creationId="{00000000-0000-0000-0000-000000000000}"/>
          </ac:spMkLst>
        </pc:spChg>
        <pc:spChg chg="mod">
          <ac:chgData name="Lindén Magnus HS BARN" userId="a7b47ed9-17df-406b-b42a-0a2949198f5c" providerId="ADAL" clId="{3CAEBA19-495E-44F6-92B3-AE7CD0C94A6B}" dt="2024-02-07T15:40:29.458" v="131" actId="20577"/>
          <ac:spMkLst>
            <pc:docMk/>
            <pc:sldMk cId="2207094069" sldId="272"/>
            <ac:spMk id="27" creationId="{00000000-0000-0000-0000-000000000000}"/>
          </ac:spMkLst>
        </pc:spChg>
        <pc:spChg chg="mod">
          <ac:chgData name="Lindén Magnus HS BARN" userId="a7b47ed9-17df-406b-b42a-0a2949198f5c" providerId="ADAL" clId="{3CAEBA19-495E-44F6-92B3-AE7CD0C94A6B}" dt="2023-11-23T08:04:57.942" v="76" actId="20577"/>
          <ac:spMkLst>
            <pc:docMk/>
            <pc:sldMk cId="2207094069" sldId="272"/>
            <ac:spMk id="28" creationId="{00000000-0000-0000-0000-000000000000}"/>
          </ac:spMkLst>
        </pc:spChg>
        <pc:spChg chg="mod">
          <ac:chgData name="Lindén Magnus HS BARN" userId="a7b47ed9-17df-406b-b42a-0a2949198f5c" providerId="ADAL" clId="{3CAEBA19-495E-44F6-92B3-AE7CD0C94A6B}" dt="2023-11-23T07:53:28.607" v="6" actId="20577"/>
          <ac:spMkLst>
            <pc:docMk/>
            <pc:sldMk cId="2207094069" sldId="272"/>
            <ac:spMk id="50" creationId="{92BCE930-863C-3860-329E-2E35FCFCA00D}"/>
          </ac:spMkLst>
        </pc:spChg>
        <pc:graphicFrameChg chg="mod">
          <ac:chgData name="Lindén Magnus HS BARN" userId="a7b47ed9-17df-406b-b42a-0a2949198f5c" providerId="ADAL" clId="{3CAEBA19-495E-44F6-92B3-AE7CD0C94A6B}" dt="2024-02-14T10:56:08.826" v="132"/>
          <ac:graphicFrameMkLst>
            <pc:docMk/>
            <pc:sldMk cId="2207094069" sldId="272"/>
            <ac:graphicFrameMk id="10" creationId="{C67843AE-6927-4C8F-A556-DF6C6300AA21}"/>
          </ac:graphicFrameMkLst>
        </pc:graphicFrame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embeddings/oleObject1.bin"/></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embeddings/oleObject2.bin"/></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oleObject" Target="../embeddings/oleObject3.bin"/></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3"/>
    </mc:Choice>
    <mc:Fallback>
      <c:style val="3"/>
    </mc:Fallback>
  </mc:AlternateContent>
  <c:clrMapOvr bg1="lt1" tx1="dk1" bg2="lt2" tx2="dk2" accent1="accent1" accent2="accent2" accent3="accent3" accent4="accent4" accent5="accent5" accent6="accent6" hlink="hlink" folHlink="folHlink"/>
  <c:chart>
    <c:autoTitleDeleted val="0"/>
    <c:plotArea>
      <c:layout/>
      <c:pieChart>
        <c:varyColors val="1"/>
        <c:dLbls>
          <c:showLegendKey val="0"/>
          <c:showVal val="0"/>
          <c:showCatName val="0"/>
          <c:showSerName val="0"/>
          <c:showPercent val="1"/>
          <c:showBubbleSize val="0"/>
          <c:showLeaderLines val="0"/>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sv-SE"/>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3"/>
    </mc:Choice>
    <mc:Fallback>
      <c:style val="3"/>
    </mc:Fallback>
  </mc:AlternateContent>
  <c:clrMapOvr bg1="lt1" tx1="dk1" bg2="lt2" tx2="dk2" accent1="accent1" accent2="accent2" accent3="accent3" accent4="accent4" accent5="accent5" accent6="accent6" hlink="hlink" folHlink="folHlink"/>
  <c:chart>
    <c:title>
      <c:layout>
        <c:manualLayout>
          <c:xMode val="edge"/>
          <c:yMode val="edge"/>
          <c:x val="0.28461680086302954"/>
          <c:y val="0.1213744125815940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sv-SE"/>
        </a:p>
      </c:txPr>
    </c:title>
    <c:autoTitleDeleted val="0"/>
    <c:plotArea>
      <c:layout/>
      <c:pieChart>
        <c:varyColors val="1"/>
        <c:ser>
          <c:idx val="0"/>
          <c:order val="0"/>
          <c:tx>
            <c:strRef>
              <c:f>'[Figurer artikel 1.xlsx]Grad av scar'!$V$1</c:f>
              <c:strCache>
                <c:ptCount val="1"/>
                <c:pt idx="0">
                  <c:v>Boys n=65</c:v>
                </c:pt>
              </c:strCache>
            </c:strRef>
          </c:tx>
          <c:dPt>
            <c:idx val="0"/>
            <c:bubble3D val="0"/>
            <c:spPr>
              <a:solidFill>
                <a:schemeClr val="accent1">
                  <a:tint val="58000"/>
                </a:schemeClr>
              </a:solidFill>
              <a:ln w="19050">
                <a:solidFill>
                  <a:schemeClr val="lt1"/>
                </a:solidFill>
              </a:ln>
              <a:effectLst/>
            </c:spPr>
            <c:extLst>
              <c:ext xmlns:c16="http://schemas.microsoft.com/office/drawing/2014/chart" uri="{C3380CC4-5D6E-409C-BE32-E72D297353CC}">
                <c16:uniqueId val="{00000001-1C0F-4555-B263-065AEB1BE985}"/>
              </c:ext>
            </c:extLst>
          </c:dPt>
          <c:dPt>
            <c:idx val="1"/>
            <c:bubble3D val="0"/>
            <c:spPr>
              <a:solidFill>
                <a:schemeClr val="accent1">
                  <a:tint val="86000"/>
                </a:schemeClr>
              </a:solidFill>
              <a:ln w="19050">
                <a:solidFill>
                  <a:schemeClr val="lt1"/>
                </a:solidFill>
              </a:ln>
              <a:effectLst/>
            </c:spPr>
            <c:extLst>
              <c:ext xmlns:c16="http://schemas.microsoft.com/office/drawing/2014/chart" uri="{C3380CC4-5D6E-409C-BE32-E72D297353CC}">
                <c16:uniqueId val="{00000003-1C0F-4555-B263-065AEB1BE985}"/>
              </c:ext>
            </c:extLst>
          </c:dPt>
          <c:dPt>
            <c:idx val="2"/>
            <c:bubble3D val="0"/>
            <c:spPr>
              <a:solidFill>
                <a:schemeClr val="accent1">
                  <a:shade val="86000"/>
                </a:schemeClr>
              </a:solidFill>
              <a:ln w="19050">
                <a:solidFill>
                  <a:schemeClr val="lt1"/>
                </a:solidFill>
              </a:ln>
              <a:effectLst/>
            </c:spPr>
            <c:extLst>
              <c:ext xmlns:c16="http://schemas.microsoft.com/office/drawing/2014/chart" uri="{C3380CC4-5D6E-409C-BE32-E72D297353CC}">
                <c16:uniqueId val="{00000005-1C0F-4555-B263-065AEB1BE985}"/>
              </c:ext>
            </c:extLst>
          </c:dPt>
          <c:dPt>
            <c:idx val="3"/>
            <c:bubble3D val="0"/>
            <c:spPr>
              <a:solidFill>
                <a:schemeClr val="accent1">
                  <a:shade val="58000"/>
                </a:schemeClr>
              </a:solidFill>
              <a:ln w="19050">
                <a:solidFill>
                  <a:schemeClr val="lt1"/>
                </a:solidFill>
              </a:ln>
              <a:effectLst/>
            </c:spPr>
            <c:extLst>
              <c:ext xmlns:c16="http://schemas.microsoft.com/office/drawing/2014/chart" uri="{C3380CC4-5D6E-409C-BE32-E72D297353CC}">
                <c16:uniqueId val="{00000007-1C0F-4555-B263-065AEB1BE985}"/>
              </c:ext>
            </c:extLst>
          </c:dPt>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sv-SE"/>
              </a:p>
            </c:txPr>
            <c:showLegendKey val="0"/>
            <c:showVal val="0"/>
            <c:showCatName val="0"/>
            <c:showSerName val="0"/>
            <c:showPercent val="1"/>
            <c:showBubbleSize val="0"/>
            <c:showLeaderLines val="0"/>
            <c:extLst>
              <c:ext xmlns:c15="http://schemas.microsoft.com/office/drawing/2012/chart" uri="{CE6537A1-D6FC-4f65-9D91-7224C49458BB}"/>
            </c:extLst>
          </c:dLbls>
          <c:cat>
            <c:strRef>
              <c:f>'[Figurer artikel 1.xlsx]Grad av scar'!$U$2:$U$5</c:f>
              <c:strCache>
                <c:ptCount val="4"/>
                <c:pt idx="0">
                  <c:v>45-50%</c:v>
                </c:pt>
                <c:pt idx="1">
                  <c:v>40-44%</c:v>
                </c:pt>
                <c:pt idx="2">
                  <c:v>30-39%</c:v>
                </c:pt>
                <c:pt idx="3">
                  <c:v>&lt;30%</c:v>
                </c:pt>
              </c:strCache>
            </c:strRef>
          </c:cat>
          <c:val>
            <c:numRef>
              <c:f>'[Figurer artikel 1.xlsx]Grad av scar'!$V$2:$V$5</c:f>
              <c:numCache>
                <c:formatCode>General</c:formatCode>
                <c:ptCount val="4"/>
                <c:pt idx="0">
                  <c:v>11</c:v>
                </c:pt>
                <c:pt idx="1">
                  <c:v>22</c:v>
                </c:pt>
                <c:pt idx="2">
                  <c:v>13</c:v>
                </c:pt>
                <c:pt idx="3">
                  <c:v>19</c:v>
                </c:pt>
              </c:numCache>
            </c:numRef>
          </c:val>
          <c:extLst>
            <c:ext xmlns:c16="http://schemas.microsoft.com/office/drawing/2014/chart" uri="{C3380CC4-5D6E-409C-BE32-E72D297353CC}">
              <c16:uniqueId val="{00000008-1C0F-4555-B263-065AEB1BE985}"/>
            </c:ext>
          </c:extLst>
        </c:ser>
        <c:dLbls>
          <c:showLegendKey val="0"/>
          <c:showVal val="0"/>
          <c:showCatName val="0"/>
          <c:showSerName val="0"/>
          <c:showPercent val="1"/>
          <c:showBubbleSize val="0"/>
          <c:showLeaderLines val="0"/>
        </c:dLbls>
        <c:firstSliceAng val="0"/>
      </c:pieChart>
      <c:spPr>
        <a:noFill/>
        <a:ln>
          <a:noFill/>
        </a:ln>
        <a:effectLst/>
      </c:spPr>
    </c:plotArea>
    <c:legend>
      <c:legendPos val="r"/>
      <c:layout>
        <c:manualLayout>
          <c:xMode val="edge"/>
          <c:yMode val="edge"/>
          <c:x val="0.63242945783467186"/>
          <c:y val="0.57996211338994175"/>
          <c:w val="0.20669564474436311"/>
          <c:h val="0.4200378866100582"/>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sv-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sv-SE"/>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3"/>
    </mc:Choice>
    <mc:Fallback>
      <c:style val="3"/>
    </mc:Fallback>
  </mc:AlternateContent>
  <c:clrMapOvr bg1="lt1" tx1="dk1" bg2="lt2" tx2="dk2" accent1="accent1" accent2="accent2" accent3="accent3" accent4="accent4" accent5="accent5" accent6="accent6" hlink="hlink" folHlink="folHlink"/>
  <c:chart>
    <c:title>
      <c:layout>
        <c:manualLayout>
          <c:xMode val="edge"/>
          <c:yMode val="edge"/>
          <c:x val="0.28077055010748042"/>
          <c:y val="6.5158064782047193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sv-SE"/>
        </a:p>
      </c:txPr>
    </c:title>
    <c:autoTitleDeleted val="0"/>
    <c:plotArea>
      <c:layout>
        <c:manualLayout>
          <c:layoutTarget val="inner"/>
          <c:xMode val="edge"/>
          <c:yMode val="edge"/>
          <c:x val="0.24427398944536258"/>
          <c:y val="0.2670119905122228"/>
          <c:w val="0.54187045420069779"/>
          <c:h val="0.61645029430183862"/>
        </c:manualLayout>
      </c:layout>
      <c:pieChart>
        <c:varyColors val="1"/>
        <c:ser>
          <c:idx val="0"/>
          <c:order val="0"/>
          <c:tx>
            <c:strRef>
              <c:f>'[Figurer artikel 1.xlsx]Grad av scar'!$W$8</c:f>
              <c:strCache>
                <c:ptCount val="1"/>
                <c:pt idx="0">
                  <c:v>Girls n=60</c:v>
                </c:pt>
              </c:strCache>
            </c:strRef>
          </c:tx>
          <c:dPt>
            <c:idx val="0"/>
            <c:bubble3D val="0"/>
            <c:spPr>
              <a:solidFill>
                <a:schemeClr val="accent1">
                  <a:tint val="58000"/>
                </a:schemeClr>
              </a:solidFill>
              <a:ln w="19050">
                <a:solidFill>
                  <a:schemeClr val="lt1"/>
                </a:solidFill>
              </a:ln>
              <a:effectLst/>
            </c:spPr>
            <c:extLst>
              <c:ext xmlns:c16="http://schemas.microsoft.com/office/drawing/2014/chart" uri="{C3380CC4-5D6E-409C-BE32-E72D297353CC}">
                <c16:uniqueId val="{00000001-8CE5-4262-8091-52B3ADD23E78}"/>
              </c:ext>
            </c:extLst>
          </c:dPt>
          <c:dPt>
            <c:idx val="1"/>
            <c:bubble3D val="0"/>
            <c:spPr>
              <a:solidFill>
                <a:schemeClr val="accent1">
                  <a:tint val="86000"/>
                </a:schemeClr>
              </a:solidFill>
              <a:ln w="19050">
                <a:solidFill>
                  <a:schemeClr val="lt1"/>
                </a:solidFill>
              </a:ln>
              <a:effectLst/>
            </c:spPr>
            <c:extLst>
              <c:ext xmlns:c16="http://schemas.microsoft.com/office/drawing/2014/chart" uri="{C3380CC4-5D6E-409C-BE32-E72D297353CC}">
                <c16:uniqueId val="{00000003-8CE5-4262-8091-52B3ADD23E78}"/>
              </c:ext>
            </c:extLst>
          </c:dPt>
          <c:dPt>
            <c:idx val="2"/>
            <c:bubble3D val="0"/>
            <c:spPr>
              <a:solidFill>
                <a:schemeClr val="accent1">
                  <a:shade val="86000"/>
                </a:schemeClr>
              </a:solidFill>
              <a:ln w="19050">
                <a:solidFill>
                  <a:schemeClr val="lt1"/>
                </a:solidFill>
              </a:ln>
              <a:effectLst/>
            </c:spPr>
            <c:extLst>
              <c:ext xmlns:c16="http://schemas.microsoft.com/office/drawing/2014/chart" uri="{C3380CC4-5D6E-409C-BE32-E72D297353CC}">
                <c16:uniqueId val="{00000005-8CE5-4262-8091-52B3ADD23E78}"/>
              </c:ext>
            </c:extLst>
          </c:dPt>
          <c:dPt>
            <c:idx val="3"/>
            <c:bubble3D val="0"/>
            <c:spPr>
              <a:solidFill>
                <a:schemeClr val="accent1">
                  <a:shade val="58000"/>
                </a:schemeClr>
              </a:solidFill>
              <a:ln w="19050">
                <a:solidFill>
                  <a:schemeClr val="lt1"/>
                </a:solidFill>
              </a:ln>
              <a:effectLst/>
            </c:spPr>
            <c:extLst>
              <c:ext xmlns:c16="http://schemas.microsoft.com/office/drawing/2014/chart" uri="{C3380CC4-5D6E-409C-BE32-E72D297353CC}">
                <c16:uniqueId val="{00000007-8CE5-4262-8091-52B3ADD23E78}"/>
              </c:ext>
            </c:extLst>
          </c:dPt>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sv-SE"/>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'[Figurer artikel 1.xlsx]Grad av scar'!$V$9:$V$12</c:f>
              <c:strCache>
                <c:ptCount val="4"/>
                <c:pt idx="0">
                  <c:v>45-50%</c:v>
                </c:pt>
                <c:pt idx="1">
                  <c:v>40-44%</c:v>
                </c:pt>
                <c:pt idx="2">
                  <c:v>30-39%</c:v>
                </c:pt>
                <c:pt idx="3">
                  <c:v>&lt;30%</c:v>
                </c:pt>
              </c:strCache>
            </c:strRef>
          </c:cat>
          <c:val>
            <c:numRef>
              <c:f>'[Figurer artikel 1.xlsx]Grad av scar'!$W$9:$W$12</c:f>
              <c:numCache>
                <c:formatCode>General</c:formatCode>
                <c:ptCount val="4"/>
                <c:pt idx="0">
                  <c:v>19</c:v>
                </c:pt>
                <c:pt idx="1">
                  <c:v>32</c:v>
                </c:pt>
                <c:pt idx="2">
                  <c:v>5</c:v>
                </c:pt>
                <c:pt idx="3">
                  <c:v>4</c:v>
                </c:pt>
              </c:numCache>
            </c:numRef>
          </c:val>
          <c:extLst>
            <c:ext xmlns:c16="http://schemas.microsoft.com/office/drawing/2014/chart" uri="{C3380CC4-5D6E-409C-BE32-E72D297353CC}">
              <c16:uniqueId val="{00000008-8CE5-4262-8091-52B3ADD23E78}"/>
            </c:ext>
          </c:extLst>
        </c:ser>
        <c:dLbls>
          <c:showLegendKey val="0"/>
          <c:showVal val="0"/>
          <c:showCatName val="0"/>
          <c:showSerName val="0"/>
          <c:showPercent val="1"/>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sv-SE"/>
    </a:p>
  </c:txPr>
  <c:externalData r:id="rId4">
    <c:autoUpdate val="0"/>
  </c:externalData>
</c:chartSpace>
</file>

<file path=ppt/charts/colors1.xml><?xml version="1.0" encoding="utf-8"?>
<cs:colorStyle xmlns:cs="http://schemas.microsoft.com/office/drawing/2012/chartStyle" xmlns:a="http://schemas.openxmlformats.org/drawingml/2006/main" meth="withinLinearReversed" id="21">
  <a:schemeClr val="accent1"/>
</cs:colorStyle>
</file>

<file path=ppt/charts/colors2.xml><?xml version="1.0" encoding="utf-8"?>
<cs:colorStyle xmlns:cs="http://schemas.microsoft.com/office/drawing/2012/chartStyle" xmlns:a="http://schemas.openxmlformats.org/drawingml/2006/main" meth="withinLinearReversed" id="21">
  <a:schemeClr val="accent1"/>
</cs:colorStyle>
</file>

<file path=ppt/charts/colors3.xml><?xml version="1.0" encoding="utf-8"?>
<cs:colorStyle xmlns:cs="http://schemas.microsoft.com/office/drawing/2012/chartStyle" xmlns:a="http://schemas.openxmlformats.org/drawingml/2006/main" meth="withinLinearReversed" id="21">
  <a:schemeClr val="accent1"/>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2784E17-AD3D-9292-D9D7-B282EA51ED89}"/>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08401FB8-3C14-F7F6-23F8-439386377C2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42969FFE-3210-1C53-E6C4-6E65D430138C}"/>
              </a:ext>
            </a:extLst>
          </p:cNvPr>
          <p:cNvSpPr>
            <a:spLocks noGrp="1"/>
          </p:cNvSpPr>
          <p:nvPr>
            <p:ph type="dt" sz="half" idx="10"/>
          </p:nvPr>
        </p:nvSpPr>
        <p:spPr/>
        <p:txBody>
          <a:bodyPr/>
          <a:lstStyle/>
          <a:p>
            <a:fld id="{DA0210FB-B40D-4722-8E9F-02AE061FC843}" type="datetimeFigureOut">
              <a:rPr lang="sv-SE" smtClean="0"/>
              <a:t>2024-02-14</a:t>
            </a:fld>
            <a:endParaRPr lang="sv-SE"/>
          </a:p>
        </p:txBody>
      </p:sp>
      <p:sp>
        <p:nvSpPr>
          <p:cNvPr id="5" name="Platshållare för sidfot 4">
            <a:extLst>
              <a:ext uri="{FF2B5EF4-FFF2-40B4-BE49-F238E27FC236}">
                <a16:creationId xmlns:a16="http://schemas.microsoft.com/office/drawing/2014/main" id="{B86C707B-0707-28B0-8DEA-FB57CC143FF4}"/>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FC268EEE-F4BE-2A03-09FF-B103C15BF11D}"/>
              </a:ext>
            </a:extLst>
          </p:cNvPr>
          <p:cNvSpPr>
            <a:spLocks noGrp="1"/>
          </p:cNvSpPr>
          <p:nvPr>
            <p:ph type="sldNum" sz="quarter" idx="12"/>
          </p:nvPr>
        </p:nvSpPr>
        <p:spPr/>
        <p:txBody>
          <a:bodyPr/>
          <a:lstStyle/>
          <a:p>
            <a:fld id="{C33FCDBB-9101-4611-8A31-F5812205310A}" type="slidenum">
              <a:rPr lang="sv-SE" smtClean="0"/>
              <a:t>‹#›</a:t>
            </a:fld>
            <a:endParaRPr lang="sv-SE"/>
          </a:p>
        </p:txBody>
      </p:sp>
    </p:spTree>
    <p:extLst>
      <p:ext uri="{BB962C8B-B14F-4D97-AF65-F5344CB8AC3E}">
        <p14:creationId xmlns:p14="http://schemas.microsoft.com/office/powerpoint/2010/main" val="29014197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DE88CA7-937A-97FE-735A-941ED2B45902}"/>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20717FA8-9DA0-8304-4A02-18815E832635}"/>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DA5ABE39-14C9-794C-258E-BDF5FDAEA81D}"/>
              </a:ext>
            </a:extLst>
          </p:cNvPr>
          <p:cNvSpPr>
            <a:spLocks noGrp="1"/>
          </p:cNvSpPr>
          <p:nvPr>
            <p:ph type="dt" sz="half" idx="10"/>
          </p:nvPr>
        </p:nvSpPr>
        <p:spPr/>
        <p:txBody>
          <a:bodyPr/>
          <a:lstStyle/>
          <a:p>
            <a:fld id="{DA0210FB-B40D-4722-8E9F-02AE061FC843}" type="datetimeFigureOut">
              <a:rPr lang="sv-SE" smtClean="0"/>
              <a:t>2024-02-14</a:t>
            </a:fld>
            <a:endParaRPr lang="sv-SE"/>
          </a:p>
        </p:txBody>
      </p:sp>
      <p:sp>
        <p:nvSpPr>
          <p:cNvPr id="5" name="Platshållare för sidfot 4">
            <a:extLst>
              <a:ext uri="{FF2B5EF4-FFF2-40B4-BE49-F238E27FC236}">
                <a16:creationId xmlns:a16="http://schemas.microsoft.com/office/drawing/2014/main" id="{919525DB-A469-C7F7-5880-439F63C48861}"/>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699C410D-6DBE-A01D-E0DD-1B20657D59BA}"/>
              </a:ext>
            </a:extLst>
          </p:cNvPr>
          <p:cNvSpPr>
            <a:spLocks noGrp="1"/>
          </p:cNvSpPr>
          <p:nvPr>
            <p:ph type="sldNum" sz="quarter" idx="12"/>
          </p:nvPr>
        </p:nvSpPr>
        <p:spPr/>
        <p:txBody>
          <a:bodyPr/>
          <a:lstStyle/>
          <a:p>
            <a:fld id="{C33FCDBB-9101-4611-8A31-F5812205310A}" type="slidenum">
              <a:rPr lang="sv-SE" smtClean="0"/>
              <a:t>‹#›</a:t>
            </a:fld>
            <a:endParaRPr lang="sv-SE"/>
          </a:p>
        </p:txBody>
      </p:sp>
    </p:spTree>
    <p:extLst>
      <p:ext uri="{BB962C8B-B14F-4D97-AF65-F5344CB8AC3E}">
        <p14:creationId xmlns:p14="http://schemas.microsoft.com/office/powerpoint/2010/main" val="39389849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9D371521-8450-D759-8F26-DB71FCEF339F}"/>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F648C279-9A4C-D2B5-6520-50BE6AF3BA72}"/>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B4311B4C-3F7E-06C2-282D-9426450D74F6}"/>
              </a:ext>
            </a:extLst>
          </p:cNvPr>
          <p:cNvSpPr>
            <a:spLocks noGrp="1"/>
          </p:cNvSpPr>
          <p:nvPr>
            <p:ph type="dt" sz="half" idx="10"/>
          </p:nvPr>
        </p:nvSpPr>
        <p:spPr/>
        <p:txBody>
          <a:bodyPr/>
          <a:lstStyle/>
          <a:p>
            <a:fld id="{DA0210FB-B40D-4722-8E9F-02AE061FC843}" type="datetimeFigureOut">
              <a:rPr lang="sv-SE" smtClean="0"/>
              <a:t>2024-02-14</a:t>
            </a:fld>
            <a:endParaRPr lang="sv-SE"/>
          </a:p>
        </p:txBody>
      </p:sp>
      <p:sp>
        <p:nvSpPr>
          <p:cNvPr id="5" name="Platshållare för sidfot 4">
            <a:extLst>
              <a:ext uri="{FF2B5EF4-FFF2-40B4-BE49-F238E27FC236}">
                <a16:creationId xmlns:a16="http://schemas.microsoft.com/office/drawing/2014/main" id="{5A06118A-A536-B4CF-611A-12BB4FD55B08}"/>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C4014F87-6B42-DFB7-D936-E5F45898E95A}"/>
              </a:ext>
            </a:extLst>
          </p:cNvPr>
          <p:cNvSpPr>
            <a:spLocks noGrp="1"/>
          </p:cNvSpPr>
          <p:nvPr>
            <p:ph type="sldNum" sz="quarter" idx="12"/>
          </p:nvPr>
        </p:nvSpPr>
        <p:spPr/>
        <p:txBody>
          <a:bodyPr/>
          <a:lstStyle/>
          <a:p>
            <a:fld id="{C33FCDBB-9101-4611-8A31-F5812205310A}" type="slidenum">
              <a:rPr lang="sv-SE" smtClean="0"/>
              <a:t>‹#›</a:t>
            </a:fld>
            <a:endParaRPr lang="sv-SE"/>
          </a:p>
        </p:txBody>
      </p:sp>
    </p:spTree>
    <p:extLst>
      <p:ext uri="{BB962C8B-B14F-4D97-AF65-F5344CB8AC3E}">
        <p14:creationId xmlns:p14="http://schemas.microsoft.com/office/powerpoint/2010/main" val="25014470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7" name="Rectangle 6"/>
          <p:cNvSpPr/>
          <p:nvPr userDrawn="1"/>
        </p:nvSpPr>
        <p:spPr>
          <a:xfrm>
            <a:off x="0" y="1085675"/>
            <a:ext cx="12192000" cy="530689"/>
          </a:xfrm>
          <a:prstGeom prst="rect">
            <a:avLst/>
          </a:prstGeom>
          <a:solidFill>
            <a:srgbClr val="0092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ight Triangle 7"/>
          <p:cNvSpPr/>
          <p:nvPr userDrawn="1"/>
        </p:nvSpPr>
        <p:spPr>
          <a:xfrm rot="18900000">
            <a:off x="141777" y="753445"/>
            <a:ext cx="405236" cy="385056"/>
          </a:xfrm>
          <a:prstGeom prst="rtTriangle">
            <a:avLst/>
          </a:prstGeom>
          <a:solidFill>
            <a:srgbClr val="0065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9" name="Right Triangle 8"/>
          <p:cNvSpPr/>
          <p:nvPr userDrawn="1"/>
        </p:nvSpPr>
        <p:spPr>
          <a:xfrm rot="18900000">
            <a:off x="140123" y="1281465"/>
            <a:ext cx="394279" cy="394278"/>
          </a:xfrm>
          <a:prstGeom prst="rtTriangle">
            <a:avLst/>
          </a:prstGeom>
          <a:solidFill>
            <a:srgbClr val="0092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0" name="Title 1"/>
          <p:cNvSpPr txBox="1">
            <a:spLocks/>
          </p:cNvSpPr>
          <p:nvPr userDrawn="1"/>
        </p:nvSpPr>
        <p:spPr>
          <a:xfrm>
            <a:off x="0" y="0"/>
            <a:ext cx="12192000" cy="1085673"/>
          </a:xfrm>
          <a:prstGeom prst="rect">
            <a:avLst/>
          </a:prstGeom>
          <a:gradFill flip="none" rotWithShape="1">
            <a:gsLst>
              <a:gs pos="0">
                <a:srgbClr val="0065AA">
                  <a:shade val="30000"/>
                  <a:satMod val="115000"/>
                </a:srgbClr>
              </a:gs>
              <a:gs pos="50000">
                <a:srgbClr val="0065AA">
                  <a:shade val="67500"/>
                  <a:satMod val="115000"/>
                </a:srgbClr>
              </a:gs>
              <a:gs pos="100000">
                <a:srgbClr val="0065AA">
                  <a:shade val="100000"/>
                  <a:satMod val="115000"/>
                </a:srgbClr>
              </a:gs>
            </a:gsLst>
            <a:lin ang="8100000" scaled="1"/>
            <a:tileRect/>
          </a:gradFill>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216000" algn="l"/>
            <a:endParaRPr lang="en-GB" sz="2800" b="1" dirty="0">
              <a:solidFill>
                <a:schemeClr val="bg1"/>
              </a:solidFill>
            </a:endParaRPr>
          </a:p>
        </p:txBody>
      </p:sp>
      <p:sp>
        <p:nvSpPr>
          <p:cNvPr id="11" name="Rectangle 10"/>
          <p:cNvSpPr/>
          <p:nvPr userDrawn="1"/>
        </p:nvSpPr>
        <p:spPr>
          <a:xfrm>
            <a:off x="0" y="5576842"/>
            <a:ext cx="7490690" cy="1285854"/>
          </a:xfrm>
          <a:prstGeom prst="rect">
            <a:avLst/>
          </a:prstGeom>
          <a:solidFill>
            <a:srgbClr val="0092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100" dirty="0"/>
          </a:p>
        </p:txBody>
      </p:sp>
      <p:sp>
        <p:nvSpPr>
          <p:cNvPr id="12" name="Rectangle 11"/>
          <p:cNvSpPr/>
          <p:nvPr userDrawn="1"/>
        </p:nvSpPr>
        <p:spPr>
          <a:xfrm>
            <a:off x="7490690" y="5576843"/>
            <a:ext cx="4702823" cy="421061"/>
          </a:xfrm>
          <a:prstGeom prst="rect">
            <a:avLst/>
          </a:prstGeom>
          <a:gradFill flip="none" rotWithShape="1">
            <a:gsLst>
              <a:gs pos="0">
                <a:srgbClr val="AA0065">
                  <a:shade val="30000"/>
                  <a:satMod val="115000"/>
                </a:srgbClr>
              </a:gs>
              <a:gs pos="50000">
                <a:srgbClr val="AA0065">
                  <a:shade val="67500"/>
                  <a:satMod val="115000"/>
                </a:srgbClr>
              </a:gs>
              <a:gs pos="100000">
                <a:srgbClr val="AA0065">
                  <a:shade val="100000"/>
                  <a:satMod val="115000"/>
                </a:srgb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a:p>
        </p:txBody>
      </p:sp>
      <p:grpSp>
        <p:nvGrpSpPr>
          <p:cNvPr id="13" name="Group 12"/>
          <p:cNvGrpSpPr/>
          <p:nvPr userDrawn="1"/>
        </p:nvGrpSpPr>
        <p:grpSpPr>
          <a:xfrm>
            <a:off x="7637330" y="6083882"/>
            <a:ext cx="4174624" cy="723275"/>
            <a:chOff x="7646796" y="6098813"/>
            <a:chExt cx="4174624" cy="723275"/>
          </a:xfrm>
        </p:grpSpPr>
        <p:pic>
          <p:nvPicPr>
            <p:cNvPr id="14" name="Picture 10" descr="LOGO_IPNA_Blu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46796" y="6186597"/>
              <a:ext cx="581637" cy="581637"/>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2"/>
            <p:cNvSpPr>
              <a:spLocks noChangeArrowheads="1"/>
            </p:cNvSpPr>
            <p:nvPr/>
          </p:nvSpPr>
          <p:spPr bwMode="auto">
            <a:xfrm>
              <a:off x="8208157" y="6098813"/>
              <a:ext cx="3613263" cy="723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1" i="0" u="none" strike="noStrike" cap="none" normalizeH="0" baseline="0" dirty="0">
                  <a:ln>
                    <a:noFill/>
                  </a:ln>
                  <a:solidFill>
                    <a:srgbClr val="296DC0"/>
                  </a:solidFill>
                  <a:effectLst/>
                  <a:latin typeface="Arial" panose="020B0604020202020204" pitchFamily="34" charset="0"/>
                  <a:ea typeface="Calibri" panose="020F0502020204030204" pitchFamily="34" charset="0"/>
                  <a:cs typeface="Calibri" panose="020F0502020204030204" pitchFamily="34" charset="0"/>
                </a:rPr>
                <a:t>Pediatric Nephrology</a:t>
              </a:r>
              <a:endParaRPr kumimoji="0" lang="en-GB" altLang="en-US" sz="5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Journal of the </a:t>
              </a:r>
              <a:br>
                <a:rPr kumimoji="0" lang="en-GB"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br>
              <a:r>
                <a:rPr kumimoji="0" lang="en-GB" alt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International Pediatric Nephrology Association</a:t>
              </a:r>
              <a:endParaRPr kumimoji="0" lang="en-GB" altLang="en-US" sz="1200" b="0" i="0" u="none" strike="noStrike" cap="none" normalizeH="0" baseline="0" dirty="0">
                <a:ln>
                  <a:noFill/>
                </a:ln>
                <a:solidFill>
                  <a:schemeClr val="tx1"/>
                </a:solidFill>
                <a:effectLst/>
                <a:latin typeface="Arial" panose="020B0604020202020204" pitchFamily="34" charset="0"/>
              </a:endParaRPr>
            </a:p>
          </p:txBody>
        </p:sp>
      </p:grpSp>
      <p:sp>
        <p:nvSpPr>
          <p:cNvPr id="16" name="Right Triangle 15"/>
          <p:cNvSpPr/>
          <p:nvPr userDrawn="1"/>
        </p:nvSpPr>
        <p:spPr>
          <a:xfrm rot="18900000">
            <a:off x="137739" y="5244782"/>
            <a:ext cx="399045" cy="399044"/>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7" name="Group 16"/>
          <p:cNvGrpSpPr/>
          <p:nvPr userDrawn="1"/>
        </p:nvGrpSpPr>
        <p:grpSpPr>
          <a:xfrm>
            <a:off x="9694459" y="176810"/>
            <a:ext cx="2349089" cy="747561"/>
            <a:chOff x="2857495" y="1762773"/>
            <a:chExt cx="7219988" cy="2156522"/>
          </a:xfrm>
        </p:grpSpPr>
        <p:sp>
          <p:nvSpPr>
            <p:cNvPr id="18" name="TextBox 17"/>
            <p:cNvSpPr txBox="1"/>
            <p:nvPr/>
          </p:nvSpPr>
          <p:spPr>
            <a:xfrm>
              <a:off x="5167705" y="1762773"/>
              <a:ext cx="4896288" cy="1509356"/>
            </a:xfrm>
            <a:prstGeom prst="rect">
              <a:avLst/>
            </a:prstGeom>
            <a:noFill/>
          </p:spPr>
          <p:txBody>
            <a:bodyPr wrap="square" rtlCol="0">
              <a:spAutoFit/>
            </a:bodyPr>
            <a:lstStyle/>
            <a:p>
              <a:r>
                <a:rPr lang="en-GB" sz="2800" dirty="0">
                  <a:solidFill>
                    <a:schemeClr val="bg1"/>
                  </a:solidFill>
                </a:rPr>
                <a:t>Graphical</a:t>
              </a:r>
            </a:p>
          </p:txBody>
        </p:sp>
        <p:sp>
          <p:nvSpPr>
            <p:cNvPr id="19" name="TextBox 18"/>
            <p:cNvSpPr txBox="1"/>
            <p:nvPr/>
          </p:nvSpPr>
          <p:spPr>
            <a:xfrm>
              <a:off x="5647071" y="2409939"/>
              <a:ext cx="4430412" cy="1509356"/>
            </a:xfrm>
            <a:prstGeom prst="rect">
              <a:avLst/>
            </a:prstGeom>
            <a:noFill/>
          </p:spPr>
          <p:txBody>
            <a:bodyPr wrap="square" rtlCol="0">
              <a:spAutoFit/>
            </a:bodyPr>
            <a:lstStyle/>
            <a:p>
              <a:r>
                <a:rPr lang="en-GB" sz="2800" dirty="0">
                  <a:solidFill>
                    <a:schemeClr val="bg1"/>
                  </a:solidFill>
                </a:rPr>
                <a:t>Abstract</a:t>
              </a:r>
            </a:p>
          </p:txBody>
        </p:sp>
        <p:grpSp>
          <p:nvGrpSpPr>
            <p:cNvPr id="20" name="Group 19"/>
            <p:cNvGrpSpPr/>
            <p:nvPr/>
          </p:nvGrpSpPr>
          <p:grpSpPr>
            <a:xfrm rot="1066865">
              <a:off x="3331177" y="2017651"/>
              <a:ext cx="1664058" cy="1723226"/>
              <a:chOff x="3325506" y="2015311"/>
              <a:chExt cx="1664058" cy="1723226"/>
            </a:xfrm>
          </p:grpSpPr>
          <p:sp>
            <p:nvSpPr>
              <p:cNvPr id="22" name="Curved Up Arrow 21"/>
              <p:cNvSpPr/>
              <p:nvPr/>
            </p:nvSpPr>
            <p:spPr>
              <a:xfrm rot="5612676">
                <a:off x="2869267" y="2471550"/>
                <a:ext cx="1723226" cy="810748"/>
              </a:xfrm>
              <a:prstGeom prst="curvedUp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3" name="Trapezoid 22"/>
              <p:cNvSpPr/>
              <p:nvPr/>
            </p:nvSpPr>
            <p:spPr>
              <a:xfrm rot="20743483">
                <a:off x="4034300" y="2870714"/>
                <a:ext cx="516517" cy="852351"/>
              </a:xfrm>
              <a:prstGeom prst="trapezoid">
                <a:avLst/>
              </a:prstGeom>
              <a:solidFill>
                <a:srgbClr val="AA0065"/>
              </a:solidFill>
              <a:ln w="28575">
                <a:solidFill>
                  <a:srgbClr val="00437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rapezoid 23"/>
              <p:cNvSpPr/>
              <p:nvPr/>
            </p:nvSpPr>
            <p:spPr>
              <a:xfrm rot="18485136">
                <a:off x="4227275" y="2752605"/>
                <a:ext cx="545380" cy="807242"/>
              </a:xfrm>
              <a:prstGeom prst="trapezoid">
                <a:avLst>
                  <a:gd name="adj" fmla="val 26969"/>
                </a:avLst>
              </a:prstGeom>
              <a:solidFill>
                <a:srgbClr val="00B050"/>
              </a:solidFill>
              <a:ln w="28575">
                <a:solidFill>
                  <a:srgbClr val="0042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rapezoid 24"/>
              <p:cNvSpPr/>
              <p:nvPr/>
            </p:nvSpPr>
            <p:spPr>
              <a:xfrm rot="16200000">
                <a:off x="4313253" y="2492334"/>
                <a:ext cx="545380" cy="807242"/>
              </a:xfrm>
              <a:prstGeom prst="trapezoid">
                <a:avLst/>
              </a:prstGeom>
              <a:solidFill>
                <a:schemeClr val="accent2"/>
              </a:solidFill>
              <a:ln w="28575">
                <a:solidFill>
                  <a:srgbClr val="0044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rapezoid 25"/>
              <p:cNvSpPr/>
              <p:nvPr/>
            </p:nvSpPr>
            <p:spPr>
              <a:xfrm rot="14460500">
                <a:off x="4252007" y="2192236"/>
                <a:ext cx="545380" cy="807242"/>
              </a:xfrm>
              <a:prstGeom prst="trapezoid">
                <a:avLst/>
              </a:prstGeom>
              <a:solidFill>
                <a:srgbClr val="0092F7"/>
              </a:solidFill>
              <a:ln w="25400">
                <a:solidFill>
                  <a:srgbClr val="00437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rapezoid 26"/>
              <p:cNvSpPr/>
              <p:nvPr/>
            </p:nvSpPr>
            <p:spPr>
              <a:xfrm rot="12209348">
                <a:off x="4054992" y="2029218"/>
                <a:ext cx="532285" cy="762409"/>
              </a:xfrm>
              <a:prstGeom prst="trapezoid">
                <a:avLst>
                  <a:gd name="adj" fmla="val 33206"/>
                </a:avLst>
              </a:prstGeom>
              <a:solidFill>
                <a:srgbClr val="9966FF"/>
              </a:solidFill>
              <a:ln w="28575">
                <a:solidFill>
                  <a:srgbClr val="00447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Oval 27"/>
              <p:cNvSpPr/>
              <p:nvPr/>
            </p:nvSpPr>
            <p:spPr>
              <a:xfrm>
                <a:off x="3884157" y="2595857"/>
                <a:ext cx="536234" cy="550844"/>
              </a:xfrm>
              <a:prstGeom prst="ellipse">
                <a:avLst/>
              </a:prstGeom>
              <a:solidFill>
                <a:schemeClr val="tx1">
                  <a:lumMod val="50000"/>
                  <a:lumOff val="50000"/>
                </a:schemeClr>
              </a:solidFill>
              <a:ln w="28575">
                <a:solidFill>
                  <a:srgbClr val="0045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1" name="Double Brace 20"/>
            <p:cNvSpPr/>
            <p:nvPr/>
          </p:nvSpPr>
          <p:spPr>
            <a:xfrm>
              <a:off x="2857495" y="2112886"/>
              <a:ext cx="2510703" cy="1536932"/>
            </a:xfrm>
            <a:prstGeom prst="bracePair">
              <a:avLst>
                <a:gd name="adj" fmla="val 11432"/>
              </a:avLst>
            </a:prstGeom>
            <a:ln w="22225">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grpSp>
    </p:spTree>
    <p:extLst>
      <p:ext uri="{BB962C8B-B14F-4D97-AF65-F5344CB8AC3E}">
        <p14:creationId xmlns:p14="http://schemas.microsoft.com/office/powerpoint/2010/main" val="27792356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9C73936-FFEF-67FE-8C5D-D4867DD21530}"/>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35EA8B8B-D4F9-9239-5924-66E283EB8F19}"/>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B42DA7B4-BFFE-85A7-39B9-631481CECD00}"/>
              </a:ext>
            </a:extLst>
          </p:cNvPr>
          <p:cNvSpPr>
            <a:spLocks noGrp="1"/>
          </p:cNvSpPr>
          <p:nvPr>
            <p:ph type="dt" sz="half" idx="10"/>
          </p:nvPr>
        </p:nvSpPr>
        <p:spPr/>
        <p:txBody>
          <a:bodyPr/>
          <a:lstStyle/>
          <a:p>
            <a:fld id="{DA0210FB-B40D-4722-8E9F-02AE061FC843}" type="datetimeFigureOut">
              <a:rPr lang="sv-SE" smtClean="0"/>
              <a:t>2024-02-14</a:t>
            </a:fld>
            <a:endParaRPr lang="sv-SE"/>
          </a:p>
        </p:txBody>
      </p:sp>
      <p:sp>
        <p:nvSpPr>
          <p:cNvPr id="5" name="Platshållare för sidfot 4">
            <a:extLst>
              <a:ext uri="{FF2B5EF4-FFF2-40B4-BE49-F238E27FC236}">
                <a16:creationId xmlns:a16="http://schemas.microsoft.com/office/drawing/2014/main" id="{B391380F-FF9F-57B9-AF7E-6D25A2F2C79F}"/>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F2F2600B-BD25-D40D-C6E7-B660EAA01333}"/>
              </a:ext>
            </a:extLst>
          </p:cNvPr>
          <p:cNvSpPr>
            <a:spLocks noGrp="1"/>
          </p:cNvSpPr>
          <p:nvPr>
            <p:ph type="sldNum" sz="quarter" idx="12"/>
          </p:nvPr>
        </p:nvSpPr>
        <p:spPr/>
        <p:txBody>
          <a:bodyPr/>
          <a:lstStyle/>
          <a:p>
            <a:fld id="{C33FCDBB-9101-4611-8A31-F5812205310A}" type="slidenum">
              <a:rPr lang="sv-SE" smtClean="0"/>
              <a:t>‹#›</a:t>
            </a:fld>
            <a:endParaRPr lang="sv-SE"/>
          </a:p>
        </p:txBody>
      </p:sp>
    </p:spTree>
    <p:extLst>
      <p:ext uri="{BB962C8B-B14F-4D97-AF65-F5344CB8AC3E}">
        <p14:creationId xmlns:p14="http://schemas.microsoft.com/office/powerpoint/2010/main" val="5168588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6B8B818-1E36-3E2E-C2E0-B2F82D7D47CF}"/>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9BC7301D-2CF0-890F-60C3-E65C6E40644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B6F53726-D304-B7FA-06AC-B4C9E0874623}"/>
              </a:ext>
            </a:extLst>
          </p:cNvPr>
          <p:cNvSpPr>
            <a:spLocks noGrp="1"/>
          </p:cNvSpPr>
          <p:nvPr>
            <p:ph type="dt" sz="half" idx="10"/>
          </p:nvPr>
        </p:nvSpPr>
        <p:spPr/>
        <p:txBody>
          <a:bodyPr/>
          <a:lstStyle/>
          <a:p>
            <a:fld id="{DA0210FB-B40D-4722-8E9F-02AE061FC843}" type="datetimeFigureOut">
              <a:rPr lang="sv-SE" smtClean="0"/>
              <a:t>2024-02-14</a:t>
            </a:fld>
            <a:endParaRPr lang="sv-SE"/>
          </a:p>
        </p:txBody>
      </p:sp>
      <p:sp>
        <p:nvSpPr>
          <p:cNvPr id="5" name="Platshållare för sidfot 4">
            <a:extLst>
              <a:ext uri="{FF2B5EF4-FFF2-40B4-BE49-F238E27FC236}">
                <a16:creationId xmlns:a16="http://schemas.microsoft.com/office/drawing/2014/main" id="{B5D5A9FE-6ABE-F7C2-FB4A-8EBEACCB8F10}"/>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1AB64AED-9C1F-8C6E-55F0-F614936578C9}"/>
              </a:ext>
            </a:extLst>
          </p:cNvPr>
          <p:cNvSpPr>
            <a:spLocks noGrp="1"/>
          </p:cNvSpPr>
          <p:nvPr>
            <p:ph type="sldNum" sz="quarter" idx="12"/>
          </p:nvPr>
        </p:nvSpPr>
        <p:spPr/>
        <p:txBody>
          <a:bodyPr/>
          <a:lstStyle/>
          <a:p>
            <a:fld id="{C33FCDBB-9101-4611-8A31-F5812205310A}" type="slidenum">
              <a:rPr lang="sv-SE" smtClean="0"/>
              <a:t>‹#›</a:t>
            </a:fld>
            <a:endParaRPr lang="sv-SE"/>
          </a:p>
        </p:txBody>
      </p:sp>
    </p:spTree>
    <p:extLst>
      <p:ext uri="{BB962C8B-B14F-4D97-AF65-F5344CB8AC3E}">
        <p14:creationId xmlns:p14="http://schemas.microsoft.com/office/powerpoint/2010/main" val="7020838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D6514DC-1EA4-CF36-E74A-F1FA7465C9F3}"/>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FF1280A5-E39E-6D18-38A3-87201A75E35E}"/>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DF8DB4A1-1623-9217-5436-5469C84AC02D}"/>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FF5813DD-44A5-7D1D-0590-65DC52DC1DB2}"/>
              </a:ext>
            </a:extLst>
          </p:cNvPr>
          <p:cNvSpPr>
            <a:spLocks noGrp="1"/>
          </p:cNvSpPr>
          <p:nvPr>
            <p:ph type="dt" sz="half" idx="10"/>
          </p:nvPr>
        </p:nvSpPr>
        <p:spPr/>
        <p:txBody>
          <a:bodyPr/>
          <a:lstStyle/>
          <a:p>
            <a:fld id="{DA0210FB-B40D-4722-8E9F-02AE061FC843}" type="datetimeFigureOut">
              <a:rPr lang="sv-SE" smtClean="0"/>
              <a:t>2024-02-14</a:t>
            </a:fld>
            <a:endParaRPr lang="sv-SE"/>
          </a:p>
        </p:txBody>
      </p:sp>
      <p:sp>
        <p:nvSpPr>
          <p:cNvPr id="6" name="Platshållare för sidfot 5">
            <a:extLst>
              <a:ext uri="{FF2B5EF4-FFF2-40B4-BE49-F238E27FC236}">
                <a16:creationId xmlns:a16="http://schemas.microsoft.com/office/drawing/2014/main" id="{76A7ECAF-E332-3761-2422-7797CDBCBC35}"/>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47071394-0B8B-35C8-39AB-C3C7CEA54701}"/>
              </a:ext>
            </a:extLst>
          </p:cNvPr>
          <p:cNvSpPr>
            <a:spLocks noGrp="1"/>
          </p:cNvSpPr>
          <p:nvPr>
            <p:ph type="sldNum" sz="quarter" idx="12"/>
          </p:nvPr>
        </p:nvSpPr>
        <p:spPr/>
        <p:txBody>
          <a:bodyPr/>
          <a:lstStyle/>
          <a:p>
            <a:fld id="{C33FCDBB-9101-4611-8A31-F5812205310A}" type="slidenum">
              <a:rPr lang="sv-SE" smtClean="0"/>
              <a:t>‹#›</a:t>
            </a:fld>
            <a:endParaRPr lang="sv-SE"/>
          </a:p>
        </p:txBody>
      </p:sp>
    </p:spTree>
    <p:extLst>
      <p:ext uri="{BB962C8B-B14F-4D97-AF65-F5344CB8AC3E}">
        <p14:creationId xmlns:p14="http://schemas.microsoft.com/office/powerpoint/2010/main" val="24855152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22995DC-5384-DE27-42BA-344C984E5DD6}"/>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7B79D4A4-2337-4467-C689-1BE94C8B32F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D033A204-6F7A-F4C0-C988-A09FAF475FE6}"/>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0125A943-8C5D-3C56-1ED6-CA9216A5459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DE80A333-E284-C0F9-F731-804DCE038E27}"/>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9F6045C4-B27F-40CE-58C2-CB38FDF8DE76}"/>
              </a:ext>
            </a:extLst>
          </p:cNvPr>
          <p:cNvSpPr>
            <a:spLocks noGrp="1"/>
          </p:cNvSpPr>
          <p:nvPr>
            <p:ph type="dt" sz="half" idx="10"/>
          </p:nvPr>
        </p:nvSpPr>
        <p:spPr/>
        <p:txBody>
          <a:bodyPr/>
          <a:lstStyle/>
          <a:p>
            <a:fld id="{DA0210FB-B40D-4722-8E9F-02AE061FC843}" type="datetimeFigureOut">
              <a:rPr lang="sv-SE" smtClean="0"/>
              <a:t>2024-02-14</a:t>
            </a:fld>
            <a:endParaRPr lang="sv-SE"/>
          </a:p>
        </p:txBody>
      </p:sp>
      <p:sp>
        <p:nvSpPr>
          <p:cNvPr id="8" name="Platshållare för sidfot 7">
            <a:extLst>
              <a:ext uri="{FF2B5EF4-FFF2-40B4-BE49-F238E27FC236}">
                <a16:creationId xmlns:a16="http://schemas.microsoft.com/office/drawing/2014/main" id="{5224329D-12B3-6800-35B1-1394FDA8FCAA}"/>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7649659C-55F5-BC4E-751C-0ED747786B05}"/>
              </a:ext>
            </a:extLst>
          </p:cNvPr>
          <p:cNvSpPr>
            <a:spLocks noGrp="1"/>
          </p:cNvSpPr>
          <p:nvPr>
            <p:ph type="sldNum" sz="quarter" idx="12"/>
          </p:nvPr>
        </p:nvSpPr>
        <p:spPr/>
        <p:txBody>
          <a:bodyPr/>
          <a:lstStyle/>
          <a:p>
            <a:fld id="{C33FCDBB-9101-4611-8A31-F5812205310A}" type="slidenum">
              <a:rPr lang="sv-SE" smtClean="0"/>
              <a:t>‹#›</a:t>
            </a:fld>
            <a:endParaRPr lang="sv-SE"/>
          </a:p>
        </p:txBody>
      </p:sp>
    </p:spTree>
    <p:extLst>
      <p:ext uri="{BB962C8B-B14F-4D97-AF65-F5344CB8AC3E}">
        <p14:creationId xmlns:p14="http://schemas.microsoft.com/office/powerpoint/2010/main" val="11119448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5F6B5A9-C56B-EE89-241E-A1EF9785CED9}"/>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AC559943-5CBB-7534-18E8-799E8F3A4289}"/>
              </a:ext>
            </a:extLst>
          </p:cNvPr>
          <p:cNvSpPr>
            <a:spLocks noGrp="1"/>
          </p:cNvSpPr>
          <p:nvPr>
            <p:ph type="dt" sz="half" idx="10"/>
          </p:nvPr>
        </p:nvSpPr>
        <p:spPr/>
        <p:txBody>
          <a:bodyPr/>
          <a:lstStyle/>
          <a:p>
            <a:fld id="{DA0210FB-B40D-4722-8E9F-02AE061FC843}" type="datetimeFigureOut">
              <a:rPr lang="sv-SE" smtClean="0"/>
              <a:t>2024-02-14</a:t>
            </a:fld>
            <a:endParaRPr lang="sv-SE"/>
          </a:p>
        </p:txBody>
      </p:sp>
      <p:sp>
        <p:nvSpPr>
          <p:cNvPr id="4" name="Platshållare för sidfot 3">
            <a:extLst>
              <a:ext uri="{FF2B5EF4-FFF2-40B4-BE49-F238E27FC236}">
                <a16:creationId xmlns:a16="http://schemas.microsoft.com/office/drawing/2014/main" id="{F7444DA4-033A-6F6C-F590-ED19E8744C13}"/>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41624971-CB5A-6A24-8B28-422712B1CAC9}"/>
              </a:ext>
            </a:extLst>
          </p:cNvPr>
          <p:cNvSpPr>
            <a:spLocks noGrp="1"/>
          </p:cNvSpPr>
          <p:nvPr>
            <p:ph type="sldNum" sz="quarter" idx="12"/>
          </p:nvPr>
        </p:nvSpPr>
        <p:spPr/>
        <p:txBody>
          <a:bodyPr/>
          <a:lstStyle/>
          <a:p>
            <a:fld id="{C33FCDBB-9101-4611-8A31-F5812205310A}" type="slidenum">
              <a:rPr lang="sv-SE" smtClean="0"/>
              <a:t>‹#›</a:t>
            </a:fld>
            <a:endParaRPr lang="sv-SE"/>
          </a:p>
        </p:txBody>
      </p:sp>
    </p:spTree>
    <p:extLst>
      <p:ext uri="{BB962C8B-B14F-4D97-AF65-F5344CB8AC3E}">
        <p14:creationId xmlns:p14="http://schemas.microsoft.com/office/powerpoint/2010/main" val="39511822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8E5200C9-6EDD-D376-675E-81E859064F54}"/>
              </a:ext>
            </a:extLst>
          </p:cNvPr>
          <p:cNvSpPr>
            <a:spLocks noGrp="1"/>
          </p:cNvSpPr>
          <p:nvPr>
            <p:ph type="dt" sz="half" idx="10"/>
          </p:nvPr>
        </p:nvSpPr>
        <p:spPr/>
        <p:txBody>
          <a:bodyPr/>
          <a:lstStyle/>
          <a:p>
            <a:fld id="{DA0210FB-B40D-4722-8E9F-02AE061FC843}" type="datetimeFigureOut">
              <a:rPr lang="sv-SE" smtClean="0"/>
              <a:t>2024-02-14</a:t>
            </a:fld>
            <a:endParaRPr lang="sv-SE"/>
          </a:p>
        </p:txBody>
      </p:sp>
      <p:sp>
        <p:nvSpPr>
          <p:cNvPr id="3" name="Platshållare för sidfot 2">
            <a:extLst>
              <a:ext uri="{FF2B5EF4-FFF2-40B4-BE49-F238E27FC236}">
                <a16:creationId xmlns:a16="http://schemas.microsoft.com/office/drawing/2014/main" id="{250C0C8D-9B73-A6B1-3942-390E0B1BB0E1}"/>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D66FB6C1-6B5B-5072-1AAB-587C51A2070F}"/>
              </a:ext>
            </a:extLst>
          </p:cNvPr>
          <p:cNvSpPr>
            <a:spLocks noGrp="1"/>
          </p:cNvSpPr>
          <p:nvPr>
            <p:ph type="sldNum" sz="quarter" idx="12"/>
          </p:nvPr>
        </p:nvSpPr>
        <p:spPr/>
        <p:txBody>
          <a:bodyPr/>
          <a:lstStyle/>
          <a:p>
            <a:fld id="{C33FCDBB-9101-4611-8A31-F5812205310A}" type="slidenum">
              <a:rPr lang="sv-SE" smtClean="0"/>
              <a:t>‹#›</a:t>
            </a:fld>
            <a:endParaRPr lang="sv-SE"/>
          </a:p>
        </p:txBody>
      </p:sp>
    </p:spTree>
    <p:extLst>
      <p:ext uri="{BB962C8B-B14F-4D97-AF65-F5344CB8AC3E}">
        <p14:creationId xmlns:p14="http://schemas.microsoft.com/office/powerpoint/2010/main" val="34229657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A56D43E-3BEC-7C08-3E44-51E537887965}"/>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26FA6E0F-E2CA-D0C3-43C8-3C64674171A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8BEF4B86-1118-4AF3-4F0A-18F2D4B02F9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5AF30414-FC86-5A10-AA0A-13567F0F373D}"/>
              </a:ext>
            </a:extLst>
          </p:cNvPr>
          <p:cNvSpPr>
            <a:spLocks noGrp="1"/>
          </p:cNvSpPr>
          <p:nvPr>
            <p:ph type="dt" sz="half" idx="10"/>
          </p:nvPr>
        </p:nvSpPr>
        <p:spPr/>
        <p:txBody>
          <a:bodyPr/>
          <a:lstStyle/>
          <a:p>
            <a:fld id="{DA0210FB-B40D-4722-8E9F-02AE061FC843}" type="datetimeFigureOut">
              <a:rPr lang="sv-SE" smtClean="0"/>
              <a:t>2024-02-14</a:t>
            </a:fld>
            <a:endParaRPr lang="sv-SE"/>
          </a:p>
        </p:txBody>
      </p:sp>
      <p:sp>
        <p:nvSpPr>
          <p:cNvPr id="6" name="Platshållare för sidfot 5">
            <a:extLst>
              <a:ext uri="{FF2B5EF4-FFF2-40B4-BE49-F238E27FC236}">
                <a16:creationId xmlns:a16="http://schemas.microsoft.com/office/drawing/2014/main" id="{DAC81704-4B33-08DC-AAE7-4B0E35F9D719}"/>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D393F9CC-87B8-D8B4-A308-12BDA9D32B8A}"/>
              </a:ext>
            </a:extLst>
          </p:cNvPr>
          <p:cNvSpPr>
            <a:spLocks noGrp="1"/>
          </p:cNvSpPr>
          <p:nvPr>
            <p:ph type="sldNum" sz="quarter" idx="12"/>
          </p:nvPr>
        </p:nvSpPr>
        <p:spPr/>
        <p:txBody>
          <a:bodyPr/>
          <a:lstStyle/>
          <a:p>
            <a:fld id="{C33FCDBB-9101-4611-8A31-F5812205310A}" type="slidenum">
              <a:rPr lang="sv-SE" smtClean="0"/>
              <a:t>‹#›</a:t>
            </a:fld>
            <a:endParaRPr lang="sv-SE"/>
          </a:p>
        </p:txBody>
      </p:sp>
    </p:spTree>
    <p:extLst>
      <p:ext uri="{BB962C8B-B14F-4D97-AF65-F5344CB8AC3E}">
        <p14:creationId xmlns:p14="http://schemas.microsoft.com/office/powerpoint/2010/main" val="25867911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F1033CC-3E47-4867-2601-A670DD27E990}"/>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38904F06-75DF-D015-D8C8-2B12F068BCA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93509B6F-64B9-BCE6-D2D3-ECB6960FF6A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A633B41D-4102-2E30-6779-239A838278D0}"/>
              </a:ext>
            </a:extLst>
          </p:cNvPr>
          <p:cNvSpPr>
            <a:spLocks noGrp="1"/>
          </p:cNvSpPr>
          <p:nvPr>
            <p:ph type="dt" sz="half" idx="10"/>
          </p:nvPr>
        </p:nvSpPr>
        <p:spPr/>
        <p:txBody>
          <a:bodyPr/>
          <a:lstStyle/>
          <a:p>
            <a:fld id="{DA0210FB-B40D-4722-8E9F-02AE061FC843}" type="datetimeFigureOut">
              <a:rPr lang="sv-SE" smtClean="0"/>
              <a:t>2024-02-14</a:t>
            </a:fld>
            <a:endParaRPr lang="sv-SE"/>
          </a:p>
        </p:txBody>
      </p:sp>
      <p:sp>
        <p:nvSpPr>
          <p:cNvPr id="6" name="Platshållare för sidfot 5">
            <a:extLst>
              <a:ext uri="{FF2B5EF4-FFF2-40B4-BE49-F238E27FC236}">
                <a16:creationId xmlns:a16="http://schemas.microsoft.com/office/drawing/2014/main" id="{8857E139-5A4D-676D-6FF8-D8E6F2DDC341}"/>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F897D653-3398-2BBC-64D9-7CF07638F4E2}"/>
              </a:ext>
            </a:extLst>
          </p:cNvPr>
          <p:cNvSpPr>
            <a:spLocks noGrp="1"/>
          </p:cNvSpPr>
          <p:nvPr>
            <p:ph type="sldNum" sz="quarter" idx="12"/>
          </p:nvPr>
        </p:nvSpPr>
        <p:spPr/>
        <p:txBody>
          <a:bodyPr/>
          <a:lstStyle/>
          <a:p>
            <a:fld id="{C33FCDBB-9101-4611-8A31-F5812205310A}" type="slidenum">
              <a:rPr lang="sv-SE" smtClean="0"/>
              <a:t>‹#›</a:t>
            </a:fld>
            <a:endParaRPr lang="sv-SE"/>
          </a:p>
        </p:txBody>
      </p:sp>
    </p:spTree>
    <p:extLst>
      <p:ext uri="{BB962C8B-B14F-4D97-AF65-F5344CB8AC3E}">
        <p14:creationId xmlns:p14="http://schemas.microsoft.com/office/powerpoint/2010/main" val="8354031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AAAA7578-7B43-D47B-5220-DB4E6337AF8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123AA5EE-9DB9-7AED-A279-C80432FF357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089844F7-36C8-15D6-6596-30673484174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0210FB-B40D-4722-8E9F-02AE061FC843}" type="datetimeFigureOut">
              <a:rPr lang="sv-SE" smtClean="0"/>
              <a:t>2024-02-14</a:t>
            </a:fld>
            <a:endParaRPr lang="sv-SE"/>
          </a:p>
        </p:txBody>
      </p:sp>
      <p:sp>
        <p:nvSpPr>
          <p:cNvPr id="5" name="Platshållare för sidfot 4">
            <a:extLst>
              <a:ext uri="{FF2B5EF4-FFF2-40B4-BE49-F238E27FC236}">
                <a16:creationId xmlns:a16="http://schemas.microsoft.com/office/drawing/2014/main" id="{4D4CAE99-C51C-50AE-2AE5-6FFCC3AEDAC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ED7682EF-C47B-653E-229D-9E3B4748DAF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33FCDBB-9101-4611-8A31-F5812205310A}" type="slidenum">
              <a:rPr lang="sv-SE" smtClean="0"/>
              <a:t>‹#›</a:t>
            </a:fld>
            <a:endParaRPr lang="sv-SE"/>
          </a:p>
        </p:txBody>
      </p:sp>
    </p:spTree>
    <p:extLst>
      <p:ext uri="{BB962C8B-B14F-4D97-AF65-F5344CB8AC3E}">
        <p14:creationId xmlns:p14="http://schemas.microsoft.com/office/powerpoint/2010/main" val="31373296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12.xml"/><Relationship Id="rId4" Type="http://schemas.openxmlformats.org/officeDocument/2006/relationships/chart" Target="../charts/char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1"/>
          <p:cNvSpPr txBox="1">
            <a:spLocks/>
          </p:cNvSpPr>
          <p:nvPr/>
        </p:nvSpPr>
        <p:spPr>
          <a:xfrm>
            <a:off x="0" y="0"/>
            <a:ext cx="12192000" cy="1085673"/>
          </a:xfrm>
          <a:prstGeom prst="rect">
            <a:avLst/>
          </a:prstGeom>
          <a:noFill/>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216000" algn="l"/>
            <a:r>
              <a:rPr lang="en-US" sz="2400" b="1" dirty="0">
                <a:solidFill>
                  <a:schemeClr val="bg1"/>
                </a:solidFill>
                <a:effectLst/>
                <a:ea typeface="Calibri" panose="020F0502020204030204" pitchFamily="34" charset="0"/>
                <a:cs typeface="Times New Roman" panose="02020603050405020304" pitchFamily="18" charset="0"/>
              </a:rPr>
              <a:t>Infant urinary tract infection in Sweden – </a:t>
            </a:r>
          </a:p>
          <a:p>
            <a:pPr marL="216000" algn="l"/>
            <a:r>
              <a:rPr lang="en-US" sz="2400" b="1" dirty="0">
                <a:solidFill>
                  <a:schemeClr val="bg1"/>
                </a:solidFill>
                <a:effectLst/>
                <a:ea typeface="Calibri" panose="020F0502020204030204" pitchFamily="34" charset="0"/>
                <a:cs typeface="Times New Roman" panose="02020603050405020304" pitchFamily="18" charset="0"/>
              </a:rPr>
              <a:t>a national study of current diagnostic procedures, imaging and treatment</a:t>
            </a:r>
            <a:endParaRPr lang="sv-SE" sz="2400" b="1" dirty="0">
              <a:solidFill>
                <a:schemeClr val="bg1"/>
              </a:solidFill>
              <a:effectLst/>
              <a:ea typeface="Calibri" panose="020F0502020204030204" pitchFamily="34" charset="0"/>
              <a:cs typeface="Times New Roman" panose="02020603050405020304" pitchFamily="18" charset="0"/>
            </a:endParaRPr>
          </a:p>
        </p:txBody>
      </p:sp>
      <p:sp>
        <p:nvSpPr>
          <p:cNvPr id="25" name="TextBox 24"/>
          <p:cNvSpPr txBox="1"/>
          <p:nvPr/>
        </p:nvSpPr>
        <p:spPr>
          <a:xfrm>
            <a:off x="180182" y="1189759"/>
            <a:ext cx="11607705" cy="369332"/>
          </a:xfrm>
          <a:prstGeom prst="rect">
            <a:avLst/>
          </a:prstGeom>
          <a:noFill/>
        </p:spPr>
        <p:txBody>
          <a:bodyPr wrap="square" rtlCol="0">
            <a:spAutoFit/>
          </a:bodyPr>
          <a:lstStyle/>
          <a:p>
            <a:r>
              <a:rPr lang="en-GB" b="1" dirty="0">
                <a:solidFill>
                  <a:schemeClr val="bg1"/>
                </a:solidFill>
              </a:rPr>
              <a:t>AIMS: </a:t>
            </a:r>
            <a:r>
              <a:rPr lang="en-GB" b="1" dirty="0">
                <a:solidFill>
                  <a:schemeClr val="bg1"/>
                </a:solidFill>
                <a:latin typeface="+mj-lt"/>
              </a:rPr>
              <a:t>Evaluation of management and investigations of infants with first time UTI after introducing national guidelines</a:t>
            </a:r>
            <a:endParaRPr lang="en-GB" dirty="0">
              <a:solidFill>
                <a:schemeClr val="bg1"/>
              </a:solidFill>
              <a:latin typeface="+mj-lt"/>
            </a:endParaRPr>
          </a:p>
        </p:txBody>
      </p:sp>
      <p:sp>
        <p:nvSpPr>
          <p:cNvPr id="26" name="TextBox 25"/>
          <p:cNvSpPr txBox="1"/>
          <p:nvPr/>
        </p:nvSpPr>
        <p:spPr>
          <a:xfrm>
            <a:off x="173448" y="1758951"/>
            <a:ext cx="2371804" cy="646331"/>
          </a:xfrm>
          <a:prstGeom prst="rect">
            <a:avLst/>
          </a:prstGeom>
          <a:noFill/>
        </p:spPr>
        <p:txBody>
          <a:bodyPr wrap="square" rtlCol="0">
            <a:spAutoFit/>
          </a:bodyPr>
          <a:lstStyle/>
          <a:p>
            <a:r>
              <a:rPr lang="en-GB" b="1" dirty="0">
                <a:solidFill>
                  <a:srgbClr val="0065AA"/>
                </a:solidFill>
              </a:rPr>
              <a:t>DESIGN &amp; OUTCOMES</a:t>
            </a:r>
            <a:r>
              <a:rPr lang="en-GB" dirty="0">
                <a:solidFill>
                  <a:srgbClr val="0065AA"/>
                </a:solidFill>
              </a:rPr>
              <a:t>:</a:t>
            </a:r>
          </a:p>
          <a:p>
            <a:endParaRPr lang="en-GB" dirty="0">
              <a:solidFill>
                <a:srgbClr val="0065AA"/>
              </a:solidFill>
            </a:endParaRPr>
          </a:p>
        </p:txBody>
      </p:sp>
      <p:sp>
        <p:nvSpPr>
          <p:cNvPr id="27" name="TextBox 26"/>
          <p:cNvSpPr txBox="1"/>
          <p:nvPr/>
        </p:nvSpPr>
        <p:spPr>
          <a:xfrm>
            <a:off x="7679856" y="5587477"/>
            <a:ext cx="4108032" cy="400110"/>
          </a:xfrm>
          <a:prstGeom prst="rect">
            <a:avLst/>
          </a:prstGeom>
          <a:noFill/>
        </p:spPr>
        <p:txBody>
          <a:bodyPr wrap="square" rtlCol="0">
            <a:spAutoFit/>
          </a:bodyPr>
          <a:lstStyle/>
          <a:p>
            <a:r>
              <a:rPr lang="en-GB" sz="2000" b="1" dirty="0">
                <a:solidFill>
                  <a:schemeClr val="bg1"/>
                </a:solidFill>
                <a:latin typeface="+mj-lt"/>
              </a:rPr>
              <a:t>Lindén et al. 2024</a:t>
            </a:r>
            <a:endParaRPr lang="en-GB" sz="1400" b="1" dirty="0">
              <a:solidFill>
                <a:schemeClr val="bg1"/>
              </a:solidFill>
              <a:latin typeface="+mj-lt"/>
            </a:endParaRPr>
          </a:p>
        </p:txBody>
      </p:sp>
      <p:sp>
        <p:nvSpPr>
          <p:cNvPr id="28" name="TextBox 27"/>
          <p:cNvSpPr txBox="1"/>
          <p:nvPr/>
        </p:nvSpPr>
        <p:spPr>
          <a:xfrm>
            <a:off x="180182" y="5679047"/>
            <a:ext cx="7141846" cy="1200329"/>
          </a:xfrm>
          <a:prstGeom prst="rect">
            <a:avLst/>
          </a:prstGeom>
          <a:noFill/>
        </p:spPr>
        <p:txBody>
          <a:bodyPr wrap="square" rtlCol="0">
            <a:spAutoFit/>
          </a:bodyPr>
          <a:lstStyle/>
          <a:p>
            <a:r>
              <a:rPr lang="en-GB" b="1" dirty="0">
                <a:solidFill>
                  <a:schemeClr val="bg1"/>
                </a:solidFill>
              </a:rPr>
              <a:t>CONCLUSION</a:t>
            </a:r>
            <a:r>
              <a:rPr lang="en-GB" dirty="0">
                <a:solidFill>
                  <a:schemeClr val="bg1"/>
                </a:solidFill>
              </a:rPr>
              <a:t>: Clean catch is the predominant urine sampling technique in infants with UTI. The rate of initial oral treatment remains unchanged since the 1990’s. High grade VUR and kidney damage was detected in comparable rates to expected despite reduced number of examinations. </a:t>
            </a:r>
          </a:p>
        </p:txBody>
      </p:sp>
      <p:sp>
        <p:nvSpPr>
          <p:cNvPr id="14" name="Rectangle 19">
            <a:extLst>
              <a:ext uri="{FF2B5EF4-FFF2-40B4-BE49-F238E27FC236}">
                <a16:creationId xmlns:a16="http://schemas.microsoft.com/office/drawing/2014/main" id="{01D076AF-F8F8-C698-5DBB-5F60488ED9A7}"/>
              </a:ext>
            </a:extLst>
          </p:cNvPr>
          <p:cNvSpPr/>
          <p:nvPr/>
        </p:nvSpPr>
        <p:spPr>
          <a:xfrm>
            <a:off x="171701" y="3059327"/>
            <a:ext cx="1728385" cy="901269"/>
          </a:xfrm>
          <a:prstGeom prst="rect">
            <a:avLst/>
          </a:prstGeom>
          <a:solidFill>
            <a:srgbClr val="00437A"/>
          </a:solidFill>
          <a:ln w="41275">
            <a:no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1306 infants with 1</a:t>
            </a:r>
            <a:r>
              <a:rPr lang="en-GB" baseline="30000" dirty="0"/>
              <a:t>st</a:t>
            </a:r>
            <a:r>
              <a:rPr lang="en-GB" dirty="0"/>
              <a:t> time UTI</a:t>
            </a:r>
          </a:p>
        </p:txBody>
      </p:sp>
      <p:sp>
        <p:nvSpPr>
          <p:cNvPr id="17" name="Rectangle 6">
            <a:extLst>
              <a:ext uri="{FF2B5EF4-FFF2-40B4-BE49-F238E27FC236}">
                <a16:creationId xmlns:a16="http://schemas.microsoft.com/office/drawing/2014/main" id="{64F0DF5B-ACDF-AD1F-7F1F-80BB1390E246}"/>
              </a:ext>
            </a:extLst>
          </p:cNvPr>
          <p:cNvSpPr/>
          <p:nvPr/>
        </p:nvSpPr>
        <p:spPr>
          <a:xfrm>
            <a:off x="2616346" y="2185061"/>
            <a:ext cx="1693573" cy="598757"/>
          </a:xfrm>
          <a:prstGeom prst="rect">
            <a:avLst/>
          </a:prstGeom>
          <a:solidFill>
            <a:srgbClr val="65AA00"/>
          </a:solidFill>
          <a:ln w="41275">
            <a:solidFill>
              <a:srgbClr val="65AA00"/>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19" name="Rectangle 55">
            <a:extLst>
              <a:ext uri="{FF2B5EF4-FFF2-40B4-BE49-F238E27FC236}">
                <a16:creationId xmlns:a16="http://schemas.microsoft.com/office/drawing/2014/main" id="{8A7B4129-7C65-CD55-A6C4-77818334C09E}"/>
              </a:ext>
            </a:extLst>
          </p:cNvPr>
          <p:cNvSpPr/>
          <p:nvPr/>
        </p:nvSpPr>
        <p:spPr>
          <a:xfrm>
            <a:off x="2560314" y="3214493"/>
            <a:ext cx="1728385" cy="614223"/>
          </a:xfrm>
          <a:prstGeom prst="rect">
            <a:avLst/>
          </a:prstGeom>
          <a:solidFill>
            <a:srgbClr val="AA0065"/>
          </a:solidFill>
          <a:ln w="41275">
            <a:no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20" name="Rectangle 3">
            <a:extLst>
              <a:ext uri="{FF2B5EF4-FFF2-40B4-BE49-F238E27FC236}">
                <a16:creationId xmlns:a16="http://schemas.microsoft.com/office/drawing/2014/main" id="{FEE5F1D7-479A-F2BB-CAD6-AD4BB87AD0F8}"/>
              </a:ext>
            </a:extLst>
          </p:cNvPr>
          <p:cNvSpPr/>
          <p:nvPr/>
        </p:nvSpPr>
        <p:spPr>
          <a:xfrm>
            <a:off x="2560314" y="4259391"/>
            <a:ext cx="1697733" cy="622841"/>
          </a:xfrm>
          <a:prstGeom prst="rect">
            <a:avLst/>
          </a:prstGeom>
          <a:solidFill>
            <a:srgbClr val="296DC0"/>
          </a:solidFill>
          <a:ln w="41275">
            <a:solidFill>
              <a:schemeClr val="accent1">
                <a:lumMod val="7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Imaging</a:t>
            </a:r>
          </a:p>
        </p:txBody>
      </p:sp>
      <p:cxnSp>
        <p:nvCxnSpPr>
          <p:cNvPr id="22" name="Straight Arrow Connector 44">
            <a:extLst>
              <a:ext uri="{FF2B5EF4-FFF2-40B4-BE49-F238E27FC236}">
                <a16:creationId xmlns:a16="http://schemas.microsoft.com/office/drawing/2014/main" id="{221FA316-330B-FE59-2C74-0C1E4577AD9A}"/>
              </a:ext>
            </a:extLst>
          </p:cNvPr>
          <p:cNvCxnSpPr>
            <a:cxnSpLocks/>
          </p:cNvCxnSpPr>
          <p:nvPr/>
        </p:nvCxnSpPr>
        <p:spPr>
          <a:xfrm flipV="1">
            <a:off x="2074140" y="2783818"/>
            <a:ext cx="434552" cy="445603"/>
          </a:xfrm>
          <a:prstGeom prst="straightConnector1">
            <a:avLst/>
          </a:prstGeom>
          <a:ln w="31750">
            <a:solidFill>
              <a:srgbClr val="296DC0"/>
            </a:solidFill>
            <a:headEnd w="lg" len="med"/>
            <a:tailEnd type="arrow" w="lg" len="med"/>
          </a:ln>
        </p:spPr>
        <p:style>
          <a:lnRef idx="1">
            <a:schemeClr val="accent1"/>
          </a:lnRef>
          <a:fillRef idx="0">
            <a:schemeClr val="accent1"/>
          </a:fillRef>
          <a:effectRef idx="0">
            <a:schemeClr val="accent1"/>
          </a:effectRef>
          <a:fontRef idx="minor">
            <a:schemeClr val="tx1"/>
          </a:fontRef>
        </p:style>
      </p:cxnSp>
      <p:cxnSp>
        <p:nvCxnSpPr>
          <p:cNvPr id="23" name="Straight Arrow Connector 44">
            <a:extLst>
              <a:ext uri="{FF2B5EF4-FFF2-40B4-BE49-F238E27FC236}">
                <a16:creationId xmlns:a16="http://schemas.microsoft.com/office/drawing/2014/main" id="{D91FDE41-2A8C-F2B1-D0AA-CA77DA7BC517}"/>
              </a:ext>
            </a:extLst>
          </p:cNvPr>
          <p:cNvCxnSpPr>
            <a:cxnSpLocks/>
          </p:cNvCxnSpPr>
          <p:nvPr/>
        </p:nvCxnSpPr>
        <p:spPr>
          <a:xfrm flipV="1">
            <a:off x="2046607" y="3509961"/>
            <a:ext cx="384236" cy="8037"/>
          </a:xfrm>
          <a:prstGeom prst="straightConnector1">
            <a:avLst/>
          </a:prstGeom>
          <a:ln w="31750">
            <a:solidFill>
              <a:srgbClr val="296DC0"/>
            </a:solidFill>
            <a:headEnd w="lg" len="med"/>
            <a:tailEnd type="arrow" w="lg" len="med"/>
          </a:ln>
        </p:spPr>
        <p:style>
          <a:lnRef idx="1">
            <a:schemeClr val="accent1"/>
          </a:lnRef>
          <a:fillRef idx="0">
            <a:schemeClr val="accent1"/>
          </a:fillRef>
          <a:effectRef idx="0">
            <a:schemeClr val="accent1"/>
          </a:effectRef>
          <a:fontRef idx="minor">
            <a:schemeClr val="tx1"/>
          </a:fontRef>
        </p:style>
      </p:cxnSp>
      <p:cxnSp>
        <p:nvCxnSpPr>
          <p:cNvPr id="30" name="Straight Arrow Connector 44">
            <a:extLst>
              <a:ext uri="{FF2B5EF4-FFF2-40B4-BE49-F238E27FC236}">
                <a16:creationId xmlns:a16="http://schemas.microsoft.com/office/drawing/2014/main" id="{9141A6D5-F194-A129-576B-97E56C4FABEC}"/>
              </a:ext>
            </a:extLst>
          </p:cNvPr>
          <p:cNvCxnSpPr>
            <a:cxnSpLocks/>
          </p:cNvCxnSpPr>
          <p:nvPr/>
        </p:nvCxnSpPr>
        <p:spPr>
          <a:xfrm>
            <a:off x="2084457" y="3848462"/>
            <a:ext cx="377139" cy="487366"/>
          </a:xfrm>
          <a:prstGeom prst="straightConnector1">
            <a:avLst/>
          </a:prstGeom>
          <a:ln w="31750">
            <a:solidFill>
              <a:srgbClr val="296DC0"/>
            </a:solidFill>
            <a:headEnd w="lg" len="med"/>
            <a:tailEnd type="arrow" w="lg" len="med"/>
          </a:ln>
        </p:spPr>
        <p:style>
          <a:lnRef idx="1">
            <a:schemeClr val="accent1"/>
          </a:lnRef>
          <a:fillRef idx="0">
            <a:schemeClr val="accent1"/>
          </a:fillRef>
          <a:effectRef idx="0">
            <a:schemeClr val="accent1"/>
          </a:effectRef>
          <a:fontRef idx="minor">
            <a:schemeClr val="tx1"/>
          </a:fontRef>
        </p:style>
      </p:cxnSp>
      <p:sp>
        <p:nvSpPr>
          <p:cNvPr id="40" name="textruta 39">
            <a:extLst>
              <a:ext uri="{FF2B5EF4-FFF2-40B4-BE49-F238E27FC236}">
                <a16:creationId xmlns:a16="http://schemas.microsoft.com/office/drawing/2014/main" id="{A99ED8AA-E288-E851-49D6-E4E0387A81CA}"/>
              </a:ext>
            </a:extLst>
          </p:cNvPr>
          <p:cNvSpPr txBox="1"/>
          <p:nvPr/>
        </p:nvSpPr>
        <p:spPr>
          <a:xfrm>
            <a:off x="2849498" y="2322832"/>
            <a:ext cx="1264777" cy="369332"/>
          </a:xfrm>
          <a:prstGeom prst="rect">
            <a:avLst/>
          </a:prstGeom>
          <a:noFill/>
        </p:spPr>
        <p:txBody>
          <a:bodyPr wrap="square" rtlCol="0">
            <a:spAutoFit/>
          </a:bodyPr>
          <a:lstStyle/>
          <a:p>
            <a:r>
              <a:rPr lang="en-GB" dirty="0">
                <a:solidFill>
                  <a:schemeClr val="bg1"/>
                </a:solidFill>
              </a:rPr>
              <a:t>Diagnostics</a:t>
            </a:r>
          </a:p>
        </p:txBody>
      </p:sp>
      <p:sp>
        <p:nvSpPr>
          <p:cNvPr id="41" name="textruta 40">
            <a:extLst>
              <a:ext uri="{FF2B5EF4-FFF2-40B4-BE49-F238E27FC236}">
                <a16:creationId xmlns:a16="http://schemas.microsoft.com/office/drawing/2014/main" id="{9B5714CB-64C5-7E01-A4EC-D20517032BCB}"/>
              </a:ext>
            </a:extLst>
          </p:cNvPr>
          <p:cNvSpPr txBox="1"/>
          <p:nvPr/>
        </p:nvSpPr>
        <p:spPr>
          <a:xfrm>
            <a:off x="2849498" y="3318889"/>
            <a:ext cx="1264777" cy="369332"/>
          </a:xfrm>
          <a:prstGeom prst="rect">
            <a:avLst/>
          </a:prstGeom>
          <a:noFill/>
        </p:spPr>
        <p:txBody>
          <a:bodyPr wrap="square" rtlCol="0">
            <a:spAutoFit/>
          </a:bodyPr>
          <a:lstStyle/>
          <a:p>
            <a:r>
              <a:rPr lang="en-GB" dirty="0">
                <a:solidFill>
                  <a:schemeClr val="bg1"/>
                </a:solidFill>
              </a:rPr>
              <a:t>Treatment</a:t>
            </a:r>
          </a:p>
        </p:txBody>
      </p:sp>
      <p:sp>
        <p:nvSpPr>
          <p:cNvPr id="50" name="textruta 49">
            <a:extLst>
              <a:ext uri="{FF2B5EF4-FFF2-40B4-BE49-F238E27FC236}">
                <a16:creationId xmlns:a16="http://schemas.microsoft.com/office/drawing/2014/main" id="{92BCE930-863C-3860-329E-2E35FCFCA00D}"/>
              </a:ext>
            </a:extLst>
          </p:cNvPr>
          <p:cNvSpPr txBox="1"/>
          <p:nvPr/>
        </p:nvSpPr>
        <p:spPr>
          <a:xfrm>
            <a:off x="8593409" y="4882232"/>
            <a:ext cx="3472405" cy="646331"/>
          </a:xfrm>
          <a:prstGeom prst="rect">
            <a:avLst/>
          </a:prstGeom>
          <a:noFill/>
        </p:spPr>
        <p:txBody>
          <a:bodyPr wrap="square" rtlCol="0">
            <a:spAutoFit/>
          </a:bodyPr>
          <a:lstStyle/>
          <a:p>
            <a:pPr algn="ctr"/>
            <a:r>
              <a:rPr lang="en-GB" dirty="0">
                <a:solidFill>
                  <a:srgbClr val="296DC0"/>
                </a:solidFill>
              </a:rPr>
              <a:t>Pronounced kidney damage was more common in boys than in girls</a:t>
            </a:r>
          </a:p>
        </p:txBody>
      </p:sp>
      <p:sp>
        <p:nvSpPr>
          <p:cNvPr id="51" name="textruta 50">
            <a:extLst>
              <a:ext uri="{FF2B5EF4-FFF2-40B4-BE49-F238E27FC236}">
                <a16:creationId xmlns:a16="http://schemas.microsoft.com/office/drawing/2014/main" id="{1D379357-A805-9552-F9AC-65F2BD807B8F}"/>
              </a:ext>
            </a:extLst>
          </p:cNvPr>
          <p:cNvSpPr txBox="1"/>
          <p:nvPr/>
        </p:nvSpPr>
        <p:spPr>
          <a:xfrm>
            <a:off x="10928054" y="2265166"/>
            <a:ext cx="1053397" cy="261610"/>
          </a:xfrm>
          <a:prstGeom prst="rect">
            <a:avLst/>
          </a:prstGeom>
          <a:noFill/>
        </p:spPr>
        <p:txBody>
          <a:bodyPr wrap="square" rtlCol="0">
            <a:spAutoFit/>
          </a:bodyPr>
          <a:lstStyle/>
          <a:p>
            <a:r>
              <a:rPr lang="en-GB" sz="1100" dirty="0">
                <a:solidFill>
                  <a:srgbClr val="296DC0"/>
                </a:solidFill>
              </a:rPr>
              <a:t>Split function</a:t>
            </a:r>
          </a:p>
        </p:txBody>
      </p:sp>
      <p:sp>
        <p:nvSpPr>
          <p:cNvPr id="2" name="TextBox 1">
            <a:extLst>
              <a:ext uri="{FF2B5EF4-FFF2-40B4-BE49-F238E27FC236}">
                <a16:creationId xmlns:a16="http://schemas.microsoft.com/office/drawing/2014/main" id="{E3D37BF4-47A5-F219-2A10-9E4F56198A56}"/>
              </a:ext>
            </a:extLst>
          </p:cNvPr>
          <p:cNvSpPr txBox="1"/>
          <p:nvPr/>
        </p:nvSpPr>
        <p:spPr>
          <a:xfrm>
            <a:off x="4443962" y="1869244"/>
            <a:ext cx="3438121" cy="1477328"/>
          </a:xfrm>
          <a:prstGeom prst="rect">
            <a:avLst/>
          </a:prstGeom>
          <a:noFill/>
        </p:spPr>
        <p:txBody>
          <a:bodyPr wrap="none" rtlCol="0">
            <a:spAutoFit/>
          </a:bodyPr>
          <a:lstStyle/>
          <a:p>
            <a:pPr marL="285750" indent="-285750">
              <a:buFont typeface="Arial" panose="020B0604020202020204" pitchFamily="34" charset="0"/>
              <a:buChar char="•"/>
            </a:pPr>
            <a:r>
              <a:rPr lang="en-GB" dirty="0">
                <a:solidFill>
                  <a:srgbClr val="65AA00"/>
                </a:solidFill>
              </a:rPr>
              <a:t>Clean catch urine in 93%</a:t>
            </a:r>
          </a:p>
          <a:p>
            <a:pPr marL="285750" indent="-285750">
              <a:buFont typeface="Arial" panose="020B0604020202020204" pitchFamily="34" charset="0"/>
              <a:buChar char="•"/>
            </a:pPr>
            <a:r>
              <a:rPr lang="en-GB" dirty="0">
                <a:solidFill>
                  <a:srgbClr val="65AA00"/>
                </a:solidFill>
              </a:rPr>
              <a:t>90% </a:t>
            </a:r>
            <a:r>
              <a:rPr lang="en-GB" i="1" dirty="0">
                <a:solidFill>
                  <a:srgbClr val="65AA00"/>
                </a:solidFill>
              </a:rPr>
              <a:t>E. coli </a:t>
            </a:r>
            <a:r>
              <a:rPr lang="en-GB" dirty="0">
                <a:solidFill>
                  <a:srgbClr val="65AA00"/>
                </a:solidFill>
              </a:rPr>
              <a:t>isolates </a:t>
            </a:r>
          </a:p>
          <a:p>
            <a:pPr marL="285750" indent="-285750">
              <a:buFont typeface="Arial" panose="020B0604020202020204" pitchFamily="34" charset="0"/>
              <a:buChar char="•"/>
            </a:pPr>
            <a:r>
              <a:rPr lang="en-GB" dirty="0">
                <a:solidFill>
                  <a:srgbClr val="65AA00"/>
                </a:solidFill>
              </a:rPr>
              <a:t>22% resistance to trimethoprim</a:t>
            </a:r>
          </a:p>
          <a:p>
            <a:pPr marL="285750" indent="-285750">
              <a:buFont typeface="Arial" panose="020B0604020202020204" pitchFamily="34" charset="0"/>
              <a:buChar char="•"/>
            </a:pPr>
            <a:r>
              <a:rPr lang="en-GB" dirty="0">
                <a:solidFill>
                  <a:srgbClr val="65AA00"/>
                </a:solidFill>
              </a:rPr>
              <a:t>4% ESBL</a:t>
            </a:r>
          </a:p>
          <a:p>
            <a:pPr marL="285750" indent="-285750">
              <a:buFont typeface="Arial" panose="020B0604020202020204" pitchFamily="34" charset="0"/>
              <a:buChar char="•"/>
            </a:pPr>
            <a:endParaRPr lang="en-SE" dirty="0">
              <a:solidFill>
                <a:srgbClr val="65AA00"/>
              </a:solidFill>
            </a:endParaRPr>
          </a:p>
        </p:txBody>
      </p:sp>
      <p:sp>
        <p:nvSpPr>
          <p:cNvPr id="4" name="TextBox 3">
            <a:extLst>
              <a:ext uri="{FF2B5EF4-FFF2-40B4-BE49-F238E27FC236}">
                <a16:creationId xmlns:a16="http://schemas.microsoft.com/office/drawing/2014/main" id="{E9183F96-129C-C77A-1F1A-D60C6B535EC1}"/>
              </a:ext>
            </a:extLst>
          </p:cNvPr>
          <p:cNvSpPr txBox="1"/>
          <p:nvPr/>
        </p:nvSpPr>
        <p:spPr>
          <a:xfrm>
            <a:off x="4445303" y="3144752"/>
            <a:ext cx="3274380" cy="923330"/>
          </a:xfrm>
          <a:prstGeom prst="rect">
            <a:avLst/>
          </a:prstGeom>
          <a:noFill/>
        </p:spPr>
        <p:txBody>
          <a:bodyPr wrap="square">
            <a:spAutoFit/>
          </a:bodyPr>
          <a:lstStyle/>
          <a:p>
            <a:pPr marL="285750" indent="-285750">
              <a:buFont typeface="Arial" panose="020B0604020202020204" pitchFamily="34" charset="0"/>
              <a:buChar char="•"/>
            </a:pPr>
            <a:r>
              <a:rPr lang="en-GB" dirty="0">
                <a:solidFill>
                  <a:srgbClr val="AA0065"/>
                </a:solidFill>
              </a:rPr>
              <a:t>Initial oral antibiotics in 63%</a:t>
            </a:r>
          </a:p>
          <a:p>
            <a:pPr marL="285750" indent="-285750">
              <a:buFont typeface="Arial" panose="020B0604020202020204" pitchFamily="34" charset="0"/>
              <a:buChar char="•"/>
            </a:pPr>
            <a:r>
              <a:rPr lang="en-GB" dirty="0">
                <a:solidFill>
                  <a:srgbClr val="AA0065"/>
                </a:solidFill>
              </a:rPr>
              <a:t>Initial IV antibiotics in 72% of infants 0-1 month</a:t>
            </a:r>
          </a:p>
        </p:txBody>
      </p:sp>
      <p:sp>
        <p:nvSpPr>
          <p:cNvPr id="6" name="TextBox 5">
            <a:extLst>
              <a:ext uri="{FF2B5EF4-FFF2-40B4-BE49-F238E27FC236}">
                <a16:creationId xmlns:a16="http://schemas.microsoft.com/office/drawing/2014/main" id="{28301A90-DBB8-E620-4AF2-71FE02092D5D}"/>
              </a:ext>
            </a:extLst>
          </p:cNvPr>
          <p:cNvSpPr txBox="1"/>
          <p:nvPr/>
        </p:nvSpPr>
        <p:spPr>
          <a:xfrm>
            <a:off x="4443962" y="4118734"/>
            <a:ext cx="3438120" cy="1200329"/>
          </a:xfrm>
          <a:prstGeom prst="rect">
            <a:avLst/>
          </a:prstGeom>
          <a:noFill/>
        </p:spPr>
        <p:txBody>
          <a:bodyPr wrap="square">
            <a:spAutoFit/>
          </a:bodyPr>
          <a:lstStyle/>
          <a:p>
            <a:pPr marL="285750" indent="-285750">
              <a:buFont typeface="Arial" panose="020B0604020202020204" pitchFamily="34" charset="0"/>
              <a:buChar char="•"/>
            </a:pPr>
            <a:r>
              <a:rPr lang="en-GB" dirty="0">
                <a:solidFill>
                  <a:schemeClr val="accent1">
                    <a:lumMod val="50000"/>
                  </a:schemeClr>
                </a:solidFill>
              </a:rPr>
              <a:t>VCUG used in 30% of infants</a:t>
            </a:r>
          </a:p>
          <a:p>
            <a:pPr marL="285750" indent="-285750">
              <a:buFont typeface="Arial" panose="020B0604020202020204" pitchFamily="34" charset="0"/>
              <a:buChar char="•"/>
            </a:pPr>
            <a:r>
              <a:rPr lang="en-GB" dirty="0">
                <a:solidFill>
                  <a:schemeClr val="accent1">
                    <a:lumMod val="50000"/>
                  </a:schemeClr>
                </a:solidFill>
              </a:rPr>
              <a:t>VUR grade 3-5 in 8%</a:t>
            </a:r>
          </a:p>
          <a:p>
            <a:pPr marL="285750" indent="-285750">
              <a:buFont typeface="Arial" panose="020B0604020202020204" pitchFamily="34" charset="0"/>
              <a:buChar char="•"/>
            </a:pPr>
            <a:r>
              <a:rPr lang="en-GB" dirty="0">
                <a:solidFill>
                  <a:schemeClr val="accent1">
                    <a:lumMod val="50000"/>
                  </a:schemeClr>
                </a:solidFill>
              </a:rPr>
              <a:t>Kidney damage in 10%</a:t>
            </a:r>
          </a:p>
          <a:p>
            <a:pPr marL="285750" indent="-285750">
              <a:buFont typeface="Arial" panose="020B0604020202020204" pitchFamily="34" charset="0"/>
              <a:buChar char="•"/>
            </a:pPr>
            <a:endParaRPr lang="en-GB" dirty="0">
              <a:solidFill>
                <a:schemeClr val="accent1">
                  <a:lumMod val="50000"/>
                </a:schemeClr>
              </a:solidFill>
            </a:endParaRPr>
          </a:p>
        </p:txBody>
      </p:sp>
      <p:graphicFrame>
        <p:nvGraphicFramePr>
          <p:cNvPr id="7" name="Diagram 6">
            <a:extLst>
              <a:ext uri="{FF2B5EF4-FFF2-40B4-BE49-F238E27FC236}">
                <a16:creationId xmlns:a16="http://schemas.microsoft.com/office/drawing/2014/main" id="{C67843AE-6927-4C8F-A556-DF6C6300AA21}"/>
              </a:ext>
            </a:extLst>
          </p:cNvPr>
          <p:cNvGraphicFramePr>
            <a:graphicFrameLocks/>
          </p:cNvGraphicFramePr>
          <p:nvPr>
            <p:extLst>
              <p:ext uri="{D42A27DB-BD31-4B8C-83A1-F6EECF244321}">
                <p14:modId xmlns:p14="http://schemas.microsoft.com/office/powerpoint/2010/main" val="1551550622"/>
              </p:ext>
            </p:extLst>
          </p:nvPr>
        </p:nvGraphicFramePr>
        <p:xfrm>
          <a:off x="9008473" y="2405282"/>
          <a:ext cx="1753312" cy="159653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Diagram 9">
            <a:extLst>
              <a:ext uri="{FF2B5EF4-FFF2-40B4-BE49-F238E27FC236}">
                <a16:creationId xmlns:a16="http://schemas.microsoft.com/office/drawing/2014/main" id="{C67843AE-6927-4C8F-A556-DF6C6300AA21}"/>
              </a:ext>
            </a:extLst>
          </p:cNvPr>
          <p:cNvGraphicFramePr>
            <a:graphicFrameLocks/>
          </p:cNvGraphicFramePr>
          <p:nvPr>
            <p:extLst>
              <p:ext uri="{D42A27DB-BD31-4B8C-83A1-F6EECF244321}">
                <p14:modId xmlns:p14="http://schemas.microsoft.com/office/powerpoint/2010/main" val="3506046164"/>
              </p:ext>
            </p:extLst>
          </p:nvPr>
        </p:nvGraphicFramePr>
        <p:xfrm>
          <a:off x="8753879" y="1472636"/>
          <a:ext cx="3438121" cy="195636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Diagram 10">
            <a:extLst>
              <a:ext uri="{FF2B5EF4-FFF2-40B4-BE49-F238E27FC236}">
                <a16:creationId xmlns:a16="http://schemas.microsoft.com/office/drawing/2014/main" id="{2C071CFC-F8A5-4DB2-9F4A-64B8DEE27847}"/>
              </a:ext>
            </a:extLst>
          </p:cNvPr>
          <p:cNvGraphicFramePr>
            <a:graphicFrameLocks/>
          </p:cNvGraphicFramePr>
          <p:nvPr>
            <p:extLst>
              <p:ext uri="{D42A27DB-BD31-4B8C-83A1-F6EECF244321}">
                <p14:modId xmlns:p14="http://schemas.microsoft.com/office/powerpoint/2010/main" val="2875089868"/>
              </p:ext>
            </p:extLst>
          </p:nvPr>
        </p:nvGraphicFramePr>
        <p:xfrm>
          <a:off x="9084416" y="3177844"/>
          <a:ext cx="2066887" cy="2074371"/>
        </p:xfrm>
        <a:graphic>
          <a:graphicData uri="http://schemas.openxmlformats.org/drawingml/2006/chart">
            <c:chart xmlns:c="http://schemas.openxmlformats.org/drawingml/2006/chart" xmlns:r="http://schemas.openxmlformats.org/officeDocument/2006/relationships" r:id="rId4"/>
          </a:graphicData>
        </a:graphic>
      </p:graphicFrame>
      <p:sp>
        <p:nvSpPr>
          <p:cNvPr id="3" name="textruta 2">
            <a:extLst>
              <a:ext uri="{FF2B5EF4-FFF2-40B4-BE49-F238E27FC236}">
                <a16:creationId xmlns:a16="http://schemas.microsoft.com/office/drawing/2014/main" id="{15F33E78-E4C1-0794-36CA-0CAE505E9432}"/>
              </a:ext>
            </a:extLst>
          </p:cNvPr>
          <p:cNvSpPr txBox="1"/>
          <p:nvPr/>
        </p:nvSpPr>
        <p:spPr>
          <a:xfrm>
            <a:off x="114998" y="4394971"/>
            <a:ext cx="2048632" cy="92333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srgbClr val="296DC0"/>
                </a:solidFill>
                <a:effectLst/>
                <a:uLnTx/>
                <a:uFillTx/>
              </a:rPr>
              <a:t>Prospective multi-centre study.</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srgbClr val="296DC0"/>
                </a:solidFill>
                <a:effectLst/>
                <a:uLnTx/>
                <a:uFillTx/>
              </a:rPr>
              <a:t>One year follow-up</a:t>
            </a:r>
          </a:p>
        </p:txBody>
      </p:sp>
    </p:spTree>
    <p:extLst>
      <p:ext uri="{BB962C8B-B14F-4D97-AF65-F5344CB8AC3E}">
        <p14:creationId xmlns:p14="http://schemas.microsoft.com/office/powerpoint/2010/main" val="2207094069"/>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104</TotalTime>
  <Words>181</Words>
  <Application>Microsoft Office PowerPoint</Application>
  <PresentationFormat>Bredbild</PresentationFormat>
  <Paragraphs>25</Paragraphs>
  <Slides>1</Slides>
  <Notes>0</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1</vt:i4>
      </vt:variant>
    </vt:vector>
  </HeadingPairs>
  <TitlesOfParts>
    <vt:vector size="5" baseType="lpstr">
      <vt:lpstr>Arial</vt:lpstr>
      <vt:lpstr>Calibri</vt:lpstr>
      <vt:lpstr>Calibri Light</vt:lpstr>
      <vt:lpstr>Office-tema</vt:lpstr>
      <vt:lpstr>PowerPoint-presentation</vt:lpstr>
    </vt:vector>
  </TitlesOfParts>
  <Company>Region Halland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Lindén Magnus HS BARN</dc:creator>
  <cp:lastModifiedBy>Lindén Magnus HS BARN</cp:lastModifiedBy>
  <cp:revision>2</cp:revision>
  <dcterms:created xsi:type="dcterms:W3CDTF">2023-10-13T13:47:46Z</dcterms:created>
  <dcterms:modified xsi:type="dcterms:W3CDTF">2024-02-14T10:56:17Z</dcterms:modified>
</cp:coreProperties>
</file>