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4" r:id="rId3"/>
    <p:sldId id="262" r:id="rId4"/>
    <p:sldId id="263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5"/>
    <p:restoredTop sz="94718"/>
  </p:normalViewPr>
  <p:slideViewPr>
    <p:cSldViewPr snapToGrid="0">
      <p:cViewPr varScale="1">
        <p:scale>
          <a:sx n="108" d="100"/>
          <a:sy n="108" d="100"/>
        </p:scale>
        <p:origin x="2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F070B-10EF-6141-A4D8-D28478FAA552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6DB79-5BFB-E644-825A-0ECBBA5C85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67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6DB79-5BFB-E644-825A-0ECBBA5C85A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57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6DB79-5BFB-E644-825A-0ECBBA5C85A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659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6DB79-5BFB-E644-825A-0ECBBA5C85A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79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6DB79-5BFB-E644-825A-0ECBBA5C85A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63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4B4DE1-C95A-DF89-280F-66DCA0479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88AC8E-CAC6-F306-E02D-40FCCF140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D4F503-5D76-2C09-F0D2-9AC28D4B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3B667C-0F7F-DD4A-B5C3-7A85DF75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33F38-835F-108C-5B21-281F92EB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18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64B078-750C-D61D-3405-166D5546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90BBEE-62FC-8553-9CCE-58563056D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0C2257-F6E0-BA3D-A9A8-3B799725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CE8D39-033E-DDDD-5B68-DC8F84B8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DC9798-EA37-4B47-1DCC-2F9816049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74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DF1620-4A3D-0E61-8BFE-E52E1237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90DCBC-1410-D2D4-0A58-415C35D2F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A65B0E-7790-850A-4D09-9EC3D266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E312E3-AF3C-AC21-9CFC-96D277118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5146C5-D34D-B4D3-4DE7-9C53D6DE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38964C-87BD-C1D9-6B67-136F49E5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CAFEEB-40EC-64B4-3FE2-9BC2CA93C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D8FC5C-7D36-DE77-460F-46D5EA086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42BA1C0-B5EE-6AEA-537B-377692A53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A0EC9A-2EE9-8144-0E07-B024CA849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5C93AA-0C13-2590-40CC-B15AB6DA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25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4CA15A-CC74-66E8-171C-02CF8CC4B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FC0819-D7B9-0C11-371F-C69CFFDBC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E3FC229-8970-A4E6-C5F0-AE6407E77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3C384B5-B8A8-93AB-4521-687B6A59E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965A1A5-7AF0-D110-9F49-AB460C498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7D373C8-E9E8-4AAB-90D3-6BF7BB4C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C0E1271-E441-83CE-DE86-9F000B120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4C4618F-90A2-F3F9-FD42-ECA43E3E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0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8BF2C-B721-C111-52B5-2CCD2E13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89EBABA-2076-8129-C608-C617F529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4AAF7DF-B2E8-7307-69BB-5A243351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31139A-8273-E40A-D6BF-1036505A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61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3A02F59-D3AA-4D10-C741-9A6A75EE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EB8B486-56D4-BAED-5BCA-B8008403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A71D31-A6DB-8B77-91CE-4837BC98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50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8F2445-5C70-A223-3580-3D6D94C4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336498-530C-3B67-5C58-4D8C66E9C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2496875-46AA-9413-9742-45AC790B0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60AF72-79EF-C111-0D9C-C498EEE0C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651B9D-F7A7-B8E8-9F9B-4A3FD9ED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732B5A-776D-6558-5048-13F96297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03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844113-C4E5-A9E2-138C-178F1C34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1194F6-55AE-FC5B-1DC7-BC242D3FA1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4AFE19-2D64-9EB3-0CA0-8526C7980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B2DA99-9509-CBBD-1159-5E7F9FDDC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3E448D-BD39-2791-76AE-F435941AB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FDEBDE-CA1D-B344-6152-34015C40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38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528E13-1FF9-2E41-5BEB-0309A482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167EF3E-61D4-4FA4-1333-21959A640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944DB8-C1A2-4FB1-02C4-75E05CE7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449552-A083-DF5E-33EA-AD37B323F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2F2857-6042-EE4E-5CF3-EA2B588BF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73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C15B20C-56CC-C1B1-46D0-2D47846258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46D388-7B06-9B06-7796-7F1F28887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FA283F-A2CF-FDFF-BC23-345E2DC2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25BB03-7E00-1A38-D56B-E68E2F14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A7F7D0-870C-F6AD-8FAB-A116FDF0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3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24DB527-CF4A-A701-4B40-0E27ECB48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E391A0-D179-E1F4-5DA3-FAE0CB008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F884CC-05E4-6A26-8DD6-90C7B0570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1EAF0-DAF5-DA41-993D-7469E5762AFD}" type="datetimeFigureOut">
              <a:rPr kumimoji="1" lang="ja-JP" altLang="en-US" smtClean="0"/>
              <a:t>2024/2/14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9312C8-CE1C-1613-8D5B-74319926B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6F4D42-44BD-FD7B-D4F0-E794B2442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A34C7-FAB0-0245-94EB-7088D380F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02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id="{F3F6597C-D5A4-71AA-523C-5FCC0ACCF11C}"/>
              </a:ext>
            </a:extLst>
          </p:cNvPr>
          <p:cNvSpPr txBox="1"/>
          <p:nvPr/>
        </p:nvSpPr>
        <p:spPr>
          <a:xfrm>
            <a:off x="1307086" y="5503478"/>
            <a:ext cx="3412058" cy="14294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00" b="1" dirty="0">
                <a:latin typeface="Roboto" panose="02000000000000000000" pitchFamily="2" charset="0"/>
                <a:ea typeface="ヒラギノ角ゴシック W4" panose="020B0400000000000000" pitchFamily="34" charset="-128"/>
                <a:cs typeface="ＭＳ Ｐゴシック" panose="020B0600070205080204" pitchFamily="34" charset="-128"/>
              </a:rPr>
              <a:t>Fig. S1</a:t>
            </a:r>
            <a:r>
              <a:rPr lang="en-US" sz="1300" b="1" dirty="0">
                <a:latin typeface="Helvetica Neue" panose="02000503000000020004" pitchFamily="2" charset="0"/>
                <a:ea typeface="ヒラギノ角ゴシック W4" panose="020B0400000000000000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Heatmap of GO enrichment analysis results. The </a:t>
            </a:r>
            <a:r>
              <a:rPr lang="en-US" altLang="ja-JP" sz="1200" dirty="0" err="1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topGO</a:t>
            </a:r>
            <a:r>
              <a:rPr lang="en-US" altLang="ja-JP" sz="1200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 package was used in the analysis. The top 10 GO terms with the lowest </a:t>
            </a:r>
            <a:r>
              <a:rPr lang="en-US" altLang="ja-JP" sz="1200" i="1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-value for each 10 °C treatment time were extracted. The </a:t>
            </a:r>
            <a:r>
              <a:rPr lang="en-US" altLang="ja-JP" sz="1200" i="1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-values are shown as -log10 values. BP (Biological Process), CC (Cell Component), MF (Molecular Function)</a:t>
            </a:r>
          </a:p>
        </p:txBody>
      </p:sp>
      <p:pic>
        <p:nvPicPr>
          <p:cNvPr id="18" name="図 17" descr="グラフ&#10;&#10;自動的に生成された説明">
            <a:extLst>
              <a:ext uri="{FF2B5EF4-FFF2-40B4-BE49-F238E27FC236}">
                <a16:creationId xmlns:a16="http://schemas.microsoft.com/office/drawing/2014/main" id="{30A44FA1-C28F-9390-42A1-529808C733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017"/>
          <a:stretch/>
        </p:blipFill>
        <p:spPr>
          <a:xfrm>
            <a:off x="1307086" y="116964"/>
            <a:ext cx="4062559" cy="560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9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id="{F3F6597C-D5A4-71AA-523C-5FCC0ACCF11C}"/>
              </a:ext>
            </a:extLst>
          </p:cNvPr>
          <p:cNvSpPr txBox="1"/>
          <p:nvPr/>
        </p:nvSpPr>
        <p:spPr>
          <a:xfrm>
            <a:off x="4549296" y="166253"/>
            <a:ext cx="3412058" cy="142940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00" b="1" dirty="0">
                <a:latin typeface="Roboto" panose="02000000000000000000" pitchFamily="2" charset="0"/>
                <a:ea typeface="ヒラギノ角ゴシック W4" panose="020B0400000000000000" pitchFamily="34" charset="-128"/>
                <a:cs typeface="ＭＳ Ｐゴシック" panose="020B0600070205080204" pitchFamily="34" charset="-128"/>
              </a:rPr>
              <a:t>Fig. S2</a:t>
            </a:r>
            <a:r>
              <a:rPr lang="en-US" sz="1300" b="1" dirty="0">
                <a:latin typeface="Helvetica Neue" panose="02000503000000020004" pitchFamily="2" charset="0"/>
                <a:ea typeface="ヒラギノ角ゴシック W4" panose="020B0400000000000000" pitchFamily="34" charset="-128"/>
                <a:cs typeface="ＭＳ Ｐゴシック" panose="020B0600070205080204" pitchFamily="34" charset="-128"/>
              </a:rPr>
              <a:t> </a:t>
            </a:r>
            <a:r>
              <a:rPr lang="en-US" sz="1300" dirty="0">
                <a:latin typeface="Times New Roman" panose="02020603050405020304" pitchFamily="18" charset="0"/>
                <a:ea typeface="ヒラギノ角ゴシック W4" panose="020B0400000000000000" pitchFamily="34" charset="-128"/>
                <a:cs typeface="Times New Roman" panose="02020603050405020304" pitchFamily="18" charset="0"/>
              </a:rPr>
              <a:t>RNA-seq expression results of ERFs whose expression was confirmed in real-time RT-PCR analysis. Sio_r2.0_p0041.1.g00800.1 and Sio_r2.0_p0408.1.g00380.1, which could not be separated by real-time RT-PCR, were shown separately</a:t>
            </a:r>
            <a:endParaRPr lang="en-US" altLang="ja-JP" sz="1200" dirty="0">
              <a:latin typeface="Times New Roman" panose="02020603050405020304" pitchFamily="18" charset="0"/>
              <a:ea typeface="ヒラギノ明朝 Pro W3" panose="020203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6399A5B-CB1A-380E-0498-6DE0EDB77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441622" y="1912417"/>
            <a:ext cx="6739530" cy="303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1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6">
            <a:extLst>
              <a:ext uri="{FF2B5EF4-FFF2-40B4-BE49-F238E27FC236}">
                <a16:creationId xmlns:a16="http://schemas.microsoft.com/office/drawing/2014/main" id="{42411E62-BB02-F3DE-27D3-EEC1BB459D04}"/>
              </a:ext>
            </a:extLst>
          </p:cNvPr>
          <p:cNvSpPr txBox="1"/>
          <p:nvPr/>
        </p:nvSpPr>
        <p:spPr>
          <a:xfrm>
            <a:off x="7921580" y="317311"/>
            <a:ext cx="4068651" cy="4298232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5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Fig. S3  </a:t>
            </a:r>
            <a:r>
              <a:rPr lang="en-US" sz="15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(A) Expression levels of Saintpaulia CBF/DREB1 like ERFs during chilling acclimation. The error bar represents the mean ± SE (n = 3). The asterisks indicate significant differences according to the Dunnett’s range tests (compared to 0 h, ***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P</a:t>
            </a:r>
            <a:r>
              <a:rPr lang="en-US" sz="15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&lt; 0.001, **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P</a:t>
            </a:r>
            <a:r>
              <a:rPr lang="en-US" sz="15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&lt; 0.01, *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P</a:t>
            </a:r>
            <a:r>
              <a:rPr lang="en-US" sz="15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&lt; 0.05). (B) </a:t>
            </a:r>
            <a:r>
              <a:rPr lang="en-US" altLang="ja-JP" sz="15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Multiple alignments of ERFs </a:t>
            </a:r>
            <a:r>
              <a:rPr lang="en-US" altLang="ja-JP" sz="15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belonging to the DREB subfamily.</a:t>
            </a:r>
            <a:r>
              <a:rPr lang="en-US" altLang="ja-JP" sz="1500" dirty="0">
                <a:solidFill>
                  <a:srgbClr val="000000"/>
                </a:solidFill>
                <a:latin typeface="Times New Roman" panose="02020603050405020304" pitchFamily="18" charset="0"/>
                <a:ea typeface="ヒラギノ明朝 Pro W3" panose="02020300000000000000" pitchFamily="18" charset="-128"/>
              </a:rPr>
              <a:t> 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The five Saintpaulia ERFs most homologous to CBF/DREB1 and the two Saintpaulia ERFs most homologous to DDF, the paralog of CBF/DREB1, were selected. Multiple alignments were performed using the amino acid sequences of these ERFs and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AtDREB1B/CBF1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AtDREB1C/CBF2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AtDREB1A/CBF3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AtDDF1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AtDDF2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 of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A. thaliana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and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SlCBF1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SlCBF2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,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SlCBF3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 of </a:t>
            </a:r>
            <a:r>
              <a:rPr lang="en" altLang="ja-JP" sz="1500" i="1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S. lycopersicum</a:t>
            </a:r>
            <a:r>
              <a:rPr lang="en" altLang="ja-JP" sz="1500" dirty="0"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rPr>
              <a:t>. Solid and dashed lines indicate conserved domains of ERFs</a:t>
            </a:r>
            <a:endParaRPr lang="ja-JP" sz="1500">
              <a:effectLst/>
              <a:latin typeface="Times New Roman" panose="02020603050405020304" pitchFamily="18" charset="0"/>
              <a:ea typeface="ヒラギノ明朝 Pro W3" panose="020203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491A0EE-AD7E-3F4A-7AFB-C4569F0BC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910"/>
            <a:ext cx="7772400" cy="606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0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7A79039-35CE-4815-AD7A-C6BC28DDF176}"/>
              </a:ext>
            </a:extLst>
          </p:cNvPr>
          <p:cNvGrpSpPr/>
          <p:nvPr/>
        </p:nvGrpSpPr>
        <p:grpSpPr>
          <a:xfrm>
            <a:off x="2611325" y="-11875"/>
            <a:ext cx="5826962" cy="6750121"/>
            <a:chOff x="2587574" y="0"/>
            <a:chExt cx="5826962" cy="6750121"/>
          </a:xfrm>
        </p:grpSpPr>
        <p:sp>
          <p:nvSpPr>
            <p:cNvPr id="5" name="テキスト ボックス 6">
              <a:extLst>
                <a:ext uri="{FF2B5EF4-FFF2-40B4-BE49-F238E27FC236}">
                  <a16:creationId xmlns:a16="http://schemas.microsoft.com/office/drawing/2014/main" id="{42411E62-BB02-F3DE-27D3-EEC1BB459D04}"/>
                </a:ext>
              </a:extLst>
            </p:cNvPr>
            <p:cNvSpPr txBox="1"/>
            <p:nvPr/>
          </p:nvSpPr>
          <p:spPr>
            <a:xfrm>
              <a:off x="2587574" y="6241698"/>
              <a:ext cx="5826962" cy="508423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500" b="1" dirty="0">
                  <a:effectLst/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Fig. S4 </a:t>
              </a:r>
              <a:r>
                <a:rPr lang="en-US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AP2 DNA binding domain of 55 ERFs upregulated during chilling acclimation in Saintpaulia. </a:t>
              </a:r>
              <a:r>
                <a:rPr lang="en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Arrows and boxes indicate the positions of </a:t>
              </a:r>
              <a:r>
                <a:rPr lang="el-GR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α-</a:t>
              </a:r>
              <a:r>
                <a:rPr lang="en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helix and </a:t>
              </a:r>
              <a:r>
                <a:rPr lang="el-GR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β-</a:t>
              </a:r>
              <a:r>
                <a:rPr lang="en" altLang="ja-JP" sz="15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ヒラギノ明朝 Pro W3" panose="02020300000000000000" pitchFamily="18" charset="-128"/>
                </a:rPr>
                <a:t>strand needed for binding to DNA</a:t>
              </a:r>
              <a:endParaRPr lang="ja-JP" sz="1500">
                <a:effectLst/>
                <a:latin typeface="Times New Roman" panose="02020603050405020304" pitchFamily="18" charset="0"/>
                <a:ea typeface="ヒラギノ明朝 Pro W3" panose="02020300000000000000" pitchFamily="18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5" name="図 14" descr="文房具, 筆記用具, 鉛筆 が含まれている画像&#10;&#10;自動的に生成された説明">
              <a:extLst>
                <a:ext uri="{FF2B5EF4-FFF2-40B4-BE49-F238E27FC236}">
                  <a16:creationId xmlns:a16="http://schemas.microsoft.com/office/drawing/2014/main" id="{073D9500-B3A6-C106-34C4-1F0D6D0E4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87574" y="0"/>
              <a:ext cx="5826962" cy="62108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1744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29388</TotalTime>
  <Words>305</Words>
  <Application>Microsoft Macintosh PowerPoint</Application>
  <PresentationFormat>ワイド画面</PresentationFormat>
  <Paragraphs>8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4" baseType="lpstr">
      <vt:lpstr>ＭＳ Ｐゴシック</vt:lpstr>
      <vt:lpstr>Roboto</vt:lpstr>
      <vt:lpstr>ヒラギノ角ゴシック W4</vt:lpstr>
      <vt:lpstr>ヒラギノ明朝 Pro W3</vt:lpstr>
      <vt:lpstr>游ゴシック</vt:lpstr>
      <vt:lpstr>游ゴシック Light</vt:lpstr>
      <vt:lpstr>Arial</vt:lpstr>
      <vt:lpstr>Helvetica Neue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倉田大地</dc:creator>
  <cp:lastModifiedBy>Microsoft Office User</cp:lastModifiedBy>
  <cp:revision>34</cp:revision>
  <dcterms:created xsi:type="dcterms:W3CDTF">2023-06-20T12:15:58Z</dcterms:created>
  <dcterms:modified xsi:type="dcterms:W3CDTF">2024-02-14T11:33:11Z</dcterms:modified>
</cp:coreProperties>
</file>