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95D2-332F-4AF5-9C02-103833832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DA7BA-557C-4C5D-A36C-08840A801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28CC9-46EC-416A-9389-06726A24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D9DD5-DFA4-48DB-8D2D-52CDEA0F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3CFA2-FA99-483D-AB5E-C88F25B0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460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32A17-2B3A-4708-9C50-0B09C537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7C3C-7217-4276-B4D5-85DEB5569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DD64-D87A-46B0-AEE1-1365CE8B8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77CF5-7B45-4772-83DE-A67841C0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D7B47-4FA4-4174-8F46-EB27F7C3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1105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CC7C-168A-4EE6-9C8E-8A08493B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5CA82-E99C-49A2-AA72-D50AFA780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74382-6803-4683-859B-0A07882F4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87FF-863E-4251-ACDD-628209A6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4A873-F994-4407-BE8C-27BE289E5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3325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1CF1-B82A-4173-A1B4-F5208FC3E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84596-EA71-4860-8987-0C31B5496F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02019-49C4-4560-A9A4-4CDD5DA69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E003C-A0F6-47AD-8979-1FAE6FE5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4B447-E885-4F9A-9B73-FCD54C40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C0CC2-F147-4877-B5B8-643644BF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485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3D1D-7378-4E31-AB3C-B5A33FA75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B3A5B-4119-4514-877A-D20D2C38B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DC058-9849-474B-AC2B-4AFC8AE9E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DAF1B-3C74-4C39-8700-5D1AE9459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BAB9C-BF6A-46CA-8084-FCE5B6E0B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EB14AA-4070-4A58-91F0-42CD663B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85DCA6-042E-4494-BAB3-F13B0DF9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D06CED-2BB3-4E78-876D-4B6CCEF79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753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504F8-5069-4AA8-965D-38361EE96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9A36F-5368-46CE-B5CF-A98ED84DC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5D9C5F-11D5-4EC5-B3B0-439B646EE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BDA49-3D42-43C2-B205-E27E5CEB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1824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593118-AC07-4B96-BC11-4D8C92BB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3D19D9-63D5-42A4-81E4-1296336C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F4BC0-C9A2-41E9-B675-8F52C0B4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737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4491-EE51-43A5-9A67-014FA8546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30D3F-EF2A-4C0A-A1F2-5A773D2B1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E9453-45B3-436F-8FD1-A0EE398CC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7BC73-FF6E-4F4A-889A-6243C982D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8B577-4C55-4688-BDFD-840B2697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0BF3-E50A-4E84-9473-545CF97F8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876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312B-4482-4534-85CC-E877DDF8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2D62C3-F281-48BC-B225-FE22C70A8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E90FE-7681-4515-AB80-0539016A9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C3698-DBFA-48C9-95E4-A978A7EB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FD737-1FC7-4817-A68C-B1B7F13A6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1D624-873D-4223-BEC4-3E4A73BB4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250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181B-F922-4EA9-9F9B-55807BCFD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F0D661-C4AE-4702-96C9-0F3679EDC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BAAD2-C6FF-4D60-9561-31585EF83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784FC-A073-42E7-8012-CB19E35E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B48F1-9D52-4A30-83B1-67560089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371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68DDD5-1DF0-40C0-9636-4E9F2BBE1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B54ED-AA3D-4AC3-9230-8F7EA4706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7F477-1310-4323-BDE9-FCD79B2E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F9BC6-B895-4BFF-9822-50216823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A1754-65F0-41B9-97D6-1AB476BA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3473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6CEF5B-427D-4E2D-AEE6-9E3F121A8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D888A-B629-48E9-BD10-0837AA063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1E379-CF56-49E1-8030-750F70C6E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A3D0B-1939-4F58-8030-EC17D9687237}" type="datetimeFigureOut">
              <a:rPr lang="en-MY" smtClean="0"/>
              <a:t>25/6/2020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5B89D-F2EE-44E5-AFF9-20C12DCF4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5FAD0-BC5F-4C24-BD95-B053D02C7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ADA5E-3509-485B-A847-EE92043C58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772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929619-E122-4B46-8AD4-D6BBEF319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017" y="0"/>
            <a:ext cx="12085983" cy="6858000"/>
          </a:xfrm>
        </p:spPr>
        <p:txBody>
          <a:bodyPr>
            <a:normAutofit fontScale="92500" lnSpcReduction="20000"/>
          </a:bodyPr>
          <a:lstStyle/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/>
          </a:p>
          <a:p>
            <a:pPr algn="just"/>
            <a:r>
              <a:rPr lang="en-MY" sz="1700" b="1" dirty="0"/>
              <a:t>Fig 1: PRISMA flow diagram for the identification, screening, eligibility, and inclusion of studies. </a:t>
            </a:r>
          </a:p>
          <a:p>
            <a:pPr algn="just"/>
            <a:endParaRPr lang="en-MY" sz="1900" b="1" dirty="0"/>
          </a:p>
          <a:p>
            <a:endParaRPr lang="en-MY" sz="1800" b="1" dirty="0"/>
          </a:p>
          <a:p>
            <a:endParaRPr lang="en-MY" sz="1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E5230D-0CD1-4539-981D-209DEE5D2C74}"/>
              </a:ext>
            </a:extLst>
          </p:cNvPr>
          <p:cNvSpPr/>
          <p:nvPr/>
        </p:nvSpPr>
        <p:spPr>
          <a:xfrm>
            <a:off x="980662" y="188944"/>
            <a:ext cx="3001617" cy="17366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Records identified through database search:</a:t>
            </a:r>
          </a:p>
          <a:p>
            <a:r>
              <a:rPr lang="en-MY" sz="1400" b="1" dirty="0"/>
              <a:t>Medline (n=8212)</a:t>
            </a:r>
          </a:p>
          <a:p>
            <a:r>
              <a:rPr lang="en-MY" sz="1400" b="1" dirty="0"/>
              <a:t>PubMed (n=5965)</a:t>
            </a:r>
          </a:p>
          <a:p>
            <a:r>
              <a:rPr lang="en-MY" sz="1400" b="1" dirty="0"/>
              <a:t>CINAHL (n=1807)</a:t>
            </a:r>
          </a:p>
          <a:p>
            <a:r>
              <a:rPr lang="en-MY" sz="1400" b="1" dirty="0"/>
              <a:t>Psychology and behavioural data collection (n=1224)</a:t>
            </a:r>
          </a:p>
          <a:p>
            <a:r>
              <a:rPr lang="en-MY" sz="1400" b="1" dirty="0"/>
              <a:t> Total (n=17,208)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2C53B-51F3-4DFA-922A-F5A1CE2E502F}"/>
              </a:ext>
            </a:extLst>
          </p:cNvPr>
          <p:cNvSpPr/>
          <p:nvPr/>
        </p:nvSpPr>
        <p:spPr>
          <a:xfrm>
            <a:off x="1669775" y="2307119"/>
            <a:ext cx="2040834" cy="453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Titles screened (n=9918)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0A92C5-AEDB-48A5-A4F8-23A089EEF3A1}"/>
              </a:ext>
            </a:extLst>
          </p:cNvPr>
          <p:cNvSpPr/>
          <p:nvPr/>
        </p:nvSpPr>
        <p:spPr>
          <a:xfrm>
            <a:off x="5559288" y="339077"/>
            <a:ext cx="2805994" cy="438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Duplicates records excluded (n=7,290)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AC9740-0376-415F-BF83-37A56CCD6646}"/>
              </a:ext>
            </a:extLst>
          </p:cNvPr>
          <p:cNvSpPr/>
          <p:nvPr/>
        </p:nvSpPr>
        <p:spPr>
          <a:xfrm>
            <a:off x="1510748" y="2996429"/>
            <a:ext cx="2158523" cy="5196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Abstracts screened (n=240)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A82E03-1F49-4C19-8499-541182A7A8CA}"/>
              </a:ext>
            </a:extLst>
          </p:cNvPr>
          <p:cNvSpPr/>
          <p:nvPr/>
        </p:nvSpPr>
        <p:spPr>
          <a:xfrm>
            <a:off x="1364975" y="3942524"/>
            <a:ext cx="2464904" cy="560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Full-texts screened for eligibility (n=56)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5EA569-4C66-40EC-9115-0337750551C8}"/>
              </a:ext>
            </a:extLst>
          </p:cNvPr>
          <p:cNvSpPr/>
          <p:nvPr/>
        </p:nvSpPr>
        <p:spPr>
          <a:xfrm>
            <a:off x="5222105" y="3870095"/>
            <a:ext cx="4582397" cy="12921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Full text articles excluded (n=25). Reason for exclusions: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Studies not conducted in Africa (n=10)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Studies did not mention any of EPI vaccine (n=6)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Review studies  (n=5)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Intervention studies (n=4)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907E0-6200-4749-9F78-2AD887E16E35}"/>
              </a:ext>
            </a:extLst>
          </p:cNvPr>
          <p:cNvSpPr/>
          <p:nvPr/>
        </p:nvSpPr>
        <p:spPr>
          <a:xfrm>
            <a:off x="1517374" y="4993522"/>
            <a:ext cx="2100469" cy="560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Studies included (n=31)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5E3001-FBD1-4DC4-B7FB-43B9EFB8AA30}"/>
              </a:ext>
            </a:extLst>
          </p:cNvPr>
          <p:cNvSpPr/>
          <p:nvPr/>
        </p:nvSpPr>
        <p:spPr>
          <a:xfrm>
            <a:off x="1633176" y="6011729"/>
            <a:ext cx="1696587" cy="4176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Total studies included (n=46)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ED29890-5092-4A27-B0D9-893738500B19}"/>
              </a:ext>
            </a:extLst>
          </p:cNvPr>
          <p:cNvCxnSpPr>
            <a:cxnSpLocks/>
          </p:cNvCxnSpPr>
          <p:nvPr/>
        </p:nvCxnSpPr>
        <p:spPr>
          <a:xfrm>
            <a:off x="2567608" y="3538330"/>
            <a:ext cx="0" cy="390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28E38DD-F687-455A-94CB-91F65E44E781}"/>
              </a:ext>
            </a:extLst>
          </p:cNvPr>
          <p:cNvCxnSpPr>
            <a:cxnSpLocks/>
          </p:cNvCxnSpPr>
          <p:nvPr/>
        </p:nvCxnSpPr>
        <p:spPr>
          <a:xfrm>
            <a:off x="2607365" y="1953975"/>
            <a:ext cx="0" cy="318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42FC2DF-5A2A-4898-8DB6-FBC0810E7B4A}"/>
              </a:ext>
            </a:extLst>
          </p:cNvPr>
          <p:cNvCxnSpPr>
            <a:cxnSpLocks/>
          </p:cNvCxnSpPr>
          <p:nvPr/>
        </p:nvCxnSpPr>
        <p:spPr>
          <a:xfrm>
            <a:off x="2509321" y="4503497"/>
            <a:ext cx="0" cy="464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C383FDB-E8BB-4CE5-ACCA-7657FCE7DE67}"/>
              </a:ext>
            </a:extLst>
          </p:cNvPr>
          <p:cNvSpPr/>
          <p:nvPr/>
        </p:nvSpPr>
        <p:spPr>
          <a:xfrm>
            <a:off x="5536554" y="2245524"/>
            <a:ext cx="2107095" cy="453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Records excluded after titles screening (n=9678)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C5B9CA-8893-4C08-9F83-E0E1A22B4559}"/>
              </a:ext>
            </a:extLst>
          </p:cNvPr>
          <p:cNvSpPr/>
          <p:nvPr/>
        </p:nvSpPr>
        <p:spPr>
          <a:xfrm>
            <a:off x="5335240" y="5491998"/>
            <a:ext cx="2805993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Articles found in references and through others means (n=15)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Reference tracking (n=7)</a:t>
            </a:r>
          </a:p>
          <a:p>
            <a:pPr marL="285750" indent="-285750">
              <a:buFontTx/>
              <a:buChar char="-"/>
            </a:pPr>
            <a:r>
              <a:rPr lang="en-MY" sz="1400" b="1" dirty="0"/>
              <a:t>Forward citation tracking (n=8)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D070D3-11DA-4275-858D-B2B48A5FDDBC}"/>
              </a:ext>
            </a:extLst>
          </p:cNvPr>
          <p:cNvSpPr/>
          <p:nvPr/>
        </p:nvSpPr>
        <p:spPr>
          <a:xfrm>
            <a:off x="5504212" y="2915657"/>
            <a:ext cx="2814048" cy="6690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b="1" dirty="0"/>
              <a:t>Records excluded after abstracts screening (n=184)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057D2F4-AEF4-4C7F-B683-35576FC6A850}"/>
              </a:ext>
            </a:extLst>
          </p:cNvPr>
          <p:cNvCxnSpPr>
            <a:cxnSpLocks/>
          </p:cNvCxnSpPr>
          <p:nvPr/>
        </p:nvCxnSpPr>
        <p:spPr>
          <a:xfrm>
            <a:off x="2597427" y="2749892"/>
            <a:ext cx="0" cy="246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D2570F3-48A7-4DAE-B077-6D2C8CAAFF03}"/>
              </a:ext>
            </a:extLst>
          </p:cNvPr>
          <p:cNvCxnSpPr>
            <a:cxnSpLocks/>
          </p:cNvCxnSpPr>
          <p:nvPr/>
        </p:nvCxnSpPr>
        <p:spPr>
          <a:xfrm>
            <a:off x="2491179" y="5587422"/>
            <a:ext cx="0" cy="413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845C6AF-24FA-48D3-9850-DFC87775C97D}"/>
              </a:ext>
            </a:extLst>
          </p:cNvPr>
          <p:cNvCxnSpPr>
            <a:cxnSpLocks/>
          </p:cNvCxnSpPr>
          <p:nvPr/>
        </p:nvCxnSpPr>
        <p:spPr>
          <a:xfrm>
            <a:off x="3710609" y="2534089"/>
            <a:ext cx="1825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264171D-050A-47DE-896D-9970047A6DD4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669271" y="3256230"/>
            <a:ext cx="1840627" cy="8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6408AD-522A-434A-916D-5BA825BB7545}"/>
              </a:ext>
            </a:extLst>
          </p:cNvPr>
          <p:cNvCxnSpPr>
            <a:cxnSpLocks/>
          </p:cNvCxnSpPr>
          <p:nvPr/>
        </p:nvCxnSpPr>
        <p:spPr>
          <a:xfrm>
            <a:off x="4019994" y="544657"/>
            <a:ext cx="1539291" cy="13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3E8BC08-C59E-48CB-A233-D4AA7F30C343}"/>
              </a:ext>
            </a:extLst>
          </p:cNvPr>
          <p:cNvCxnSpPr>
            <a:cxnSpLocks/>
          </p:cNvCxnSpPr>
          <p:nvPr/>
        </p:nvCxnSpPr>
        <p:spPr>
          <a:xfrm>
            <a:off x="3854610" y="4223010"/>
            <a:ext cx="13427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2126DFD-F6C0-48A6-BE7D-405EDA86C0A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3277996" y="5949198"/>
            <a:ext cx="2057244" cy="292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014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204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Abubakar Galadima</dc:creator>
  <cp:lastModifiedBy>Abubakar Galadima</cp:lastModifiedBy>
  <cp:revision>1</cp:revision>
  <dcterms:created xsi:type="dcterms:W3CDTF">2020-06-25T15:18:03Z</dcterms:created>
  <dcterms:modified xsi:type="dcterms:W3CDTF">2020-06-25T15:19:29Z</dcterms:modified>
</cp:coreProperties>
</file>