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BA7FB-5E4C-F8DF-B64C-510CC4D7D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4E10C-06AA-0211-7197-D003F04CC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2AF75-54C2-464E-21B9-0EB05FF92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3CAB5-BF88-AE82-1DC5-9AF60C21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615E2-82CD-CEE5-C4B6-24A71127A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4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C07D6-D783-E1EB-D9A7-FBF182947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0707C-B6CE-3093-3D63-36C859AD5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6B074-3207-6DFF-B4FC-74C4FEE2D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3426E-0020-BEF4-531F-42A6D012D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156D-23EE-4700-8D1D-4F67DC644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5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8085C-91A4-8BAB-A9BE-F80CE7962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058D2-C06A-9041-3491-E3C02EFB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F972D-94F7-A476-2C05-6C461140C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F3ACE-5136-1066-014D-66BEA5BF9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EA55A-14A0-B1CC-131F-1E8901BB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3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37DC-B40A-F32D-0CD0-2A13B652C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8E082-5E72-3125-28A7-834D7025D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36ACB-93F5-8216-DAA6-6E158215E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D4467-D7FC-FC33-ECF0-914EB997D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6AE65-40EE-C5D0-481B-3BDF2FB9D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523DA-EF58-83C6-6BC9-C9CC06E7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35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DD3D-14CE-7834-FB8F-2AC0DCE2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7E723-2EE2-1027-15D2-76491DBBB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CB35F-E77A-5482-7F4C-C3F26F246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63141E-9DA3-430E-C30B-06A2D955A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4BB39F-9057-D4C6-DA36-A22EEA8F3E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32C9FB-E07E-114A-F855-740AE7651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852936-0DAC-0802-22A8-1A1DD2E6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8382B4-B143-5619-6D6B-BCDD90CE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2765A-B6C0-1AA8-1717-E46AB2C23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E19C15-5800-0B5C-74D5-608B9FBF2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7E69D-F1D4-EDAD-E96D-43A7B66CC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A520C-73EB-085C-4BCF-A5E0B5B8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2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A79AFA-B330-6214-848D-81A28575B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96D6A-676D-23A2-12DE-A04ACC6F3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77BA3-9CF8-C2E4-41C7-539AEB972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85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7925F-77B3-3925-B74E-5B887B291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0FA29-6803-A6AE-E3A6-B82B19B19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6F8C3-F3AB-5E55-1703-4128A9CB3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AE95B-2A65-5AF9-A15E-A6F08D983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1066A-5BE3-1204-1695-688B917F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0B6B0-8D90-AF7A-7EC0-50CEEF3E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3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ED29E-C33E-6598-09D2-FA1562E70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3DB47C-032C-5337-872B-9B1D6CCE39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3D1F2-9351-5DFB-4DB4-DEA7AA74A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4A7C6-5044-8491-A661-095D314CD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95AEC5-9E01-F055-B22D-BA09E1FD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E7F20-4DEF-C81F-3FFF-E867A222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4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65CA5-6F59-FCFA-66FA-EF67EBCE8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D5376-A4A8-1B45-A849-2AF454ADF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4F73E-243A-4378-E916-79B67900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53DD3-8C3B-D232-0FA3-C6F4AB2C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BE47D-8AB8-2FAB-AE1A-32AF37F8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2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959CC3-186A-9252-1AC3-D768FFC775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CFAA4B-0C66-2106-4C67-5C24BBF90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474BA-CF9E-6644-98A9-196624CB8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A42C4-3BB5-72BF-EB85-B282C0907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5375-28DF-A803-261C-215742FD7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BDA38E-98EF-DEDF-62B3-0C0844E09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5423D-E9F7-BE39-F564-D6F5C77ED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2C8A8-3A09-FBDB-F081-B19A68C2F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163BE-0572-5E43-99B5-26F0EFF86E2B}" type="datetimeFigureOut">
              <a:rPr lang="en-US" smtClean="0"/>
              <a:t>8/15/23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CD0AC-F34A-548C-2896-7905E1E11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8FF19-AB66-564C-7EB7-4A114F578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35446-F7B0-454D-ABC7-8A516A7BA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1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6450" y="492760"/>
            <a:ext cx="1027493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/>
              <a:t>&gt;</a:t>
            </a:r>
            <a:r>
              <a:rPr lang="en-US" altLang="zh-CN" dirty="0" err="1"/>
              <a:t>rOSM</a:t>
            </a:r>
            <a:r>
              <a:rPr lang="en-US" altLang="zh-CN" dirty="0"/>
              <a:t> (Native)</a:t>
            </a:r>
            <a:endParaRPr lang="zh-CN" altLang="en-US" dirty="0"/>
          </a:p>
          <a:p>
            <a:r>
              <a:rPr lang="zh-CN" altLang="en-US" dirty="0"/>
              <a:t>atgggcaacttgagatcttcttttgttttcttcctccttgccttggtgacttatacttatgctgcgactatcgaggtccgaaacaactgtccgtacaccgtttgggcggcgtcgacacccataggcggtggccggcgtctcgatcgaggccaaacttgggtgatcaatgcaccacgaggtactaaaatggcacgtgtatggggccgtactaattgtaacttcaatgctgctggtaggggtacgtgccaaaccggtgactgtggtggagtcctacagtgcaccgggtggggtaaaccaccaaacaccttggctgaatacgctttggaccaattcagtggtttagatttctgggacatttctttacttgatggattcaacattccgatcactttccccactaaccctagtggagggaaatgccatgcattatgtacggctataaacggcgaatgtcccgcggaacttagggttcctggaggatgtaataacccttgtactacattcggaggacaacaatattgttgcacacaaagaccttgtggtcctacatttttctcaaaatttttcaaacaaagatgccctgatgcctatagctacccacaagatgatcctactagcacttttacttgccctggtggtagtacaaattatagggttatcttttgtcctaatggtcaagctcacccaaattttcccttggaaatgcctggaagtgatgaagtggctaagtag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06450" y="2893060"/>
            <a:ext cx="1027557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  <a:uFillTx/>
              </a:rPr>
              <a:t>&gt;</a:t>
            </a:r>
            <a:r>
              <a:rPr lang="en-US" altLang="zh-CN" dirty="0" err="1">
                <a:solidFill>
                  <a:schemeClr val="tx1"/>
                </a:solidFill>
                <a:uFillTx/>
              </a:rPr>
              <a:t>rOSM</a:t>
            </a:r>
            <a:r>
              <a:rPr lang="en-US" altLang="zh-CN" dirty="0">
                <a:solidFill>
                  <a:schemeClr val="tx1"/>
                </a:solidFill>
                <a:uFillTx/>
              </a:rPr>
              <a:t> (Codon-optimized)</a:t>
            </a:r>
            <a:endParaRPr lang="zh-CN" altLang="en-US" dirty="0">
              <a:solidFill>
                <a:schemeClr val="tx1"/>
              </a:solidFill>
              <a:uFillTx/>
            </a:endParaRPr>
          </a:p>
          <a:p>
            <a:r>
              <a:rPr lang="zh-CN" altLang="en-US" cap="all" dirty="0">
                <a:solidFill>
                  <a:schemeClr val="tx1"/>
                </a:solidFill>
                <a:uFillTx/>
              </a:rPr>
              <a:t>atgggtaatcttcgaTCTagtttcgtgTTCtttttgttagcgttaGTGACTTATaccTATGCTgcaACTATCgaagttcgtAACaatTGTccttatacaGTTTGGgctGCGagcactcctatcGGCGGTggaagacgattggacagaggaCAAACTTGGGTGATCaacgctcctcgtGGTACTAAAATGgctagggttTGGggaCGTACTAATTGTaatTTCAATGCTgcgGGTcgaggaacttgtCAAactggaGACtgcGGTGGAgttttgcaatgtactggaTGGGGTaagcctCCAAACACCcttGCTGAATACGCTcttgatCAATTCtcgGGTttgGATTTCTGGgatatcTCTTTAttgGATGGAtttAACATTcccATCaccTTCCCCACTAACCCTtctGGAggcAAAtgtcacGCActttgcacagcaatcAACggtGAATGTccagctGAAttgagagtgCCTggtGGAtgcaacaatcccTGTACTACAtttggtggcCAAcagTATTGTTGCactCAAaggCCTTGTGGTCCTactttcttttctAAAttctttAAACAAaggtgtCCTGATgctTATtctTACcctCAAGATgacCCTACTagtACTttcACTtgtCCTggaggcAGTactaactacagagtgatattcTGTccaAATggaCAAGCTcatcctaacttccctTTGGAAATGCCTggttctgacGAAgtcGCTaaat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193" y="6040120"/>
            <a:ext cx="11258149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/>
              <a:t>Fig. S1. Codon optimization of recombinant </a:t>
            </a:r>
            <a:r>
              <a:rPr lang="en-US" sz="1600" b="1" i="1" dirty="0"/>
              <a:t>Osmotin </a:t>
            </a:r>
            <a:r>
              <a:rPr lang="en-US" sz="1600" b="1" dirty="0"/>
              <a:t>gene containing 735bp and 245 codons. </a:t>
            </a:r>
            <a:r>
              <a:rPr lang="en-US" sz="1600" dirty="0"/>
              <a:t>98 codons were replaced by more preferred codons during optimization process.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 rot="18900000">
            <a:off x="3561433" y="2334307"/>
            <a:ext cx="1715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Wildtype extracts</a:t>
            </a:r>
          </a:p>
        </p:txBody>
      </p:sp>
      <p:sp>
        <p:nvSpPr>
          <p:cNvPr id="4" name="文本框 3"/>
          <p:cNvSpPr txBox="1"/>
          <p:nvPr/>
        </p:nvSpPr>
        <p:spPr>
          <a:xfrm rot="18900000">
            <a:off x="4201259" y="2524073"/>
            <a:ext cx="11817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Wash</a:t>
            </a:r>
          </a:p>
        </p:txBody>
      </p:sp>
      <p:sp>
        <p:nvSpPr>
          <p:cNvPr id="5" name="文本框 4"/>
          <p:cNvSpPr txBox="1"/>
          <p:nvPr/>
        </p:nvSpPr>
        <p:spPr>
          <a:xfrm rot="18900000">
            <a:off x="4637981" y="2359030"/>
            <a:ext cx="1503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Flowthrough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925" y="4609575"/>
            <a:ext cx="11258149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/>
              <a:t>Fig. S2. Western blot image of rOSM with His-tag purified from leaf extract using Nickel column</a:t>
            </a:r>
            <a:r>
              <a:rPr lang="en-US" sz="1600" dirty="0"/>
              <a:t>. Every fraction including wildtype extract as negative control, wash, flowthrough and elution of </a:t>
            </a:r>
            <a:r>
              <a:rPr lang="en-US" sz="1600" dirty="0" err="1"/>
              <a:t>rOSM</a:t>
            </a:r>
            <a:r>
              <a:rPr lang="en-US" sz="1600" dirty="0"/>
              <a:t> was indicated. 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6751955" y="3627120"/>
            <a:ext cx="499745" cy="0"/>
          </a:xfrm>
          <a:prstGeom prst="straightConnector1">
            <a:avLst/>
          </a:prstGeom>
          <a:ln w="254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357985" y="3458210"/>
            <a:ext cx="11817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28.5kDa</a:t>
            </a:r>
          </a:p>
        </p:txBody>
      </p:sp>
      <p:pic>
        <p:nvPicPr>
          <p:cNvPr id="2" name="Picture 1" descr="A picture containing text, device&#10;&#10;Description automatically generated">
            <a:extLst>
              <a:ext uri="{FF2B5EF4-FFF2-40B4-BE49-F238E27FC236}">
                <a16:creationId xmlns:a16="http://schemas.microsoft.com/office/drawing/2014/main" id="{3E9DF09C-05A9-B7A8-D513-F0B05AEF74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" t="31876" r="51486" b="44832"/>
          <a:stretch/>
        </p:blipFill>
        <p:spPr>
          <a:xfrm>
            <a:off x="3194018" y="3079690"/>
            <a:ext cx="3451652" cy="894965"/>
          </a:xfrm>
          <a:prstGeom prst="rect">
            <a:avLst/>
          </a:prstGeom>
        </p:spPr>
      </p:pic>
      <p:sp>
        <p:nvSpPr>
          <p:cNvPr id="6" name="文本框 3">
            <a:extLst>
              <a:ext uri="{FF2B5EF4-FFF2-40B4-BE49-F238E27FC236}">
                <a16:creationId xmlns:a16="http://schemas.microsoft.com/office/drawing/2014/main" id="{22BC6A49-7872-0461-B76F-D57C4FD8B434}"/>
              </a:ext>
            </a:extLst>
          </p:cNvPr>
          <p:cNvSpPr txBox="1"/>
          <p:nvPr/>
        </p:nvSpPr>
        <p:spPr>
          <a:xfrm rot="18900000">
            <a:off x="5246843" y="2474302"/>
            <a:ext cx="11817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Elution-1</a:t>
            </a:r>
          </a:p>
        </p:txBody>
      </p:sp>
      <p:sp>
        <p:nvSpPr>
          <p:cNvPr id="10" name="文本框 3">
            <a:extLst>
              <a:ext uri="{FF2B5EF4-FFF2-40B4-BE49-F238E27FC236}">
                <a16:creationId xmlns:a16="http://schemas.microsoft.com/office/drawing/2014/main" id="{436B291B-F34F-1161-B85E-9A8F58E80A4F}"/>
              </a:ext>
            </a:extLst>
          </p:cNvPr>
          <p:cNvSpPr txBox="1"/>
          <p:nvPr/>
        </p:nvSpPr>
        <p:spPr>
          <a:xfrm rot="18900000">
            <a:off x="5892420" y="2449075"/>
            <a:ext cx="11817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Elution-2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1547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Imran Khan</dc:creator>
  <cp:lastModifiedBy>Imran Khan</cp:lastModifiedBy>
  <cp:revision>1</cp:revision>
  <dcterms:created xsi:type="dcterms:W3CDTF">2023-02-28T16:30:19Z</dcterms:created>
  <dcterms:modified xsi:type="dcterms:W3CDTF">2023-08-15T18:30:51Z</dcterms:modified>
</cp:coreProperties>
</file>