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5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rideep\Desktop\Banana%20Project%20ADTU\Results%20to%20ADTU\DPPH%20Extract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rideep\Desktop\Banana%20Project%20ADTU\Results%20to%20ADTU\ABTS%20Extrac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rideep\Desktop\Banana%20Project%20ADTU\Results%20to%20ADTU\FRAP%20Extrac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rideep\Desktop\Banana%20Project%20ADTU\Results%20to%20ADTU\NO%20Extrac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3200" b="1" dirty="0">
                <a:solidFill>
                  <a:srgbClr val="002060"/>
                </a:solidFill>
              </a:rPr>
              <a:t>DPPH Radical Scavenging Activity Chart</a:t>
            </a:r>
          </a:p>
        </c:rich>
      </c:tx>
      <c:layout>
        <c:manualLayout>
          <c:xMode val="edge"/>
          <c:yMode val="edge"/>
          <c:x val="0.25888196104773364"/>
          <c:y val="2.49042145593869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7734951885146221E-2"/>
          <c:y val="6.8368908365847053E-2"/>
          <c:w val="0.899651267365286"/>
          <c:h val="0.722817043807358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Sheet2!$C$6</c:f>
              <c:strCache>
                <c:ptCount val="1"/>
                <c:pt idx="0">
                  <c:v>Conc.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Sheet2!$C$7:$C$17</c:f>
              <c:numCache>
                <c:formatCode>General</c:formatCode>
                <c:ptCount val="11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0.5</c:v>
                </c:pt>
                <c:pt idx="4">
                  <c:v>0.25</c:v>
                </c:pt>
                <c:pt idx="5">
                  <c:v>0.125</c:v>
                </c:pt>
                <c:pt idx="6">
                  <c:v>6.25E-2</c:v>
                </c:pt>
                <c:pt idx="7">
                  <c:v>3.125E-2</c:v>
                </c:pt>
                <c:pt idx="8">
                  <c:v>1.5625E-2</c:v>
                </c:pt>
                <c:pt idx="9">
                  <c:v>7.8125E-3</c:v>
                </c:pt>
                <c:pt idx="10">
                  <c:v>3.90625E-3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A8-41FC-AFAE-EE917F871BF0}"/>
            </c:ext>
          </c:extLst>
        </c:ser>
        <c:ser>
          <c:idx val="1"/>
          <c:order val="1"/>
          <c:tx>
            <c:strRef>
              <c:f>Sheet2!$D$6</c:f>
              <c:strCache>
                <c:ptCount val="1"/>
                <c:pt idx="0">
                  <c:v>Seed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Sheet2!$D$7:$D$17</c:f>
              <c:numCache>
                <c:formatCode>0.00</c:formatCode>
                <c:ptCount val="11"/>
                <c:pt idx="0">
                  <c:v>79.219031276753725</c:v>
                </c:pt>
                <c:pt idx="1">
                  <c:v>73.157856793305982</c:v>
                </c:pt>
                <c:pt idx="2">
                  <c:v>57.45136683771166</c:v>
                </c:pt>
                <c:pt idx="3">
                  <c:v>46.922268395098143</c:v>
                </c:pt>
                <c:pt idx="4">
                  <c:v>26.472206278392857</c:v>
                </c:pt>
                <c:pt idx="5">
                  <c:v>14.118849127391254</c:v>
                </c:pt>
                <c:pt idx="6">
                  <c:v>-6.51194914467826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A8-41FC-AFAE-EE917F871BF0}"/>
            </c:ext>
          </c:extLst>
        </c:ser>
        <c:ser>
          <c:idx val="2"/>
          <c:order val="2"/>
          <c:tx>
            <c:strRef>
              <c:f>Sheet2!$E$6</c:f>
              <c:strCache>
                <c:ptCount val="1"/>
                <c:pt idx="0">
                  <c:v>Flower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Sheet2!$E$7:$E$17</c:f>
              <c:numCache>
                <c:formatCode>0.00</c:formatCode>
                <c:ptCount val="11"/>
                <c:pt idx="0">
                  <c:v>73.233041747853619</c:v>
                </c:pt>
                <c:pt idx="1">
                  <c:v>63.63019148735831</c:v>
                </c:pt>
                <c:pt idx="2">
                  <c:v>48.075318034190488</c:v>
                </c:pt>
                <c:pt idx="3">
                  <c:v>34.895203899416799</c:v>
                </c:pt>
                <c:pt idx="4">
                  <c:v>13.078213550229101</c:v>
                </c:pt>
                <c:pt idx="5">
                  <c:v>4.5627320939374094</c:v>
                </c:pt>
                <c:pt idx="6">
                  <c:v>-1.772422733020677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A8-41FC-AFAE-EE917F871BF0}"/>
            </c:ext>
          </c:extLst>
        </c:ser>
        <c:ser>
          <c:idx val="3"/>
          <c:order val="3"/>
          <c:tx>
            <c:strRef>
              <c:f>Sheet2!$F$6</c:f>
              <c:strCache>
                <c:ptCount val="1"/>
                <c:pt idx="0">
                  <c:v>Green Banana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Sheet2!$F$7:$F$17</c:f>
              <c:numCache>
                <c:formatCode>0.00</c:formatCode>
                <c:ptCount val="11"/>
                <c:pt idx="0">
                  <c:v>63.498034821596839</c:v>
                </c:pt>
                <c:pt idx="1">
                  <c:v>50.482891493209912</c:v>
                </c:pt>
                <c:pt idx="2">
                  <c:v>34.024893717084595</c:v>
                </c:pt>
                <c:pt idx="3">
                  <c:v>25.995572369902842</c:v>
                </c:pt>
                <c:pt idx="4">
                  <c:v>18.819871759342732</c:v>
                </c:pt>
                <c:pt idx="5">
                  <c:v>9.8232698115841988</c:v>
                </c:pt>
                <c:pt idx="6">
                  <c:v>-8.5041016922807255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A8-41FC-AFAE-EE917F871BF0}"/>
            </c:ext>
          </c:extLst>
        </c:ser>
        <c:ser>
          <c:idx val="4"/>
          <c:order val="4"/>
          <c:tx>
            <c:strRef>
              <c:f>Sheet2!$G$6</c:f>
              <c:strCache>
                <c:ptCount val="1"/>
                <c:pt idx="0">
                  <c:v>Ascorbic Acid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Sheet2!$G$7:$G$17</c:f>
              <c:numCache>
                <c:formatCode>0.00</c:formatCode>
                <c:ptCount val="11"/>
                <c:pt idx="0">
                  <c:v>92.645578499999999</c:v>
                </c:pt>
                <c:pt idx="1">
                  <c:v>74.584424910829043</c:v>
                </c:pt>
                <c:pt idx="2">
                  <c:v>66.404430364672436</c:v>
                </c:pt>
                <c:pt idx="3">
                  <c:v>62.360568188113831</c:v>
                </c:pt>
                <c:pt idx="4">
                  <c:v>58.756180126957858</c:v>
                </c:pt>
                <c:pt idx="5">
                  <c:v>53.563224470716122</c:v>
                </c:pt>
                <c:pt idx="6">
                  <c:v>46.576601040755868</c:v>
                </c:pt>
                <c:pt idx="7">
                  <c:v>41.172057169384068</c:v>
                </c:pt>
                <c:pt idx="8">
                  <c:v>30.323182946558898</c:v>
                </c:pt>
                <c:pt idx="9">
                  <c:v>20.93542518743013</c:v>
                </c:pt>
                <c:pt idx="10">
                  <c:v>13.914759801551495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A8-41FC-AFAE-EE917F871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8065320"/>
        <c:axId val="578065648"/>
      </c:barChart>
      <c:catAx>
        <c:axId val="57806532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78065648"/>
        <c:crosses val="autoZero"/>
        <c:auto val="1"/>
        <c:lblAlgn val="ctr"/>
        <c:lblOffset val="100"/>
        <c:noMultiLvlLbl val="0"/>
      </c:catAx>
      <c:valAx>
        <c:axId val="578065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780653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dTable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21935670089946141"/>
          <c:y val="0.72719031040929172"/>
          <c:w val="0.66250750522473323"/>
          <c:h val="3.5174167635342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rgbClr val="FF006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3200" b="1">
                <a:solidFill>
                  <a:srgbClr val="FF0066"/>
                </a:solidFill>
              </a:rPr>
              <a:t>ABTS </a:t>
            </a:r>
            <a:r>
              <a:rPr lang="en-US" sz="3200" b="1" dirty="0">
                <a:solidFill>
                  <a:srgbClr val="FF0066"/>
                </a:solidFill>
              </a:rPr>
              <a:t>Radical Scavenging Activity Chart</a:t>
            </a:r>
          </a:p>
        </c:rich>
      </c:tx>
      <c:layout>
        <c:manualLayout>
          <c:xMode val="edge"/>
          <c:yMode val="edge"/>
          <c:x val="0.26902468671707025"/>
          <c:y val="7.361259127273302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rgbClr val="FF0066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846648452069522"/>
          <c:y val="7.7470762225120934E-2"/>
          <c:w val="0.7515335154793048"/>
          <c:h val="0.584059373085443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Sheet1!$C$7</c:f>
              <c:strCache>
                <c:ptCount val="1"/>
                <c:pt idx="0">
                  <c:v>Concentration (Extract)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Sheet1!$C$8:$C$16</c:f>
              <c:numCache>
                <c:formatCode>General</c:formatCode>
                <c:ptCount val="9"/>
                <c:pt idx="0">
                  <c:v>10</c:v>
                </c:pt>
                <c:pt idx="1">
                  <c:v>5</c:v>
                </c:pt>
                <c:pt idx="2">
                  <c:v>2.5</c:v>
                </c:pt>
                <c:pt idx="3">
                  <c:v>1.25</c:v>
                </c:pt>
                <c:pt idx="4">
                  <c:v>0.625</c:v>
                </c:pt>
                <c:pt idx="5">
                  <c:v>0.3125</c:v>
                </c:pt>
                <c:pt idx="6">
                  <c:v>0.15625</c:v>
                </c:pt>
                <c:pt idx="7">
                  <c:v>7.8125E-2</c:v>
                </c:pt>
                <c:pt idx="8">
                  <c:v>3.90625E-2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B6-4105-AC63-D055444CA087}"/>
            </c:ext>
          </c:extLst>
        </c:ser>
        <c:ser>
          <c:idx val="1"/>
          <c:order val="1"/>
          <c:tx>
            <c:strRef>
              <c:f>Sheet1!$D$7</c:f>
              <c:strCache>
                <c:ptCount val="1"/>
                <c:pt idx="0">
                  <c:v>Concentration (Ascorbic Acid)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Sheet1!$D$8:$D$16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0.5</c:v>
                </c:pt>
                <c:pt idx="3">
                  <c:v>0.25</c:v>
                </c:pt>
                <c:pt idx="4">
                  <c:v>0.125</c:v>
                </c:pt>
                <c:pt idx="5">
                  <c:v>6.25E-2</c:v>
                </c:pt>
                <c:pt idx="6">
                  <c:v>3.125E-2</c:v>
                </c:pt>
                <c:pt idx="7">
                  <c:v>1.5625E-2</c:v>
                </c:pt>
                <c:pt idx="8">
                  <c:v>7.8125E-3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B6-4105-AC63-D055444CA087}"/>
            </c:ext>
          </c:extLst>
        </c:ser>
        <c:ser>
          <c:idx val="2"/>
          <c:order val="2"/>
          <c:tx>
            <c:strRef>
              <c:f>Sheet1!$E$7</c:f>
              <c:strCache>
                <c:ptCount val="1"/>
                <c:pt idx="0">
                  <c:v>Seed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Sheet1!$E$8:$E$16</c:f>
              <c:numCache>
                <c:formatCode>0.00</c:formatCode>
                <c:ptCount val="9"/>
                <c:pt idx="0">
                  <c:v>88.382559774964847</c:v>
                </c:pt>
                <c:pt idx="1">
                  <c:v>78.115330520393812</c:v>
                </c:pt>
                <c:pt idx="2">
                  <c:v>68.635724331926866</c:v>
                </c:pt>
                <c:pt idx="3">
                  <c:v>61.800281293952175</c:v>
                </c:pt>
                <c:pt idx="4">
                  <c:v>56.933895921237699</c:v>
                </c:pt>
                <c:pt idx="5">
                  <c:v>47.932489451476798</c:v>
                </c:pt>
                <c:pt idx="6">
                  <c:v>33.755274261603375</c:v>
                </c:pt>
                <c:pt idx="7">
                  <c:v>16.202531645569625</c:v>
                </c:pt>
                <c:pt idx="8">
                  <c:v>4.9507735583684926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B6-4105-AC63-D055444CA087}"/>
            </c:ext>
          </c:extLst>
        </c:ser>
        <c:ser>
          <c:idx val="3"/>
          <c:order val="3"/>
          <c:tx>
            <c:strRef>
              <c:f>Sheet1!$F$7</c:f>
              <c:strCache>
                <c:ptCount val="1"/>
                <c:pt idx="0">
                  <c:v>Flower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Sheet1!$F$8:$F$16</c:f>
              <c:numCache>
                <c:formatCode>0.00</c:formatCode>
                <c:ptCount val="9"/>
                <c:pt idx="0">
                  <c:v>81.125175808720101</c:v>
                </c:pt>
                <c:pt idx="1">
                  <c:v>70.014064697609001</c:v>
                </c:pt>
                <c:pt idx="2">
                  <c:v>64.050632911392412</c:v>
                </c:pt>
                <c:pt idx="3">
                  <c:v>59.324894514767934</c:v>
                </c:pt>
                <c:pt idx="4">
                  <c:v>50.126582278481024</c:v>
                </c:pt>
                <c:pt idx="5">
                  <c:v>39.437412095639942</c:v>
                </c:pt>
                <c:pt idx="6">
                  <c:v>25.428973277074551</c:v>
                </c:pt>
                <c:pt idx="7">
                  <c:v>20.140646976090014</c:v>
                </c:pt>
                <c:pt idx="8">
                  <c:v>-11.729957805907173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B6-4105-AC63-D055444CA087}"/>
            </c:ext>
          </c:extLst>
        </c:ser>
        <c:ser>
          <c:idx val="4"/>
          <c:order val="4"/>
          <c:tx>
            <c:strRef>
              <c:f>Sheet1!$G$7</c:f>
              <c:strCache>
                <c:ptCount val="1"/>
                <c:pt idx="0">
                  <c:v>Green Banana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Sheet1!$G$8:$G$16</c:f>
              <c:numCache>
                <c:formatCode>0.00</c:formatCode>
                <c:ptCount val="9"/>
                <c:pt idx="0">
                  <c:v>59.493670886075954</c:v>
                </c:pt>
                <c:pt idx="1">
                  <c:v>51.167369901547119</c:v>
                </c:pt>
                <c:pt idx="2">
                  <c:v>45.654008438818565</c:v>
                </c:pt>
                <c:pt idx="3">
                  <c:v>34.092827004219409</c:v>
                </c:pt>
                <c:pt idx="4">
                  <c:v>16.736990154711677</c:v>
                </c:pt>
                <c:pt idx="5">
                  <c:v>0.36568213783405251</c:v>
                </c:pt>
                <c:pt idx="6">
                  <c:v>-12.208157524613206</c:v>
                </c:pt>
                <c:pt idx="7">
                  <c:v>-17.074542897327699</c:v>
                </c:pt>
                <c:pt idx="8">
                  <c:v>-30.52039381153304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B6-4105-AC63-D055444CA087}"/>
            </c:ext>
          </c:extLst>
        </c:ser>
        <c:ser>
          <c:idx val="5"/>
          <c:order val="5"/>
          <c:tx>
            <c:strRef>
              <c:f>Sheet1!$H$7</c:f>
              <c:strCache>
                <c:ptCount val="1"/>
                <c:pt idx="0">
                  <c:v>Ascorbic Acid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val>
            <c:numRef>
              <c:f>Sheet1!$H$8:$H$16</c:f>
              <c:numCache>
                <c:formatCode>0.00</c:formatCode>
                <c:ptCount val="9"/>
                <c:pt idx="0">
                  <c:v>88.013850661457866</c:v>
                </c:pt>
                <c:pt idx="1">
                  <c:v>74.103998342655885</c:v>
                </c:pt>
                <c:pt idx="2">
                  <c:v>67.0602858918583</c:v>
                </c:pt>
                <c:pt idx="3">
                  <c:v>57.234602977300305</c:v>
                </c:pt>
                <c:pt idx="4">
                  <c:v>51.522684897451818</c:v>
                </c:pt>
                <c:pt idx="5">
                  <c:v>41.223475095445266</c:v>
                </c:pt>
                <c:pt idx="6">
                  <c:v>29.740448074817255</c:v>
                </c:pt>
                <c:pt idx="7">
                  <c:v>25.123560922193615</c:v>
                </c:pt>
                <c:pt idx="8">
                  <c:v>0.233803900677749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6B6-4105-AC63-D055444CA0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8602968"/>
        <c:axId val="478609856"/>
      </c:barChart>
      <c:catAx>
        <c:axId val="47860296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78609856"/>
        <c:crosses val="autoZero"/>
        <c:auto val="1"/>
        <c:lblAlgn val="ctr"/>
        <c:lblOffset val="100"/>
        <c:noMultiLvlLbl val="0"/>
      </c:catAx>
      <c:valAx>
        <c:axId val="478609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786029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0" i="0" u="none" strike="noStrike" kern="1200" spc="0" baseline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3600" dirty="0">
                <a:solidFill>
                  <a:srgbClr val="C00000"/>
                </a:solidFill>
              </a:rPr>
              <a:t>Ferric Reducing Antioxidant Potential</a:t>
            </a:r>
          </a:p>
        </c:rich>
      </c:tx>
      <c:layout>
        <c:manualLayout>
          <c:xMode val="edge"/>
          <c:yMode val="edge"/>
          <c:x val="1.3597074036763732E-2"/>
          <c:y val="1.81848642963528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Sheet1!$D$10</c:f>
              <c:strCache>
                <c:ptCount val="1"/>
                <c:pt idx="0">
                  <c:v>Conc.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Sheet1!$D$11:$D$21</c:f>
              <c:numCache>
                <c:formatCode>General</c:formatCode>
                <c:ptCount val="11"/>
                <c:pt idx="4">
                  <c:v>6.25E-2</c:v>
                </c:pt>
                <c:pt idx="5">
                  <c:v>0.125</c:v>
                </c:pt>
                <c:pt idx="6">
                  <c:v>0.25</c:v>
                </c:pt>
                <c:pt idx="7">
                  <c:v>0.5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9E-4E82-A4AA-32364D6028B1}"/>
            </c:ext>
          </c:extLst>
        </c:ser>
        <c:ser>
          <c:idx val="1"/>
          <c:order val="1"/>
          <c:tx>
            <c:strRef>
              <c:f>Sheet1!$E$10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Sheet1!$E$11:$E$21</c:f>
              <c:numCache>
                <c:formatCode>General</c:formatCode>
                <c:ptCount val="11"/>
                <c:pt idx="0">
                  <c:v>3.90625E-3</c:v>
                </c:pt>
                <c:pt idx="1">
                  <c:v>7.8125E-3</c:v>
                </c:pt>
                <c:pt idx="2">
                  <c:v>1.5625E-2</c:v>
                </c:pt>
                <c:pt idx="3">
                  <c:v>3.125E-2</c:v>
                </c:pt>
                <c:pt idx="4">
                  <c:v>6.25E-2</c:v>
                </c:pt>
                <c:pt idx="5">
                  <c:v>0.125</c:v>
                </c:pt>
                <c:pt idx="6">
                  <c:v>0.25</c:v>
                </c:pt>
                <c:pt idx="7">
                  <c:v>0.5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9E-4E82-A4AA-32364D6028B1}"/>
            </c:ext>
          </c:extLst>
        </c:ser>
        <c:ser>
          <c:idx val="2"/>
          <c:order val="2"/>
          <c:tx>
            <c:strRef>
              <c:f>Sheet1!$F$10</c:f>
              <c:strCache>
                <c:ptCount val="1"/>
                <c:pt idx="0">
                  <c:v>Flower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Sheet1!$F$11:$F$21</c:f>
              <c:numCache>
                <c:formatCode>General</c:formatCode>
                <c:ptCount val="11"/>
                <c:pt idx="4" formatCode="0.00">
                  <c:v>83.365739955917505</c:v>
                </c:pt>
                <c:pt idx="5" formatCode="0.00">
                  <c:v>77.890665457163692</c:v>
                </c:pt>
                <c:pt idx="6" formatCode="0.00">
                  <c:v>69.984980056824554</c:v>
                </c:pt>
                <c:pt idx="7" formatCode="0.00">
                  <c:v>62.322188583521907</c:v>
                </c:pt>
                <c:pt idx="8" formatCode="0.00">
                  <c:v>34.104220236145537</c:v>
                </c:pt>
                <c:pt idx="9" formatCode="0.00">
                  <c:v>11.488015301818518</c:v>
                </c:pt>
                <c:pt idx="10" formatCode="0.00">
                  <c:v>-16.02690345581091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9E-4E82-A4AA-32364D6028B1}"/>
            </c:ext>
          </c:extLst>
        </c:ser>
        <c:ser>
          <c:idx val="3"/>
          <c:order val="3"/>
          <c:tx>
            <c:strRef>
              <c:f>Sheet1!$G$10</c:f>
              <c:strCache>
                <c:ptCount val="1"/>
                <c:pt idx="0">
                  <c:v>Seed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Sheet1!$G$11:$G$21</c:f>
              <c:numCache>
                <c:formatCode>General</c:formatCode>
                <c:ptCount val="11"/>
                <c:pt idx="4" formatCode="0.00">
                  <c:v>70.068109005012943</c:v>
                </c:pt>
                <c:pt idx="5" formatCode="0.00">
                  <c:v>58.7387429367636</c:v>
                </c:pt>
                <c:pt idx="6" formatCode="0.00">
                  <c:v>40.922708773431928</c:v>
                </c:pt>
                <c:pt idx="7" formatCode="0.00">
                  <c:v>20.969721132124413</c:v>
                </c:pt>
                <c:pt idx="8" formatCode="0.00">
                  <c:v>-3.9104797123229028E-2</c:v>
                </c:pt>
                <c:pt idx="9" formatCode="0.00">
                  <c:v>-15.000117115844766</c:v>
                </c:pt>
                <c:pt idx="10" formatCode="0.00">
                  <c:v>-29.671219633115015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9E-4E82-A4AA-32364D6028B1}"/>
            </c:ext>
          </c:extLst>
        </c:ser>
        <c:ser>
          <c:idx val="4"/>
          <c:order val="4"/>
          <c:tx>
            <c:strRef>
              <c:f>Sheet1!$H$10</c:f>
              <c:strCache>
                <c:ptCount val="1"/>
                <c:pt idx="0">
                  <c:v>Green Banana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Sheet1!$H$11:$H$21</c:f>
              <c:numCache>
                <c:formatCode>General</c:formatCode>
                <c:ptCount val="11"/>
                <c:pt idx="4" formatCode="0.00">
                  <c:v>87.987760462098748</c:v>
                </c:pt>
                <c:pt idx="5" formatCode="0.00">
                  <c:v>82.552062240106622</c:v>
                </c:pt>
                <c:pt idx="6" formatCode="0.00">
                  <c:v>76.946517093484673</c:v>
                </c:pt>
                <c:pt idx="7" formatCode="0.00">
                  <c:v>68.001018797107321</c:v>
                </c:pt>
                <c:pt idx="8" formatCode="0.00">
                  <c:v>62.906768667803235</c:v>
                </c:pt>
                <c:pt idx="9" formatCode="0.00">
                  <c:v>52.46209963694276</c:v>
                </c:pt>
                <c:pt idx="10" formatCode="0.00">
                  <c:v>43.517441749946236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9E-4E82-A4AA-32364D6028B1}"/>
            </c:ext>
          </c:extLst>
        </c:ser>
        <c:ser>
          <c:idx val="5"/>
          <c:order val="5"/>
          <c:tx>
            <c:strRef>
              <c:f>Sheet1!$I$10</c:f>
              <c:strCache>
                <c:ptCount val="1"/>
                <c:pt idx="0">
                  <c:v>Ascorbic Acid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val>
            <c:numRef>
              <c:f>Sheet1!$I$11:$I$21</c:f>
              <c:numCache>
                <c:formatCode>0.00</c:formatCode>
                <c:ptCount val="11"/>
                <c:pt idx="0">
                  <c:v>70.766560711795023</c:v>
                </c:pt>
                <c:pt idx="1">
                  <c:v>61.016611328203609</c:v>
                </c:pt>
                <c:pt idx="2">
                  <c:v>57.461398626620138</c:v>
                </c:pt>
                <c:pt idx="3">
                  <c:v>52.643251440593517</c:v>
                </c:pt>
                <c:pt idx="4">
                  <c:v>46.836334364988261</c:v>
                </c:pt>
                <c:pt idx="5">
                  <c:v>39.540723235281696</c:v>
                </c:pt>
                <c:pt idx="6">
                  <c:v>32.0983904848488</c:v>
                </c:pt>
                <c:pt idx="7">
                  <c:v>26.231736025861519</c:v>
                </c:pt>
                <c:pt idx="8">
                  <c:v>7.1560655258821093</c:v>
                </c:pt>
                <c:pt idx="9">
                  <c:v>-0.65641028624839337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B9E-4E82-A4AA-32364D602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8401944"/>
        <c:axId val="608397352"/>
      </c:barChart>
      <c:catAx>
        <c:axId val="6084019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8397352"/>
        <c:crosses val="autoZero"/>
        <c:auto val="1"/>
        <c:lblAlgn val="ctr"/>
        <c:lblOffset val="100"/>
        <c:noMultiLvlLbl val="0"/>
      </c:catAx>
      <c:valAx>
        <c:axId val="608397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84019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3600" b="1" dirty="0">
                <a:solidFill>
                  <a:schemeClr val="accent1"/>
                </a:solidFill>
              </a:rPr>
              <a:t>NO Radical Scavenging Activity</a:t>
            </a:r>
          </a:p>
        </c:rich>
      </c:tx>
      <c:layout>
        <c:manualLayout>
          <c:xMode val="edge"/>
          <c:yMode val="edge"/>
          <c:x val="1.7912610327337753E-2"/>
          <c:y val="9.621820045296800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baseline="0">
              <a:solidFill>
                <a:schemeClr val="accent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Sheet2!$C$6</c:f>
              <c:strCache>
                <c:ptCount val="1"/>
                <c:pt idx="0">
                  <c:v>Conc. ( Extract)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Sheet2!$C$7:$C$15</c:f>
              <c:numCache>
                <c:formatCode>General</c:formatCode>
                <c:ptCount val="9"/>
                <c:pt idx="0">
                  <c:v>10</c:v>
                </c:pt>
                <c:pt idx="1">
                  <c:v>5</c:v>
                </c:pt>
                <c:pt idx="2">
                  <c:v>2.5</c:v>
                </c:pt>
                <c:pt idx="3">
                  <c:v>1.25</c:v>
                </c:pt>
                <c:pt idx="4">
                  <c:v>0.625</c:v>
                </c:pt>
                <c:pt idx="5">
                  <c:v>0.3125</c:v>
                </c:pt>
                <c:pt idx="6">
                  <c:v>0.15625</c:v>
                </c:pt>
                <c:pt idx="7">
                  <c:v>7.8125E-2</c:v>
                </c:pt>
                <c:pt idx="8">
                  <c:v>3.90625E-2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B0-432D-B06E-15BA222E55DA}"/>
            </c:ext>
          </c:extLst>
        </c:ser>
        <c:ser>
          <c:idx val="1"/>
          <c:order val="1"/>
          <c:tx>
            <c:strRef>
              <c:f>Sheet2!$D$6</c:f>
              <c:strCache>
                <c:ptCount val="1"/>
                <c:pt idx="0">
                  <c:v>Conc. (Ascorbic Acid)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Sheet2!$D$7:$D$15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0.5</c:v>
                </c:pt>
                <c:pt idx="3">
                  <c:v>0.25</c:v>
                </c:pt>
                <c:pt idx="4">
                  <c:v>0.125</c:v>
                </c:pt>
                <c:pt idx="5">
                  <c:v>6.25E-2</c:v>
                </c:pt>
                <c:pt idx="6">
                  <c:v>3.125E-2</c:v>
                </c:pt>
                <c:pt idx="7">
                  <c:v>1.5625E-2</c:v>
                </c:pt>
                <c:pt idx="8">
                  <c:v>7.8125E-3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B0-432D-B06E-15BA222E55DA}"/>
            </c:ext>
          </c:extLst>
        </c:ser>
        <c:ser>
          <c:idx val="2"/>
          <c:order val="2"/>
          <c:tx>
            <c:strRef>
              <c:f>Sheet2!$E$6</c:f>
              <c:strCache>
                <c:ptCount val="1"/>
                <c:pt idx="0">
                  <c:v>SEED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Sheet2!$E$7:$E$15</c:f>
              <c:numCache>
                <c:formatCode>0.00</c:formatCode>
                <c:ptCount val="9"/>
                <c:pt idx="0">
                  <c:v>89.419897805831084</c:v>
                </c:pt>
                <c:pt idx="1">
                  <c:v>74.721971746318005</c:v>
                </c:pt>
                <c:pt idx="2">
                  <c:v>66.215810039074242</c:v>
                </c:pt>
                <c:pt idx="3">
                  <c:v>56.567478208596334</c:v>
                </c:pt>
                <c:pt idx="4">
                  <c:v>40.246468289750531</c:v>
                </c:pt>
                <c:pt idx="5">
                  <c:v>35.828073339344762</c:v>
                </c:pt>
                <c:pt idx="6">
                  <c:v>20.6492335437331</c:v>
                </c:pt>
                <c:pt idx="7">
                  <c:v>10.429816651638117</c:v>
                </c:pt>
                <c:pt idx="8">
                  <c:v>-1.9236549443943578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B0-432D-B06E-15BA222E55DA}"/>
            </c:ext>
          </c:extLst>
        </c:ser>
        <c:ser>
          <c:idx val="3"/>
          <c:order val="3"/>
          <c:tx>
            <c:strRef>
              <c:f>Sheet2!$F$6</c:f>
              <c:strCache>
                <c:ptCount val="1"/>
                <c:pt idx="0">
                  <c:v>FLOWER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Sheet2!$F$7:$F$15</c:f>
              <c:numCache>
                <c:formatCode>0.00</c:formatCode>
                <c:ptCount val="9"/>
                <c:pt idx="0">
                  <c:v>79.440937781785394</c:v>
                </c:pt>
                <c:pt idx="1">
                  <c:v>59.663360384730993</c:v>
                </c:pt>
                <c:pt idx="2">
                  <c:v>49.594229035166812</c:v>
                </c:pt>
                <c:pt idx="3">
                  <c:v>46.678689510069127</c:v>
                </c:pt>
                <c:pt idx="4">
                  <c:v>37.962128043282227</c:v>
                </c:pt>
                <c:pt idx="5">
                  <c:v>20.559062218214617</c:v>
                </c:pt>
                <c:pt idx="6">
                  <c:v>11.992786293958522</c:v>
                </c:pt>
                <c:pt idx="7">
                  <c:v>-4.3282236248872898</c:v>
                </c:pt>
                <c:pt idx="8">
                  <c:v>-11.451758340847611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B0-432D-B06E-15BA222E55DA}"/>
            </c:ext>
          </c:extLst>
        </c:ser>
        <c:ser>
          <c:idx val="4"/>
          <c:order val="4"/>
          <c:tx>
            <c:strRef>
              <c:f>Sheet2!$G$6</c:f>
              <c:strCache>
                <c:ptCount val="1"/>
                <c:pt idx="0">
                  <c:v>GB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Sheet2!$G$7:$G$15</c:f>
              <c:numCache>
                <c:formatCode>0.00</c:formatCode>
                <c:ptCount val="9"/>
                <c:pt idx="0">
                  <c:v>60.234445446348047</c:v>
                </c:pt>
                <c:pt idx="1">
                  <c:v>46.648632401562971</c:v>
                </c:pt>
                <c:pt idx="2">
                  <c:v>36.789900811541933</c:v>
                </c:pt>
                <c:pt idx="3">
                  <c:v>24.61677186654644</c:v>
                </c:pt>
                <c:pt idx="4">
                  <c:v>12.323414487526305</c:v>
                </c:pt>
                <c:pt idx="5">
                  <c:v>0.39074241058009918</c:v>
                </c:pt>
                <c:pt idx="6">
                  <c:v>-7.4842200180342617</c:v>
                </c:pt>
                <c:pt idx="7">
                  <c:v>-15.088668470093177</c:v>
                </c:pt>
                <c:pt idx="8">
                  <c:v>-33.724075743913424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B0-432D-B06E-15BA222E55DA}"/>
            </c:ext>
          </c:extLst>
        </c:ser>
        <c:ser>
          <c:idx val="5"/>
          <c:order val="5"/>
          <c:tx>
            <c:strRef>
              <c:f>Sheet2!$H$6</c:f>
              <c:strCache>
                <c:ptCount val="1"/>
                <c:pt idx="0">
                  <c:v>Ascorbic Acid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val>
            <c:numRef>
              <c:f>Sheet2!$H$7:$H$15</c:f>
              <c:numCache>
                <c:formatCode>0.00</c:formatCode>
                <c:ptCount val="9"/>
                <c:pt idx="0">
                  <c:v>88.256932649999996</c:v>
                </c:pt>
                <c:pt idx="1">
                  <c:v>76.51386531</c:v>
                </c:pt>
                <c:pt idx="2">
                  <c:v>68.958687040000001</c:v>
                </c:pt>
                <c:pt idx="3">
                  <c:v>60.441426149999998</c:v>
                </c:pt>
                <c:pt idx="4">
                  <c:v>50.141482740000001</c:v>
                </c:pt>
                <c:pt idx="5">
                  <c:v>41.256366720000003</c:v>
                </c:pt>
                <c:pt idx="6">
                  <c:v>34.49349179</c:v>
                </c:pt>
                <c:pt idx="7">
                  <c:v>24.0803622</c:v>
                </c:pt>
                <c:pt idx="8">
                  <c:v>15.30843237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1B0-432D-B06E-15BA222E5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4177376"/>
        <c:axId val="484175736"/>
      </c:barChart>
      <c:catAx>
        <c:axId val="4841773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84175736"/>
        <c:crosses val="autoZero"/>
        <c:auto val="1"/>
        <c:lblAlgn val="ctr"/>
        <c:lblOffset val="100"/>
        <c:noMultiLvlLbl val="0"/>
      </c:catAx>
      <c:valAx>
        <c:axId val="484175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841773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0.62947</cdr:x>
      <cdr:y>0.11394</cdr:y>
    </cdr:from>
    <cdr:to>
      <cdr:x>1</cdr:x>
      <cdr:y>0.31634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C316DEF-A846-42D5-BA04-3DF91096C71C}"/>
            </a:ext>
          </a:extLst>
        </cdr:cNvPr>
        <cdr:cNvSpPr txBox="1"/>
      </cdr:nvSpPr>
      <cdr:spPr>
        <a:xfrm xmlns:a="http://schemas.openxmlformats.org/drawingml/2006/main">
          <a:off x="7345016" y="755374"/>
          <a:ext cx="4323522" cy="13417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Seed- 784.77 ± 1.2 </a:t>
          </a:r>
          <a:r>
            <a:rPr lang="en-US" sz="2000" b="1" i="1" dirty="0">
              <a:solidFill>
                <a:srgbClr val="FF000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µg/ml</a:t>
          </a:r>
        </a:p>
        <a:p xmlns:a="http://schemas.openxmlformats.org/drawingml/2006/main">
          <a:r>
            <a:rPr lang="en-US" sz="2000" b="1" i="1" dirty="0">
              <a:solidFill>
                <a:srgbClr val="FF000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Flower- 1.1560 </a:t>
          </a:r>
          <a:r>
            <a:rPr lang="en-US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±</a:t>
          </a:r>
          <a:r>
            <a:rPr lang="en-US" sz="2000" b="1" i="1" dirty="0">
              <a:solidFill>
                <a:srgbClr val="FF000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1.01mg/ml</a:t>
          </a:r>
        </a:p>
        <a:p xmlns:a="http://schemas.openxmlformats.org/drawingml/2006/main">
          <a:r>
            <a:rPr lang="en-US" sz="2000" b="1" i="1" dirty="0">
              <a:solidFill>
                <a:srgbClr val="FF000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Green Banana- 1.9928 </a:t>
          </a:r>
          <a:r>
            <a:rPr lang="en-US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± 0.8</a:t>
          </a:r>
          <a:r>
            <a:rPr lang="en-US" sz="2000" b="1" i="1" dirty="0">
              <a:solidFill>
                <a:srgbClr val="FF000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 mg/ml</a:t>
          </a:r>
        </a:p>
        <a:p xmlns:a="http://schemas.openxmlformats.org/drawingml/2006/main">
          <a:r>
            <a:rPr lang="en-US" sz="2000" b="1" i="1" dirty="0">
              <a:solidFill>
                <a:srgbClr val="FF000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Ascorbic Acid- 123.1 </a:t>
          </a:r>
          <a:r>
            <a:rPr lang="en-US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±  0.05</a:t>
          </a:r>
          <a:r>
            <a:rPr lang="en-US" sz="2000" b="1" i="1" dirty="0">
              <a:solidFill>
                <a:srgbClr val="FF000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rPr>
            <a:t>µg/ml</a:t>
          </a:r>
        </a:p>
        <a:p xmlns:a="http://schemas.openxmlformats.org/drawingml/2006/main">
          <a:endParaRPr lang="en-US" sz="2000" b="1" i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0.52016</cdr:x>
      <cdr:y>0.16492</cdr:y>
    </cdr:from>
    <cdr:to>
      <cdr:x>0.63345</cdr:x>
      <cdr:y>0.23688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EEAB15A-6BA1-41B0-BDFE-9524C7B00C2D}"/>
            </a:ext>
          </a:extLst>
        </cdr:cNvPr>
        <cdr:cNvSpPr txBox="1"/>
      </cdr:nvSpPr>
      <cdr:spPr>
        <a:xfrm xmlns:a="http://schemas.openxmlformats.org/drawingml/2006/main">
          <a:off x="6069495" y="1093306"/>
          <a:ext cx="1321904" cy="4770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3200" dirty="0">
              <a:latin typeface="Algerian" panose="04020705040A02060702" pitchFamily="82" charset="0"/>
            </a:rPr>
            <a:t>IC50 -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CD495-94D3-453C-B714-7DB377E33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72AFC5-3176-4EAA-B93F-545239AFC6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E8212-5FEF-408D-9400-80D87FD41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ADBE-F9AB-406A-B199-EE388DDE3963}" type="datetimeFigureOut">
              <a:rPr lang="en-IN" smtClean="0"/>
              <a:t>29-12-2021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56258-D3C2-462E-BB01-9EF32CC00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7F71C-C9C0-47C7-A5AD-27000C03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A3E3B-B7EF-4476-88CB-CFCD6833F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930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0D4B4-7E1F-489F-8296-F2E6D5D9F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B27CC-4C68-43D2-8181-ACAB47AD2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56DD-AB16-4349-97EE-4A43F2638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ADBE-F9AB-406A-B199-EE388DDE3963}" type="datetimeFigureOut">
              <a:rPr lang="en-IN" smtClean="0"/>
              <a:t>29-12-2021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9B994-C10D-405B-81F0-B14027ACA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D41FF-131F-4E50-92E1-C000AC3BA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A3E3B-B7EF-4476-88CB-CFCD6833F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5708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40D6D-992A-4EA4-8E2F-444C62C4D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841DB-71AD-49BC-98C9-ED5C8830E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CEA09-0A74-4C05-8816-BBC2DD348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ADBE-F9AB-406A-B199-EE388DDE3963}" type="datetimeFigureOut">
              <a:rPr lang="en-IN" smtClean="0"/>
              <a:t>29-12-2021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D98C0-D123-4A5E-9482-26FF5DBD8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8818-7E36-49AD-AF37-46F183230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A3E3B-B7EF-4476-88CB-CFCD6833F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717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BBA93-D2AE-437A-813F-8DA7709C5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2063F-04A7-4A89-A935-82A5E236C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40BD44-0968-482F-BECD-C4C61A873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EC8E-36B2-4025-961E-1A3181D81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ADBE-F9AB-406A-B199-EE388DDE3963}" type="datetimeFigureOut">
              <a:rPr lang="en-IN" smtClean="0"/>
              <a:t>29-12-2021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5535A7-B4AC-4A4F-AE8B-4F1B6ED80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3D7570-B164-446F-B30B-F858EA9AF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A3E3B-B7EF-4476-88CB-CFCD6833F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6246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0462A-1E5E-4546-A784-B7C651CB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03D767-1BDC-4336-9A4B-CCE497160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6E3774-B7AD-445D-9094-48802D609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5CBE02-B0F1-4F4C-8FCB-3B86A8A922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BD4F7A-3EA7-4F53-ADA1-2B35488DC8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B44FA9-80CC-42C3-BD1C-AEAD5B87C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ADBE-F9AB-406A-B199-EE388DDE3963}" type="datetimeFigureOut">
              <a:rPr lang="en-IN" smtClean="0"/>
              <a:t>29-12-2021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93A965-1D32-496E-8E0C-47FD696D7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697AE2-0F53-437D-A283-8C9D98855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A3E3B-B7EF-4476-88CB-CFCD6833F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460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23285-F798-495B-A1F3-AAEEB48C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A27350-75F5-4F70-805B-49E4CE6C0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ADBE-F9AB-406A-B199-EE388DDE3963}" type="datetimeFigureOut">
              <a:rPr lang="en-IN" smtClean="0"/>
              <a:t>29-12-2021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5AA4C3-B66C-403B-868E-F52D1AC90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27368D-7EC2-4D64-A894-FBF9AB34A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A3E3B-B7EF-4476-88CB-CFCD6833F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6661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CAC8E3-2619-4536-A8EE-179093202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ADBE-F9AB-406A-B199-EE388DDE3963}" type="datetimeFigureOut">
              <a:rPr lang="en-IN" smtClean="0"/>
              <a:t>29-12-2021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EC88AE-9694-417C-BBAC-E0F5C1030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2D1A7-E4B5-4E77-96AC-A78DDBBF8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A3E3B-B7EF-4476-88CB-CFCD6833F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725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9E814-51CD-44E6-ABDA-B64EB083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B1C1F-155D-40D1-A7AE-DF32DA976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324C-DF68-4809-B45D-CE75193BA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29E689-7405-4972-8D36-8CA490A47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ADBE-F9AB-406A-B199-EE388DDE3963}" type="datetimeFigureOut">
              <a:rPr lang="en-IN" smtClean="0"/>
              <a:t>29-12-2021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5EB4B-2F6B-4365-AA05-F0763E051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795C0-C90A-4923-856C-9B110A82B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A3E3B-B7EF-4476-88CB-CFCD6833F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518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004DD-C20E-47C0-B0AE-DF089D5A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69B752-9529-4D86-89CD-B7E5ECCCCC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D7179-6D13-4690-8414-B713D0B84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4759DA-3C7F-40AA-AB5D-7F4386521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ADBE-F9AB-406A-B199-EE388DDE3963}" type="datetimeFigureOut">
              <a:rPr lang="en-IN" smtClean="0"/>
              <a:t>29-12-2021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E039B-CF34-4A46-BFB0-682E3A69B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56AD1-BF1C-4130-9FB8-B7B1637A6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A3E3B-B7EF-4476-88CB-CFCD6833F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8030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C1D8D-7293-4B6D-A146-EB748F7CE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97412F-EFB0-4A03-AEAB-76F431ACF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2E6B1-04CE-4159-8266-3F73F185B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ADBE-F9AB-406A-B199-EE388DDE3963}" type="datetimeFigureOut">
              <a:rPr lang="en-IN" smtClean="0"/>
              <a:t>29-12-2021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0F756-2341-4571-B5EC-6388E35EB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56C0B-9AA4-4D3B-BB33-DC7A21CE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A3E3B-B7EF-4476-88CB-CFCD6833F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10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231C87-074E-4D8E-ABD4-F0B6C70A3E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029B6D-7D5A-4FCA-918F-88531E13A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0CF3E-5468-4284-975C-B1ADC3D2E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ADBE-F9AB-406A-B199-EE388DDE3963}" type="datetimeFigureOut">
              <a:rPr lang="en-IN" smtClean="0"/>
              <a:t>29-12-2021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4F73A-CA2F-47FB-BA22-24AF7BE78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8257F-A18C-4694-86F2-B522F4AB3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A3E3B-B7EF-4476-88CB-CFCD6833F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446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04B708-D28C-44FD-B0A9-2784BA1AA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1BF02-E960-431B-8911-DA940080C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0CA67-44FF-4030-A9B7-8C55AB5F59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1ADBE-F9AB-406A-B199-EE388DDE3963}" type="datetimeFigureOut">
              <a:rPr lang="en-IN" smtClean="0"/>
              <a:t>29-12-2021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1D932-4E3D-488A-9D90-F232DCC00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CAABD-22C0-4C11-8852-5CC1C6A0D8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A3E3B-B7EF-4476-88CB-CFCD6833F2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047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6C51DF7-8FE0-49F2-99B9-2D6975F798C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1731" y="89452"/>
          <a:ext cx="11668538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1713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4224E13-4F31-4E7B-A9EC-AC53B3610AC1}"/>
              </a:ext>
            </a:extLst>
          </p:cNvPr>
          <p:cNvGraphicFramePr>
            <a:graphicFrameLocks/>
          </p:cNvGraphicFramePr>
          <p:nvPr/>
        </p:nvGraphicFramePr>
        <p:xfrm>
          <a:off x="236813" y="130175"/>
          <a:ext cx="11710022" cy="6608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7D0D87A-197C-45CE-B641-77C141DD302A}"/>
              </a:ext>
            </a:extLst>
          </p:cNvPr>
          <p:cNvSpPr txBox="1"/>
          <p:nvPr/>
        </p:nvSpPr>
        <p:spPr>
          <a:xfrm>
            <a:off x="8647043" y="636104"/>
            <a:ext cx="38961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IC50-</a:t>
            </a:r>
          </a:p>
          <a:p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Seed- 592.08 ±  1.28 µg/ml</a:t>
            </a:r>
          </a:p>
          <a:p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Flower- 922.5 ± 1.07 µg/ml</a:t>
            </a:r>
          </a:p>
          <a:p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 Banana- 4.418 ± 1.23 mg/ml</a:t>
            </a:r>
          </a:p>
          <a:p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Ascorbic Acid- 141 ± 0.06 µg/ml</a:t>
            </a:r>
          </a:p>
        </p:txBody>
      </p:sp>
    </p:spTree>
    <p:extLst>
      <p:ext uri="{BB962C8B-B14F-4D97-AF65-F5344CB8AC3E}">
        <p14:creationId xmlns:p14="http://schemas.microsoft.com/office/powerpoint/2010/main" val="309885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BE594AE-68F6-4CF7-86A6-5A1813655A0E}"/>
              </a:ext>
            </a:extLst>
          </p:cNvPr>
          <p:cNvGraphicFramePr>
            <a:graphicFrameLocks/>
          </p:cNvGraphicFramePr>
          <p:nvPr/>
        </p:nvGraphicFramePr>
        <p:xfrm>
          <a:off x="79513" y="99391"/>
          <a:ext cx="11946835" cy="6619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AF07F32-3C85-4105-A343-F74AE45597FE}"/>
              </a:ext>
            </a:extLst>
          </p:cNvPr>
          <p:cNvSpPr txBox="1"/>
          <p:nvPr/>
        </p:nvSpPr>
        <p:spPr>
          <a:xfrm>
            <a:off x="8309114" y="99391"/>
            <a:ext cx="37172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50 % Reduction-</a:t>
            </a:r>
          </a:p>
          <a:p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Seed- 156.76 ± 2.21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µg/ml</a:t>
            </a:r>
            <a:endParaRPr lang="en-US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Flower - 426.33 ±  1.19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µg/ml</a:t>
            </a:r>
            <a:endParaRPr lang="en-US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 Banana - 2.63 ± 2.11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mg/ml</a:t>
            </a:r>
            <a:endParaRPr lang="en-US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Ascorbic Acid- 30.23 ±  0.07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µg/ml</a:t>
            </a:r>
            <a:endParaRPr lang="en-US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631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A1E1647-1D98-4186-AD7E-FAEB3BCF47F8}"/>
              </a:ext>
            </a:extLst>
          </p:cNvPr>
          <p:cNvGraphicFramePr>
            <a:graphicFrameLocks/>
          </p:cNvGraphicFramePr>
          <p:nvPr/>
        </p:nvGraphicFramePr>
        <p:xfrm>
          <a:off x="109329" y="109329"/>
          <a:ext cx="11946835" cy="6599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275BBD1-6B1E-4DDE-A0AF-0D59E74B4ADC}"/>
              </a:ext>
            </a:extLst>
          </p:cNvPr>
          <p:cNvSpPr txBox="1"/>
          <p:nvPr/>
        </p:nvSpPr>
        <p:spPr>
          <a:xfrm>
            <a:off x="6848060" y="99391"/>
            <a:ext cx="51087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IC50 -</a:t>
            </a:r>
          </a:p>
          <a:p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 – 931.36 ± 1.16µg/ml</a:t>
            </a:r>
          </a:p>
          <a:p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Flower – 1.92 ±  2.13 mg/ml</a:t>
            </a:r>
          </a:p>
          <a:p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 Banana – 5.81 ±  3.31 mg/ml</a:t>
            </a:r>
          </a:p>
          <a:p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Ascorbic Acid – 115.31 ±  0.08 µg/ml </a:t>
            </a:r>
          </a:p>
        </p:txBody>
      </p:sp>
    </p:spTree>
    <p:extLst>
      <p:ext uri="{BB962C8B-B14F-4D97-AF65-F5344CB8AC3E}">
        <p14:creationId xmlns:p14="http://schemas.microsoft.com/office/powerpoint/2010/main" val="115919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149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Algerian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2</cp:revision>
  <dcterms:created xsi:type="dcterms:W3CDTF">2021-09-27T15:40:59Z</dcterms:created>
  <dcterms:modified xsi:type="dcterms:W3CDTF">2021-12-29T07:08:14Z</dcterms:modified>
</cp:coreProperties>
</file>