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en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rie Brooke-sumner" initials="CB" lastIdx="6" clrIdx="0">
    <p:extLst>
      <p:ext uri="{19B8F6BF-5375-455C-9EA6-DF929625EA0E}">
        <p15:presenceInfo xmlns:p15="http://schemas.microsoft.com/office/powerpoint/2012/main" userId="S::cbrooke@mrc.ac.za::6a8e10c6-c7f0-40cd-9c4d-fb70f2a9c360" providerId="AD"/>
      </p:ext>
    </p:extLst>
  </p:cmAuthor>
  <p:cmAuthor id="2" name="Laura Asher" initials="LA" lastIdx="6" clrIdx="1">
    <p:extLst>
      <p:ext uri="{19B8F6BF-5375-455C-9EA6-DF929625EA0E}">
        <p15:presenceInfo xmlns:p15="http://schemas.microsoft.com/office/powerpoint/2012/main" userId="S::laura.asher@nottingham.ac.uk::f26a1f6e-2423-44f7-9579-d544ed024656" providerId="AD"/>
      </p:ext>
    </p:extLst>
  </p:cmAuthor>
  <p:cmAuthor id="3" name="Julie Repper" initials="JR" lastIdx="10" clrIdx="2">
    <p:extLst>
      <p:ext uri="{19B8F6BF-5375-455C-9EA6-DF929625EA0E}">
        <p15:presenceInfo xmlns:p15="http://schemas.microsoft.com/office/powerpoint/2012/main" userId="S::Julie.Repper@nottshc.nhs.uk::d3d161b1-37ed-4f79-a804-79afc62773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48"/>
  </p:normalViewPr>
  <p:slideViewPr>
    <p:cSldViewPr snapToGrid="0" snapToObjects="1">
      <p:cViewPr varScale="1">
        <p:scale>
          <a:sx n="90" d="100"/>
          <a:sy n="90" d="100"/>
        </p:scale>
        <p:origin x="2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A967A-95BE-7E45-A60F-3AC3CC5E9E87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681AB-96D6-854A-9272-17D4CCE3A3B1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16887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681AB-96D6-854A-9272-17D4CCE3A3B1}" type="slidenum">
              <a:rPr lang="en-ET" smtClean="0"/>
              <a:t>1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108344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365CA-A7B9-914B-B0C6-0C422601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C895A-9B20-ED4B-81DD-DD082F1EE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5D4D4-D939-4E4D-B3A1-E04B1C836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AD943-B840-924D-993A-7F50E975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A1C88-8153-E340-85F3-9DA9587B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23144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2D95E-F889-0E45-AEE2-395A00D7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F889B-F529-384E-81D7-245B73988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6E115-1C62-EF46-AE90-1A94F0B06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2BFFB-BDAC-DD43-8192-04F07DFCF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D955-CF0A-EB41-921B-C25AB8BF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152666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FD90-9DBE-0449-B413-F7E0693CD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5ED7A-8060-AF46-8165-B4E6E6749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4A847-90A7-7F47-970E-9ADFEC0A2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9565A-4904-C34A-AF59-F179C4AC5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735AC-B718-E04D-B087-E22017A99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167249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D52C-AEE7-EB4F-B938-542755E2F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9B2B0-045A-A449-B21E-D6749C1F0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92012-CE0B-534C-97BC-FE472B216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A762-E060-4947-BFFF-3B07CFC4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91C47-8E5D-994F-B323-6F61E39A7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2F2AB-BD39-3A4D-AF50-13FE6E6F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54356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FFCE1-FF95-C647-8AD0-368D077A6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F8347-824E-0B48-923D-A126EB6F2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E28EA-E89B-0D43-B600-B462B3F9C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9E2AC3-5330-0C49-B714-0473B3387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D6D826-0C98-DC47-8AEF-5D3511E855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B7E77A-AC3A-8243-85BB-E3D7367D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6F7552-8E1A-8B4B-8333-39961EDE3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D66F0F-0EAC-8447-8AA3-3A913DC71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425760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90F8-98C4-F247-B26E-3C18BD7F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653D1-D82D-344D-BB39-BDDD0BD37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27AACD-2922-9141-A666-DCA29321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F4144-6FF9-964A-B2BD-EE06B680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82093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DF5BE0-088A-7A4E-9AF8-6B1B3C20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D65A8-FFB7-F14B-92E7-626385B1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347D7-529F-3F46-B63A-719F2999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228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582B3-40BE-8142-9277-639CD936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948F2-BFB0-D244-A835-4B7934004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BBD76-FDD2-D041-88D4-A4BF5F1AC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152CE-E5CE-F344-9050-35107BF6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0EB4D2-638E-1044-9552-A887E47AB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C0FD3-4C1E-0947-8B3F-574A9D6A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249957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913B-A12E-BC42-B1BE-FCB397612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2F90C-6388-C948-8436-529DA2094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0473A-BC8D-A247-8D88-54ACB6DB4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08815-1501-C84D-9B12-17CBCC11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73AEE-579F-4345-8A13-3BE01324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D633F-D35F-4B4F-9DAC-5684748E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41478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12A4-FBC1-CA4E-A505-8639472F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C3934-D261-A14B-88FE-351FFE797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6CA89-18A7-834A-859B-015A0B336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04B8B-7AB4-574A-A1EC-3987204E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CEBB5-97CF-3144-89A3-8DECB835B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277520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46F2E4-7145-C644-92DA-E1B270A9F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B29F26-3EC1-1B46-B7E2-D7148A973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56EF8-FD35-3548-A104-F926B507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1FFD2-5399-C446-A454-65BD2608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8CDC3-F510-AD43-A3D2-170DC01B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153275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AEEF39-F69D-CA42-BE43-9A94F00AC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985EE-A9EF-6E47-864C-F38A5E862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511A4-6CF7-A046-9B51-D689EC4D8D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E07AF-878C-5F48-A693-B85DAEE73471}" type="datetimeFigureOut">
              <a:rPr lang="en-ET" smtClean="0"/>
              <a:t>04/02/2024</a:t>
            </a:fld>
            <a:endParaRPr lang="en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6A1C1-0ECA-804D-AE13-9897C8CFE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E7707-7D8F-4B47-A2CB-83D683F6E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2CFF4-8318-174F-A6D1-5E63DED296A2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6327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eft-Right-Up Arrow 60">
            <a:extLst>
              <a:ext uri="{FF2B5EF4-FFF2-40B4-BE49-F238E27FC236}">
                <a16:creationId xmlns:a16="http://schemas.microsoft.com/office/drawing/2014/main" id="{7F7883AC-6EE6-3C4A-8A45-B5835652C321}"/>
              </a:ext>
            </a:extLst>
          </p:cNvPr>
          <p:cNvSpPr/>
          <p:nvPr/>
        </p:nvSpPr>
        <p:spPr>
          <a:xfrm rot="5400000">
            <a:off x="1103999" y="3006347"/>
            <a:ext cx="1301558" cy="642979"/>
          </a:xfrm>
          <a:prstGeom prst="leftRightUpArrow">
            <a:avLst>
              <a:gd name="adj1" fmla="val 21530"/>
              <a:gd name="adj2" fmla="val 19796"/>
              <a:gd name="adj3" fmla="val 25000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B798EF-5CB8-0E46-82B4-FC40DCB0BB51}"/>
              </a:ext>
            </a:extLst>
          </p:cNvPr>
          <p:cNvSpPr/>
          <p:nvPr/>
        </p:nvSpPr>
        <p:spPr>
          <a:xfrm>
            <a:off x="9141915" y="5675745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T9: Knowing what keeps me well and how to access it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4599D-94FC-AC47-9F10-26ACBC8417F6}"/>
              </a:ext>
            </a:extLst>
          </p:cNvPr>
          <p:cNvSpPr/>
          <p:nvPr/>
        </p:nvSpPr>
        <p:spPr>
          <a:xfrm>
            <a:off x="6290857" y="1256473"/>
            <a:ext cx="1143119" cy="86192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P11: Peers share personal experiences and ideas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C543B0-4B2D-7B46-B55B-59583AC65412}"/>
              </a:ext>
            </a:extLst>
          </p:cNvPr>
          <p:cNvSpPr/>
          <p:nvPr/>
        </p:nvSpPr>
        <p:spPr>
          <a:xfrm>
            <a:off x="1149068" y="2192294"/>
            <a:ext cx="845247" cy="91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P2: ASWs attend (ongoing) training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D687A3-1B85-9446-A103-2DE786A4365A}"/>
              </a:ext>
            </a:extLst>
          </p:cNvPr>
          <p:cNvSpPr/>
          <p:nvPr/>
        </p:nvSpPr>
        <p:spPr>
          <a:xfrm>
            <a:off x="2143124" y="2597426"/>
            <a:ext cx="914400" cy="161225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P4: ASWs have skills to successfully facilitate groups, including fostering sense of belonging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DDB078-DACF-EB42-9B0D-9041F86FEC22}"/>
              </a:ext>
            </a:extLst>
          </p:cNvPr>
          <p:cNvSpPr/>
          <p:nvPr/>
        </p:nvSpPr>
        <p:spPr>
          <a:xfrm>
            <a:off x="1149068" y="3551329"/>
            <a:ext cx="845247" cy="91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P3: SW supervises ASWs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69EDCA-22A9-2848-9AE0-B0E6D919A5C5}"/>
              </a:ext>
            </a:extLst>
          </p:cNvPr>
          <p:cNvSpPr/>
          <p:nvPr/>
        </p:nvSpPr>
        <p:spPr>
          <a:xfrm>
            <a:off x="4050935" y="6500664"/>
            <a:ext cx="4140228" cy="30080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P7: ASWs support peer facilitators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FF05D4-1599-3F42-ABB3-D714572428C4}"/>
              </a:ext>
            </a:extLst>
          </p:cNvPr>
          <p:cNvSpPr/>
          <p:nvPr/>
        </p:nvSpPr>
        <p:spPr>
          <a:xfrm>
            <a:off x="3752166" y="2908941"/>
            <a:ext cx="1146173" cy="102462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P12: Peers develop personal recovery plan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180AA-5367-434D-B792-55B16DDCDF90}"/>
              </a:ext>
            </a:extLst>
          </p:cNvPr>
          <p:cNvSpPr/>
          <p:nvPr/>
        </p:nvSpPr>
        <p:spPr>
          <a:xfrm>
            <a:off x="5006908" y="1252118"/>
            <a:ext cx="1149856" cy="86842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P10: Peers attend sessions regularly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C37FC6-140B-C046-A431-5D62C80EDC45}"/>
              </a:ext>
            </a:extLst>
          </p:cNvPr>
          <p:cNvSpPr/>
          <p:nvPr/>
        </p:nvSpPr>
        <p:spPr>
          <a:xfrm>
            <a:off x="4050935" y="297867"/>
            <a:ext cx="4182644" cy="29529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P5: ASWs remind peers to attend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2221AD-6885-424F-B70F-3D7219529E13}"/>
              </a:ext>
            </a:extLst>
          </p:cNvPr>
          <p:cNvSpPr/>
          <p:nvPr/>
        </p:nvSpPr>
        <p:spPr>
          <a:xfrm>
            <a:off x="3748483" y="1247035"/>
            <a:ext cx="1149856" cy="88761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P9: Peers have sense of group belonging and ownership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A0211E-EBCA-E647-AC63-92BF7DBF5040}"/>
              </a:ext>
            </a:extLst>
          </p:cNvPr>
          <p:cNvSpPr/>
          <p:nvPr/>
        </p:nvSpPr>
        <p:spPr>
          <a:xfrm>
            <a:off x="5030365" y="4760626"/>
            <a:ext cx="1124558" cy="96515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P17: </a:t>
            </a:r>
            <a:r>
              <a:rPr lang="en-GB" sz="1100" dirty="0"/>
              <a:t>Peer </a:t>
            </a:r>
            <a:r>
              <a:rPr lang="en-ET" sz="1100" dirty="0"/>
              <a:t>facilitators attend (ongoing)  training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A430B0-CD14-E849-8B3F-E05D5FE85126}"/>
              </a:ext>
            </a:extLst>
          </p:cNvPr>
          <p:cNvSpPr/>
          <p:nvPr/>
        </p:nvSpPr>
        <p:spPr>
          <a:xfrm>
            <a:off x="6327339" y="4770185"/>
            <a:ext cx="1106637" cy="90752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P18: </a:t>
            </a:r>
            <a:r>
              <a:rPr lang="en-GB" sz="1100" dirty="0"/>
              <a:t>Peer </a:t>
            </a:r>
            <a:r>
              <a:rPr lang="en-ET" sz="1100" dirty="0"/>
              <a:t>faciliators have skills to successfully facilitate groups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01BBFC-60DE-E842-8CCD-40C7D9EB2C25}"/>
              </a:ext>
            </a:extLst>
          </p:cNvPr>
          <p:cNvSpPr/>
          <p:nvPr/>
        </p:nvSpPr>
        <p:spPr>
          <a:xfrm>
            <a:off x="4050935" y="6119721"/>
            <a:ext cx="4140228" cy="27145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P8: Peers have interest and willingness to become facilitators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5AF065-A1BC-4644-84B6-2BA46F3E38D9}"/>
              </a:ext>
            </a:extLst>
          </p:cNvPr>
          <p:cNvSpPr/>
          <p:nvPr/>
        </p:nvSpPr>
        <p:spPr>
          <a:xfrm>
            <a:off x="3752166" y="4769396"/>
            <a:ext cx="1149856" cy="9667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P16: </a:t>
            </a:r>
            <a:r>
              <a:rPr lang="en-GB" sz="1100" dirty="0"/>
              <a:t>Peers </a:t>
            </a:r>
            <a:r>
              <a:rPr lang="en-ET" sz="1100" dirty="0"/>
              <a:t>contribute to running of group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1C5662-9763-914B-8449-5710489DCD4D}"/>
              </a:ext>
            </a:extLst>
          </p:cNvPr>
          <p:cNvSpPr/>
          <p:nvPr/>
        </p:nvSpPr>
        <p:spPr>
          <a:xfrm>
            <a:off x="6270389" y="2924849"/>
            <a:ext cx="1163587" cy="101716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P14: Peers solve problems to work towards recovery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830CB5-0EDA-084C-AAA9-D2BD438CF9F9}"/>
              </a:ext>
            </a:extLst>
          </p:cNvPr>
          <p:cNvSpPr/>
          <p:nvPr/>
        </p:nvSpPr>
        <p:spPr>
          <a:xfrm rot="16200000">
            <a:off x="2719341" y="5109793"/>
            <a:ext cx="1530373" cy="36095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CONFIDENCE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FB6889-DB03-BA44-853B-A17C0210CF3C}"/>
              </a:ext>
            </a:extLst>
          </p:cNvPr>
          <p:cNvSpPr/>
          <p:nvPr/>
        </p:nvSpPr>
        <p:spPr>
          <a:xfrm rot="16200000">
            <a:off x="2664947" y="3239484"/>
            <a:ext cx="1612255" cy="36095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COPING STRATEGIES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5EC252-627E-BA40-8F46-B539640C9561}"/>
              </a:ext>
            </a:extLst>
          </p:cNvPr>
          <p:cNvSpPr/>
          <p:nvPr/>
        </p:nvSpPr>
        <p:spPr>
          <a:xfrm rot="16200000">
            <a:off x="2666977" y="1249865"/>
            <a:ext cx="1612256" cy="36095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BELONGING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3228E4-2C1D-FC4C-9973-BDCC549F98F7}"/>
              </a:ext>
            </a:extLst>
          </p:cNvPr>
          <p:cNvSpPr/>
          <p:nvPr/>
        </p:nvSpPr>
        <p:spPr>
          <a:xfrm rot="16200000">
            <a:off x="8022483" y="1394015"/>
            <a:ext cx="1730610" cy="22309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HOPE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BC42BB-21E7-E84F-B665-6EB50D83396D}"/>
              </a:ext>
            </a:extLst>
          </p:cNvPr>
          <p:cNvSpPr/>
          <p:nvPr/>
        </p:nvSpPr>
        <p:spPr>
          <a:xfrm rot="16200000">
            <a:off x="8058673" y="5173662"/>
            <a:ext cx="1675894" cy="223099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CONTROL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02B92A-4A89-414B-957E-A8958FFC1698}"/>
              </a:ext>
            </a:extLst>
          </p:cNvPr>
          <p:cNvSpPr/>
          <p:nvPr/>
        </p:nvSpPr>
        <p:spPr>
          <a:xfrm rot="16200000">
            <a:off x="8022483" y="3269523"/>
            <a:ext cx="1730610" cy="22309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b="1" dirty="0"/>
              <a:t>OPPORTUNITY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16C664A-3452-F549-A10E-A27C159E3CE1}"/>
              </a:ext>
            </a:extLst>
          </p:cNvPr>
          <p:cNvSpPr/>
          <p:nvPr/>
        </p:nvSpPr>
        <p:spPr>
          <a:xfrm>
            <a:off x="5008750" y="2912621"/>
            <a:ext cx="1146173" cy="10061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P13: Peers shape group focus to their own priorities</a:t>
            </a:r>
            <a:endParaRPr lang="en-ET" sz="1100" dirty="0"/>
          </a:p>
        </p:txBody>
      </p:sp>
      <p:sp>
        <p:nvSpPr>
          <p:cNvPr id="39" name="Quad Arrow 38">
            <a:extLst>
              <a:ext uri="{FF2B5EF4-FFF2-40B4-BE49-F238E27FC236}">
                <a16:creationId xmlns:a16="http://schemas.microsoft.com/office/drawing/2014/main" id="{C943C5AB-B16A-9E44-9D46-495186DC48A5}"/>
              </a:ext>
            </a:extLst>
          </p:cNvPr>
          <p:cNvSpPr/>
          <p:nvPr/>
        </p:nvSpPr>
        <p:spPr>
          <a:xfrm>
            <a:off x="3893142" y="2180626"/>
            <a:ext cx="4536276" cy="656531"/>
          </a:xfrm>
          <a:prstGeom prst="quad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40" name="Quad Arrow 39">
            <a:extLst>
              <a:ext uri="{FF2B5EF4-FFF2-40B4-BE49-F238E27FC236}">
                <a16:creationId xmlns:a16="http://schemas.microsoft.com/office/drawing/2014/main" id="{637A23D1-4277-0D45-BA1F-2A11C623F90C}"/>
              </a:ext>
            </a:extLst>
          </p:cNvPr>
          <p:cNvSpPr/>
          <p:nvPr/>
        </p:nvSpPr>
        <p:spPr>
          <a:xfrm>
            <a:off x="3893142" y="4023215"/>
            <a:ext cx="4536276" cy="656531"/>
          </a:xfrm>
          <a:prstGeom prst="quad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41" name="Bent Arrow 40">
            <a:extLst>
              <a:ext uri="{FF2B5EF4-FFF2-40B4-BE49-F238E27FC236}">
                <a16:creationId xmlns:a16="http://schemas.microsoft.com/office/drawing/2014/main" id="{6EF78128-0459-C84E-9105-E7C57DC4BE5D}"/>
              </a:ext>
            </a:extLst>
          </p:cNvPr>
          <p:cNvSpPr/>
          <p:nvPr/>
        </p:nvSpPr>
        <p:spPr>
          <a:xfrm>
            <a:off x="2525985" y="302888"/>
            <a:ext cx="1249082" cy="2180114"/>
          </a:xfrm>
          <a:prstGeom prst="bentArrow">
            <a:avLst>
              <a:gd name="adj1" fmla="val 12198"/>
              <a:gd name="adj2" fmla="val 9911"/>
              <a:gd name="adj3" fmla="val 18428"/>
              <a:gd name="adj4" fmla="val 43750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>
              <a:solidFill>
                <a:schemeClr val="tx1"/>
              </a:solidFill>
            </a:endParaRPr>
          </a:p>
        </p:txBody>
      </p:sp>
      <p:sp>
        <p:nvSpPr>
          <p:cNvPr id="42" name="Bent Arrow 41">
            <a:extLst>
              <a:ext uri="{FF2B5EF4-FFF2-40B4-BE49-F238E27FC236}">
                <a16:creationId xmlns:a16="http://schemas.microsoft.com/office/drawing/2014/main" id="{B0558509-1A2F-304C-9143-5E2EFB58D34F}"/>
              </a:ext>
            </a:extLst>
          </p:cNvPr>
          <p:cNvSpPr/>
          <p:nvPr/>
        </p:nvSpPr>
        <p:spPr>
          <a:xfrm rot="10800000" flipH="1">
            <a:off x="2593807" y="4324107"/>
            <a:ext cx="1249082" cy="2293135"/>
          </a:xfrm>
          <a:prstGeom prst="bentArrow">
            <a:avLst>
              <a:gd name="adj1" fmla="val 14486"/>
              <a:gd name="adj2" fmla="val 14486"/>
              <a:gd name="adj3" fmla="val 18428"/>
              <a:gd name="adj4" fmla="val 43750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>
              <a:solidFill>
                <a:schemeClr val="tx1"/>
              </a:solidFill>
            </a:endParaRPr>
          </a:p>
        </p:txBody>
      </p:sp>
      <p:sp>
        <p:nvSpPr>
          <p:cNvPr id="45" name="Down Arrow 44">
            <a:extLst>
              <a:ext uri="{FF2B5EF4-FFF2-40B4-BE49-F238E27FC236}">
                <a16:creationId xmlns:a16="http://schemas.microsoft.com/office/drawing/2014/main" id="{0D6AFEDB-0741-C743-ADB3-0F7E42319799}"/>
              </a:ext>
            </a:extLst>
          </p:cNvPr>
          <p:cNvSpPr/>
          <p:nvPr/>
        </p:nvSpPr>
        <p:spPr>
          <a:xfrm>
            <a:off x="6011625" y="975194"/>
            <a:ext cx="326138" cy="202579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46" name="Down Arrow 45">
            <a:extLst>
              <a:ext uri="{FF2B5EF4-FFF2-40B4-BE49-F238E27FC236}">
                <a16:creationId xmlns:a16="http://schemas.microsoft.com/office/drawing/2014/main" id="{9A902D65-267D-2147-8C0D-2004E4E607BC}"/>
              </a:ext>
            </a:extLst>
          </p:cNvPr>
          <p:cNvSpPr/>
          <p:nvPr/>
        </p:nvSpPr>
        <p:spPr>
          <a:xfrm rot="10800000">
            <a:off x="6058056" y="5795631"/>
            <a:ext cx="277217" cy="214604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0A0266-5DD5-E141-BF47-A6BA8BE56B23}"/>
              </a:ext>
            </a:extLst>
          </p:cNvPr>
          <p:cNvSpPr/>
          <p:nvPr/>
        </p:nvSpPr>
        <p:spPr>
          <a:xfrm>
            <a:off x="9130888" y="3188127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T5: Being respected &amp;  involved in my community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D65933D-2964-8243-AE2A-E24568E54A06}"/>
              </a:ext>
            </a:extLst>
          </p:cNvPr>
          <p:cNvSpPr/>
          <p:nvPr/>
        </p:nvSpPr>
        <p:spPr>
          <a:xfrm>
            <a:off x="9109526" y="1172690"/>
            <a:ext cx="1982422" cy="472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T2: F</a:t>
            </a:r>
            <a:r>
              <a:rPr lang="en-US" sz="1100" dirty="0"/>
              <a:t>e</a:t>
            </a:r>
            <a:r>
              <a:rPr lang="en-ET" sz="1100" dirty="0"/>
              <a:t>eling good about myself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2F7FC4-323C-E349-B73E-67E467945611}"/>
              </a:ext>
            </a:extLst>
          </p:cNvPr>
          <p:cNvSpPr/>
          <p:nvPr/>
        </p:nvSpPr>
        <p:spPr>
          <a:xfrm>
            <a:off x="9136881" y="3728152"/>
            <a:ext cx="1942911" cy="4725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T6: Having meaning in life &amp; making a contribution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4015235-B432-2E42-890A-657BE730F6AA}"/>
              </a:ext>
            </a:extLst>
          </p:cNvPr>
          <p:cNvSpPr/>
          <p:nvPr/>
        </p:nvSpPr>
        <p:spPr>
          <a:xfrm>
            <a:off x="9141915" y="5091090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T8: Keeping healthy (good diet, no alcohol)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63DCB9-8A3F-9749-8794-DC615B5BF341}"/>
              </a:ext>
            </a:extLst>
          </p:cNvPr>
          <p:cNvSpPr/>
          <p:nvPr/>
        </p:nvSpPr>
        <p:spPr>
          <a:xfrm>
            <a:off x="9112551" y="2621621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T4: Having the personal relationships I want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5C03EBE-82BE-6E4D-B946-3CD949A4B70A}"/>
              </a:ext>
            </a:extLst>
          </p:cNvPr>
          <p:cNvSpPr/>
          <p:nvPr/>
        </p:nvSpPr>
        <p:spPr>
          <a:xfrm>
            <a:off x="9136881" y="4561183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T7: </a:t>
            </a:r>
            <a:r>
              <a:rPr lang="en-GB" sz="1100" dirty="0"/>
              <a:t>Being independent</a:t>
            </a:r>
            <a:endParaRPr lang="en-ET" sz="11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0F1E1B7-BC82-8D4C-933F-DAB5C00429B5}"/>
              </a:ext>
            </a:extLst>
          </p:cNvPr>
          <p:cNvSpPr/>
          <p:nvPr/>
        </p:nvSpPr>
        <p:spPr>
          <a:xfrm>
            <a:off x="9112551" y="1860521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T3: Feeling that my mind is working well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AB6FE13-9091-0744-8E40-AA3EE9C5DCBA}"/>
              </a:ext>
            </a:extLst>
          </p:cNvPr>
          <p:cNvSpPr/>
          <p:nvPr/>
        </p:nvSpPr>
        <p:spPr>
          <a:xfrm>
            <a:off x="9109526" y="640258"/>
            <a:ext cx="1991572" cy="388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T1: Feeling positive and hopeful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78FD12A-B046-4843-A2C2-C73C0655F339}"/>
              </a:ext>
            </a:extLst>
          </p:cNvPr>
          <p:cNvSpPr/>
          <p:nvPr/>
        </p:nvSpPr>
        <p:spPr>
          <a:xfrm>
            <a:off x="44542" y="82185"/>
            <a:ext cx="8320992" cy="1563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b="1" dirty="0"/>
              <a:t>PROCESS EVALUATION (PRE-CONDITIONS)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01E1316-8991-E845-B1A8-A88E5E99BB62}"/>
              </a:ext>
            </a:extLst>
          </p:cNvPr>
          <p:cNvSpPr/>
          <p:nvPr/>
        </p:nvSpPr>
        <p:spPr>
          <a:xfrm>
            <a:off x="8785071" y="106308"/>
            <a:ext cx="2348413" cy="1965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b="1" dirty="0"/>
              <a:t>OUTCOME EVALUATION</a:t>
            </a:r>
          </a:p>
        </p:txBody>
      </p:sp>
      <p:sp>
        <p:nvSpPr>
          <p:cNvPr id="62" name="Down Arrow 61">
            <a:extLst>
              <a:ext uri="{FF2B5EF4-FFF2-40B4-BE49-F238E27FC236}">
                <a16:creationId xmlns:a16="http://schemas.microsoft.com/office/drawing/2014/main" id="{81BC823A-315A-CA49-A5CD-E082BF4F1585}"/>
              </a:ext>
            </a:extLst>
          </p:cNvPr>
          <p:cNvSpPr/>
          <p:nvPr/>
        </p:nvSpPr>
        <p:spPr>
          <a:xfrm rot="16200000">
            <a:off x="3033301" y="3278557"/>
            <a:ext cx="341615" cy="203927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AC67B63-392A-4D44-AD5F-76DB0670D552}"/>
              </a:ext>
            </a:extLst>
          </p:cNvPr>
          <p:cNvSpPr/>
          <p:nvPr/>
        </p:nvSpPr>
        <p:spPr>
          <a:xfrm>
            <a:off x="44542" y="2844709"/>
            <a:ext cx="864690" cy="9331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P1: Peers are identified and </a:t>
            </a:r>
            <a:r>
              <a:rPr lang="en-GB" sz="1100" dirty="0"/>
              <a:t>want to attend group</a:t>
            </a:r>
            <a:endParaRPr lang="en-ET" sz="1100" dirty="0"/>
          </a:p>
        </p:txBody>
      </p:sp>
      <p:sp>
        <p:nvSpPr>
          <p:cNvPr id="48" name="Down Arrow 47">
            <a:extLst>
              <a:ext uri="{FF2B5EF4-FFF2-40B4-BE49-F238E27FC236}">
                <a16:creationId xmlns:a16="http://schemas.microsoft.com/office/drawing/2014/main" id="{984F5BFF-82C4-4F4F-A607-27696F1952EF}"/>
              </a:ext>
            </a:extLst>
          </p:cNvPr>
          <p:cNvSpPr/>
          <p:nvPr/>
        </p:nvSpPr>
        <p:spPr>
          <a:xfrm rot="16200000">
            <a:off x="947605" y="3216532"/>
            <a:ext cx="277217" cy="263581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T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8ED5C07-7A23-8849-A1C2-A10BE59125D7}"/>
              </a:ext>
            </a:extLst>
          </p:cNvPr>
          <p:cNvSpPr/>
          <p:nvPr/>
        </p:nvSpPr>
        <p:spPr>
          <a:xfrm>
            <a:off x="4066800" y="649735"/>
            <a:ext cx="4182644" cy="2645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P6: ASWs refer peers to services in line with recovery plan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9BD0742-0DA4-9345-A96F-20A506131348}"/>
              </a:ext>
            </a:extLst>
          </p:cNvPr>
          <p:cNvSpPr/>
          <p:nvPr/>
        </p:nvSpPr>
        <p:spPr>
          <a:xfrm>
            <a:off x="9168702" y="6287829"/>
            <a:ext cx="1932396" cy="3888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T10: Minimising the burden of caregiving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A94B37-D8B0-DB24-39FF-3946B63BB447}"/>
              </a:ext>
            </a:extLst>
          </p:cNvPr>
          <p:cNvSpPr/>
          <p:nvPr/>
        </p:nvSpPr>
        <p:spPr>
          <a:xfrm>
            <a:off x="8785070" y="384418"/>
            <a:ext cx="2348412" cy="15656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b="1" dirty="0"/>
              <a:t>SERVICE USERS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53FAF52-55AE-F4D6-BD5E-43ACC107CB5F}"/>
              </a:ext>
            </a:extLst>
          </p:cNvPr>
          <p:cNvSpPr/>
          <p:nvPr/>
        </p:nvSpPr>
        <p:spPr>
          <a:xfrm rot="16200000">
            <a:off x="8539560" y="6401102"/>
            <a:ext cx="714672" cy="23364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800" b="1" dirty="0"/>
              <a:t>CAREGIVERS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48274D7-8537-9F68-9602-6E19E38C747D}"/>
              </a:ext>
            </a:extLst>
          </p:cNvPr>
          <p:cNvSpPr/>
          <p:nvPr/>
        </p:nvSpPr>
        <p:spPr>
          <a:xfrm>
            <a:off x="7573408" y="2934970"/>
            <a:ext cx="1082305" cy="101716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P15: Caregviers develop strategies to support their relative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C4C478A-1C13-B6E5-4A7E-39445279EF40}"/>
              </a:ext>
            </a:extLst>
          </p:cNvPr>
          <p:cNvSpPr/>
          <p:nvPr/>
        </p:nvSpPr>
        <p:spPr>
          <a:xfrm>
            <a:off x="44542" y="394861"/>
            <a:ext cx="2428142" cy="84828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2400" b="1" dirty="0"/>
              <a:t>PRIZE </a:t>
            </a:r>
          </a:p>
          <a:p>
            <a:pPr algn="ctr"/>
            <a:r>
              <a:rPr lang="en-ET" sz="2400" b="1" dirty="0"/>
              <a:t>Theory of Change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F8BDFE-EBE3-4B28-1AE5-FDE316F0CAA8}"/>
              </a:ext>
            </a:extLst>
          </p:cNvPr>
          <p:cNvSpPr/>
          <p:nvPr/>
        </p:nvSpPr>
        <p:spPr>
          <a:xfrm>
            <a:off x="7542923" y="4770185"/>
            <a:ext cx="1106637" cy="90752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P20: </a:t>
            </a:r>
            <a:r>
              <a:rPr lang="en-GB" sz="1100" dirty="0"/>
              <a:t>Peers </a:t>
            </a:r>
            <a:r>
              <a:rPr lang="en-ET" sz="1100" dirty="0"/>
              <a:t>accept peer facilitators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27784-0979-D3EC-A751-6504FEFC5AF6}"/>
              </a:ext>
            </a:extLst>
          </p:cNvPr>
          <p:cNvSpPr/>
          <p:nvPr/>
        </p:nvSpPr>
        <p:spPr>
          <a:xfrm>
            <a:off x="7551673" y="1256897"/>
            <a:ext cx="1082305" cy="86002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P19: Groups meet the economic needs of peers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0B37A-0E0A-5564-EE1E-E5974B9294A8}"/>
              </a:ext>
            </a:extLst>
          </p:cNvPr>
          <p:cNvSpPr/>
          <p:nvPr/>
        </p:nvSpPr>
        <p:spPr>
          <a:xfrm>
            <a:off x="86503" y="2513474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1ACAB-D17E-5E94-9A6E-AA6511AC38F4}"/>
              </a:ext>
            </a:extLst>
          </p:cNvPr>
          <p:cNvSpPr/>
          <p:nvPr/>
        </p:nvSpPr>
        <p:spPr>
          <a:xfrm>
            <a:off x="1166129" y="1940829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EF2188-CBB1-B11A-8D97-FBC6F42833C6}"/>
              </a:ext>
            </a:extLst>
          </p:cNvPr>
          <p:cNvSpPr/>
          <p:nvPr/>
        </p:nvSpPr>
        <p:spPr>
          <a:xfrm>
            <a:off x="1166724" y="4486458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6EDF9F-89D6-488A-38BB-9EC52C0E7C73}"/>
              </a:ext>
            </a:extLst>
          </p:cNvPr>
          <p:cNvSpPr/>
          <p:nvPr/>
        </p:nvSpPr>
        <p:spPr>
          <a:xfrm>
            <a:off x="2848221" y="2245415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D1B06-416F-B82D-F16F-50AC184AD23E}"/>
              </a:ext>
            </a:extLst>
          </p:cNvPr>
          <p:cNvSpPr/>
          <p:nvPr/>
        </p:nvSpPr>
        <p:spPr>
          <a:xfrm>
            <a:off x="6503549" y="5805087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D9EDF6-FB48-DD90-9EF6-BCD3D864CB4C}"/>
              </a:ext>
            </a:extLst>
          </p:cNvPr>
          <p:cNvSpPr/>
          <p:nvPr/>
        </p:nvSpPr>
        <p:spPr>
          <a:xfrm>
            <a:off x="3827421" y="278764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C4FECC-6239-DB7F-8790-FA5E5C99C394}"/>
              </a:ext>
            </a:extLst>
          </p:cNvPr>
          <p:cNvSpPr/>
          <p:nvPr/>
        </p:nvSpPr>
        <p:spPr>
          <a:xfrm>
            <a:off x="5636307" y="5810936"/>
            <a:ext cx="253570" cy="187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400" dirty="0"/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4D7A84-ADBD-F03A-A9C9-2A60063CB34E}"/>
              </a:ext>
            </a:extLst>
          </p:cNvPr>
          <p:cNvSpPr/>
          <p:nvPr/>
        </p:nvSpPr>
        <p:spPr>
          <a:xfrm>
            <a:off x="11361884" y="82185"/>
            <a:ext cx="785574" cy="21568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b="1" dirty="0"/>
              <a:t>IMPACT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FA1275-E87F-8EE7-1BAC-8EAB1CDE7799}"/>
              </a:ext>
            </a:extLst>
          </p:cNvPr>
          <p:cNvCxnSpPr>
            <a:cxnSpLocks/>
          </p:cNvCxnSpPr>
          <p:nvPr/>
        </p:nvCxnSpPr>
        <p:spPr>
          <a:xfrm>
            <a:off x="11247685" y="188166"/>
            <a:ext cx="0" cy="6481668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4BE523E-26FE-958A-22F7-7711C90DCCF6}"/>
              </a:ext>
            </a:extLst>
          </p:cNvPr>
          <p:cNvSpPr/>
          <p:nvPr/>
        </p:nvSpPr>
        <p:spPr>
          <a:xfrm>
            <a:off x="11361985" y="2120851"/>
            <a:ext cx="830015" cy="230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T" sz="1100" dirty="0"/>
              <a:t>People with psychosis live a productive life, generating own income &amp; able to sustain own family</a:t>
            </a:r>
          </a:p>
        </p:txBody>
      </p:sp>
    </p:spTree>
    <p:extLst>
      <p:ext uri="{BB962C8B-B14F-4D97-AF65-F5344CB8AC3E}">
        <p14:creationId xmlns:p14="http://schemas.microsoft.com/office/powerpoint/2010/main" val="2188087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3BEA2-648B-80ED-F6A6-3E072636C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091847"/>
            <a:ext cx="4919133" cy="4093428"/>
          </a:xfrm>
          <a:solidFill>
            <a:srgbClr val="7030A0"/>
          </a:solidFill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Key Activities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1: ASW makes home visit to participants to explain group purpose and structure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2: Training provided to ASWs in group facilitation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3: Training provided to SW in supervision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4: Weekly groups facilitated by ASWs, 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5: Reminder system set up, including register of phone calls and reminder cards</a:t>
            </a:r>
          </a:p>
          <a:p>
            <a:pPr marL="0" indent="0">
              <a:buNone/>
            </a:pPr>
            <a:r>
              <a:rPr lang="en-ET" sz="2100" dirty="0">
                <a:solidFill>
                  <a:schemeClr val="bg1"/>
                </a:solidFill>
              </a:rPr>
              <a:t>6: Training provided to peer facilitators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ET" sz="2100" dirty="0">
                <a:solidFill>
                  <a:schemeClr val="bg1"/>
                </a:solidFill>
              </a:rPr>
              <a:t>7: Weekly groups facilitated by peers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082AE-FB70-762C-624B-CF2BB69C1F7C}"/>
              </a:ext>
            </a:extLst>
          </p:cNvPr>
          <p:cNvSpPr/>
          <p:nvPr/>
        </p:nvSpPr>
        <p:spPr>
          <a:xfrm>
            <a:off x="6438196" y="1091847"/>
            <a:ext cx="4506029" cy="332398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ET" sz="2100" dirty="0"/>
              <a:t>Key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ET" sz="2100" dirty="0"/>
              <a:t>Service users attend mental health clinics in sufficient numbers for group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ET" sz="2100" dirty="0"/>
              <a:t>In person group meetings are permitted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ET" sz="2100" dirty="0"/>
              <a:t>Peers are contactable between group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Adequate mental health services are available and accessible to peers</a:t>
            </a:r>
            <a:endParaRPr lang="en-ET" sz="2100" dirty="0"/>
          </a:p>
        </p:txBody>
      </p:sp>
    </p:spTree>
    <p:extLst>
      <p:ext uri="{BB962C8B-B14F-4D97-AF65-F5344CB8AC3E}">
        <p14:creationId xmlns:p14="http://schemas.microsoft.com/office/powerpoint/2010/main" val="2285476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A03F79A03447479F7A54C53777948E" ma:contentTypeVersion="13" ma:contentTypeDescription="Create a new document." ma:contentTypeScope="" ma:versionID="b66a2ac0798d452e9d170c2394f44dbe">
  <xsd:schema xmlns:xsd="http://www.w3.org/2001/XMLSchema" xmlns:xs="http://www.w3.org/2001/XMLSchema" xmlns:p="http://schemas.microsoft.com/office/2006/metadata/properties" xmlns:ns3="62fb5cb0-ce78-4400-96be-8d7ee94e856c" xmlns:ns4="5dd46039-b042-4b24-af53-411220b545d4" targetNamespace="http://schemas.microsoft.com/office/2006/metadata/properties" ma:root="true" ma:fieldsID="4f8d5cad40cb880da7f1c4e52163be45" ns3:_="" ns4:_="">
    <xsd:import namespace="62fb5cb0-ce78-4400-96be-8d7ee94e856c"/>
    <xsd:import namespace="5dd46039-b042-4b24-af53-411220b545d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b5cb0-ce78-4400-96be-8d7ee94e85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46039-b042-4b24-af53-411220b545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013B22-C9B7-42DC-8465-3D3145AB9E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25525B-D39C-4325-819A-9308EE64BD0B}">
  <ds:schemaRefs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dd46039-b042-4b24-af53-411220b545d4"/>
    <ds:schemaRef ds:uri="62fb5cb0-ce78-4400-96be-8d7ee94e856c"/>
  </ds:schemaRefs>
</ds:datastoreItem>
</file>

<file path=customXml/itemProps3.xml><?xml version="1.0" encoding="utf-8"?>
<ds:datastoreItem xmlns:ds="http://schemas.openxmlformats.org/officeDocument/2006/customXml" ds:itemID="{17197FF7-1F95-46E9-96A0-F153936189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b5cb0-ce78-4400-96be-8d7ee94e856c"/>
    <ds:schemaRef ds:uri="5dd46039-b042-4b24-af53-411220b545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411</Words>
  <Application>Microsoft Macintosh PowerPoint</Application>
  <PresentationFormat>Widescreen</PresentationFormat>
  <Paragraphs>65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Asher</dc:creator>
  <cp:lastModifiedBy>Laura Asher (staff)</cp:lastModifiedBy>
  <cp:revision>18</cp:revision>
  <dcterms:created xsi:type="dcterms:W3CDTF">2021-01-15T12:22:51Z</dcterms:created>
  <dcterms:modified xsi:type="dcterms:W3CDTF">2024-02-04T11:05:45Z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0x01010072A03F79A03447479F7A54C53777948E</vt:lpwstr>
  </property>
</Properties>
</file>