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NFkT2j/tLSzgZRMmxvz9gSJei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/>
          <p:nvPr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7"/>
          <p:cNvSpPr/>
          <p:nvPr/>
        </p:nvSpPr>
        <p:spPr>
          <a:xfrm rot="-27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7"/>
          <p:cNvSpPr/>
          <p:nvPr/>
        </p:nvSpPr>
        <p:spPr>
          <a:xfrm rot="-27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7"/>
          <p:cNvSpPr txBox="1"/>
          <p:nvPr/>
        </p:nvSpPr>
        <p:spPr>
          <a:xfrm>
            <a:off x="0" y="0"/>
            <a:ext cx="12192000" cy="1085673"/>
          </a:xfrm>
          <a:prstGeom prst="rect">
            <a:avLst/>
          </a:prstGeom>
          <a:gradFill>
            <a:gsLst>
              <a:gs pos="0">
                <a:srgbClr val="003B69"/>
              </a:gs>
              <a:gs pos="50000">
                <a:srgbClr val="005598"/>
              </a:gs>
              <a:gs pos="100000">
                <a:srgbClr val="0067B6"/>
              </a:gs>
            </a:gsLst>
            <a:lin ang="81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21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7"/>
          <p:cNvSpPr/>
          <p:nvPr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7490690" y="5576843"/>
            <a:ext cx="4702823" cy="421061"/>
          </a:xfrm>
          <a:prstGeom prst="rect">
            <a:avLst/>
          </a:prstGeom>
          <a:gradFill>
            <a:gsLst>
              <a:gs pos="0">
                <a:srgbClr val="69003B"/>
              </a:gs>
              <a:gs pos="50000">
                <a:srgbClr val="980055"/>
              </a:gs>
              <a:gs pos="100000">
                <a:srgbClr val="B60067"/>
              </a:gs>
            </a:gsLst>
            <a:lin ang="13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19;p7"/>
          <p:cNvGrpSpPr/>
          <p:nvPr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descr="LOGO_IPNA_Blue" id="20" name="Google Shape;20;p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646796" y="6186597"/>
              <a:ext cx="581637" cy="581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7"/>
            <p:cNvSpPr/>
            <p:nvPr/>
          </p:nvSpPr>
          <p:spPr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6DC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296DC0"/>
                  </a:solidFill>
                  <a:latin typeface="Arial"/>
                  <a:ea typeface="Arial"/>
                  <a:cs typeface="Arial"/>
                  <a:sym typeface="Arial"/>
                </a:rPr>
                <a:t>Pediatric Nephrology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Journal of the </a:t>
              </a:r>
              <a:br>
                <a:rPr b="0" i="0" lang="en-GB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International Pediatric Nephrology Association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7"/>
          <p:cNvSpPr/>
          <p:nvPr/>
        </p:nvSpPr>
        <p:spPr>
          <a:xfrm rot="-2700000">
            <a:off x="137739" y="5244782"/>
            <a:ext cx="399045" cy="399044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" name="Google Shape;23;p7"/>
          <p:cNvGrpSpPr/>
          <p:nvPr/>
        </p:nvGrpSpPr>
        <p:grpSpPr>
          <a:xfrm>
            <a:off x="9694459" y="165798"/>
            <a:ext cx="2349089" cy="784259"/>
            <a:chOff x="2857495" y="1731005"/>
            <a:chExt cx="7219988" cy="2262387"/>
          </a:xfrm>
        </p:grpSpPr>
        <p:sp>
          <p:nvSpPr>
            <p:cNvPr id="24" name="Google Shape;24;p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Graphical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7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Abstract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" name="Google Shape;26;p7"/>
            <p:cNvGrpSpPr/>
            <p:nvPr/>
          </p:nvGrpSpPr>
          <p:grpSpPr>
            <a:xfrm rot="1066865">
              <a:off x="3283349" y="1952769"/>
              <a:ext cx="1736897" cy="1818859"/>
              <a:chOff x="3273012" y="1954728"/>
              <a:chExt cx="1736897" cy="1818859"/>
            </a:xfrm>
          </p:grpSpPr>
          <p:sp>
            <p:nvSpPr>
              <p:cNvPr id="27" name="Google Shape;27;p7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>
                  <a:gd fmla="val 25000" name="adj1"/>
                  <a:gd fmla="val 50000" name="adj2"/>
                  <a:gd fmla="val 25000" name="adj3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7"/>
              <p:cNvSpPr/>
              <p:nvPr/>
            </p:nvSpPr>
            <p:spPr>
              <a:xfrm rot="-856517">
                <a:off x="4034300" y="2870714"/>
                <a:ext cx="516517" cy="852351"/>
              </a:xfrm>
              <a:prstGeom prst="trapezoid">
                <a:avLst>
                  <a:gd fmla="val 25000" name="adj"/>
                </a:avLst>
              </a:prstGeom>
              <a:solidFill>
                <a:srgbClr val="AA0065"/>
              </a:solidFill>
              <a:ln cap="flat" cmpd="sng" w="28575">
                <a:solidFill>
                  <a:srgbClr val="00437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7"/>
              <p:cNvSpPr/>
              <p:nvPr/>
            </p:nvSpPr>
            <p:spPr>
              <a:xfrm rot="-3114864">
                <a:off x="4227275" y="2752605"/>
                <a:ext cx="545380" cy="807242"/>
              </a:xfrm>
              <a:prstGeom prst="trapezoid">
                <a:avLst>
                  <a:gd fmla="val 26969" name="adj"/>
                </a:avLst>
              </a:prstGeom>
              <a:solidFill>
                <a:srgbClr val="00B050"/>
              </a:solidFill>
              <a:ln cap="flat" cmpd="sng" w="28575">
                <a:solidFill>
                  <a:srgbClr val="00427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7"/>
              <p:cNvSpPr/>
              <p:nvPr/>
            </p:nvSpPr>
            <p:spPr>
              <a:xfrm rot="-5400000">
                <a:off x="4313253" y="2492334"/>
                <a:ext cx="545380" cy="807242"/>
              </a:xfrm>
              <a:prstGeom prst="trapezoid">
                <a:avLst>
                  <a:gd fmla="val 25000" name="adj"/>
                </a:avLst>
              </a:prstGeom>
              <a:solidFill>
                <a:schemeClr val="accent2"/>
              </a:solidFill>
              <a:ln cap="flat" cmpd="sng" w="28575">
                <a:solidFill>
                  <a:srgbClr val="00447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7"/>
              <p:cNvSpPr/>
              <p:nvPr/>
            </p:nvSpPr>
            <p:spPr>
              <a:xfrm rot="-7139500">
                <a:off x="4252007" y="2192236"/>
                <a:ext cx="545380" cy="807242"/>
              </a:xfrm>
              <a:prstGeom prst="trapezoid">
                <a:avLst>
                  <a:gd fmla="val 25000" name="adj"/>
                </a:avLst>
              </a:prstGeom>
              <a:solidFill>
                <a:srgbClr val="0092F7"/>
              </a:solidFill>
              <a:ln cap="flat" cmpd="sng" w="25400">
                <a:solidFill>
                  <a:srgbClr val="00437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7"/>
              <p:cNvSpPr/>
              <p:nvPr/>
            </p:nvSpPr>
            <p:spPr>
              <a:xfrm rot="-9390652">
                <a:off x="4054992" y="2029218"/>
                <a:ext cx="532285" cy="762409"/>
              </a:xfrm>
              <a:prstGeom prst="trapezoid">
                <a:avLst>
                  <a:gd fmla="val 33206" name="adj"/>
                </a:avLst>
              </a:prstGeom>
              <a:solidFill>
                <a:srgbClr val="9966FF"/>
              </a:solidFill>
              <a:ln cap="flat" cmpd="sng" w="28575">
                <a:solidFill>
                  <a:srgbClr val="00447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rgbClr val="7F7F7F"/>
              </a:solidFill>
              <a:ln cap="flat" cmpd="sng" w="28575">
                <a:solidFill>
                  <a:srgbClr val="00457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" name="Google Shape;34;p7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/>
            </a:prstGeom>
            <a:noFill/>
            <a:ln cap="flat" cmpd="sng" w="222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"/>
          <p:cNvSpPr txBox="1"/>
          <p:nvPr/>
        </p:nvSpPr>
        <p:spPr>
          <a:xfrm>
            <a:off x="0" y="96550"/>
            <a:ext cx="9633300" cy="10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45700">
            <a:normAutofit fontScale="55000" lnSpcReduction="10000"/>
          </a:bodyPr>
          <a:lstStyle/>
          <a:p>
            <a:pPr indent="0" lvl="0" marL="21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Calibri"/>
              <a:buNone/>
            </a:pPr>
            <a:r>
              <a:rPr b="1" lang="en-GB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EVALUATION OF THE UTILITY OF THE RENAL ANGINA INDEX FOR THE EARLY DIAGNOSIS OF SEVERE ACUTE KIDNEY INJURY IN CRITICALLY ILL PEDIATRIC PATIENTS IN THREE INSTITUTIONS IN LOW-RESOURCE COUNTRY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220450" y="1072000"/>
            <a:ext cx="1179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HYPOTHESIS</a:t>
            </a:r>
            <a:r>
              <a:rPr lang="en-GB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use of the Renal Angina Index predicts early the risk of severe acute kidney injury in children hospitalized in pediatric intensive care units in Latin American countries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173448" y="1871638"/>
            <a:ext cx="1150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65AA"/>
                </a:solidFill>
                <a:latin typeface="Calibri"/>
                <a:ea typeface="Calibri"/>
                <a:cs typeface="Calibri"/>
                <a:sym typeface="Calibri"/>
              </a:rPr>
              <a:t>DESIGN &amp; OUTCOMES</a:t>
            </a:r>
            <a:r>
              <a:rPr lang="en-GB" sz="1800">
                <a:solidFill>
                  <a:srgbClr val="0065AA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800">
              <a:solidFill>
                <a:srgbClr val="0065A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5A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Morantes et al. 2024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173450" y="5664900"/>
            <a:ext cx="7167600" cy="11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RAI is a useful tool for the early prediction of severe AKI in critically ill pediatric patients in a low-resource country, showing better performance than doubling of baseline creatinine.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3494227" y="3095157"/>
            <a:ext cx="1735200" cy="622800"/>
          </a:xfrm>
          <a:prstGeom prst="rect">
            <a:avLst/>
          </a:prstGeom>
          <a:solidFill>
            <a:srgbClr val="00385E"/>
          </a:solidFill>
          <a:ln cap="flat" cmpd="sng" w="41275">
            <a:solidFill>
              <a:srgbClr val="0038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Negative RAI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= 50 (26,3%)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725451" y="3304503"/>
            <a:ext cx="513398" cy="1050131"/>
          </a:xfrm>
          <a:custGeom>
            <a:rect b="b" l="l" r="r" t="t"/>
            <a:pathLst>
              <a:path extrusionOk="0" h="1750218" w="855663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1238643" y="3304496"/>
            <a:ext cx="513398" cy="1050131"/>
          </a:xfrm>
          <a:custGeom>
            <a:rect b="b" l="l" r="r" t="t"/>
            <a:pathLst>
              <a:path extrusionOk="0" h="1750218" w="855663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668025" y="2494263"/>
            <a:ext cx="151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191 patients in PICU included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3497680" y="4023690"/>
            <a:ext cx="1728300" cy="614100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Positive RAI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= 141 (73,8%)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" name="Google Shape;54;p2"/>
          <p:cNvCxnSpPr>
            <a:endCxn id="49" idx="1"/>
          </p:cNvCxnSpPr>
          <p:nvPr/>
        </p:nvCxnSpPr>
        <p:spPr>
          <a:xfrm flipH="1" rot="10800000">
            <a:off x="2662027" y="3406557"/>
            <a:ext cx="832200" cy="456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" name="Google Shape;55;p2"/>
          <p:cNvCxnSpPr>
            <a:stCxn id="53" idx="1"/>
          </p:cNvCxnSpPr>
          <p:nvPr/>
        </p:nvCxnSpPr>
        <p:spPr>
          <a:xfrm rot="10800000">
            <a:off x="2671180" y="3890040"/>
            <a:ext cx="826500" cy="440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2"/>
          <p:cNvSpPr/>
          <p:nvPr/>
        </p:nvSpPr>
        <p:spPr>
          <a:xfrm>
            <a:off x="2433150" y="2671300"/>
            <a:ext cx="228900" cy="23904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707158" y="3304503"/>
            <a:ext cx="513398" cy="1050131"/>
          </a:xfrm>
          <a:custGeom>
            <a:rect b="b" l="l" r="r" t="t"/>
            <a:pathLst>
              <a:path extrusionOk="0" h="1750218" w="855663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393600" y="4339275"/>
            <a:ext cx="2203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bservational, prospective, analytical, multicenter diagnostic test study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3847325" y="1910438"/>
            <a:ext cx="10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hours 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8094727" y="2182957"/>
            <a:ext cx="1735200" cy="622800"/>
          </a:xfrm>
          <a:prstGeom prst="rect">
            <a:avLst/>
          </a:prstGeom>
          <a:solidFill>
            <a:srgbClr val="00385E"/>
          </a:solidFill>
          <a:ln cap="flat" cmpd="sng" w="41275">
            <a:solidFill>
              <a:srgbClr val="0038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Negative RAI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= 6/24 (25%)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8098180" y="4586327"/>
            <a:ext cx="1728300" cy="614100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Positive RAI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= 18/24 (75%)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5926325" y="3428924"/>
            <a:ext cx="1728300" cy="689100"/>
          </a:xfrm>
          <a:prstGeom prst="rect">
            <a:avLst/>
          </a:prstGeom>
          <a:solidFill>
            <a:srgbClr val="65AA00"/>
          </a:solidFill>
          <a:ln cap="flat" cmpd="sng" w="41275">
            <a:solidFill>
              <a:srgbClr val="65A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Severe AKI development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= 24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" name="Google Shape;63;p2"/>
          <p:cNvCxnSpPr>
            <a:stCxn id="49" idx="3"/>
            <a:endCxn id="62" idx="1"/>
          </p:cNvCxnSpPr>
          <p:nvPr/>
        </p:nvCxnSpPr>
        <p:spPr>
          <a:xfrm>
            <a:off x="5229427" y="3406557"/>
            <a:ext cx="696900" cy="366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2"/>
          <p:cNvCxnSpPr>
            <a:stCxn id="53" idx="3"/>
            <a:endCxn id="62" idx="1"/>
          </p:cNvCxnSpPr>
          <p:nvPr/>
        </p:nvCxnSpPr>
        <p:spPr>
          <a:xfrm flipH="1" rot="10800000">
            <a:off x="5225980" y="3773340"/>
            <a:ext cx="700200" cy="557400"/>
          </a:xfrm>
          <a:prstGeom prst="bentConnector3">
            <a:avLst>
              <a:gd fmla="val 5001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2"/>
          <p:cNvSpPr txBox="1"/>
          <p:nvPr/>
        </p:nvSpPr>
        <p:spPr>
          <a:xfrm>
            <a:off x="6106525" y="4194988"/>
            <a:ext cx="1511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in KDIGO 2 and 3 </a:t>
            </a: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classification</a:t>
            </a: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" name="Google Shape;66;p2"/>
          <p:cNvCxnSpPr>
            <a:stCxn id="62" idx="3"/>
            <a:endCxn id="60" idx="1"/>
          </p:cNvCxnSpPr>
          <p:nvPr/>
        </p:nvCxnSpPr>
        <p:spPr>
          <a:xfrm flipH="1" rot="10800000">
            <a:off x="7654625" y="2494274"/>
            <a:ext cx="440100" cy="1279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2"/>
          <p:cNvCxnSpPr>
            <a:stCxn id="62" idx="3"/>
            <a:endCxn id="61" idx="1"/>
          </p:cNvCxnSpPr>
          <p:nvPr/>
        </p:nvCxnSpPr>
        <p:spPr>
          <a:xfrm>
            <a:off x="7654625" y="3773474"/>
            <a:ext cx="443700" cy="1119900"/>
          </a:xfrm>
          <a:prstGeom prst="bentConnector3">
            <a:avLst>
              <a:gd fmla="val 4998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2"/>
          <p:cNvSpPr txBox="1"/>
          <p:nvPr/>
        </p:nvSpPr>
        <p:spPr>
          <a:xfrm>
            <a:off x="10086725" y="2850525"/>
            <a:ext cx="1844400" cy="2031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Positive RAI:</a:t>
            </a: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RR 3.23</a:t>
            </a: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(95% CI 1,61-6,49) 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Sensitivity</a:t>
            </a: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85% </a:t>
            </a: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Specificity</a:t>
            </a: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78%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PPV 24%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NPV 98%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AUC 0.8</a:t>
            </a:r>
            <a:r>
              <a:rPr lang="en-GB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" name="Google Shape;69;p2"/>
          <p:cNvPicPr preferRelativeResize="0"/>
          <p:nvPr/>
        </p:nvPicPr>
        <p:blipFill rotWithShape="1">
          <a:blip r:embed="rId3">
            <a:alphaModFix/>
          </a:blip>
          <a:srcRect b="22206" l="20797" r="20468" t="22095"/>
          <a:stretch/>
        </p:blipFill>
        <p:spPr>
          <a:xfrm>
            <a:off x="8498475" y="3285525"/>
            <a:ext cx="1029148" cy="9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"/>
          <p:cNvSpPr/>
          <p:nvPr/>
        </p:nvSpPr>
        <p:spPr>
          <a:xfrm>
            <a:off x="2924675" y="2314600"/>
            <a:ext cx="4730100" cy="28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3B6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270175" y="2502600"/>
            <a:ext cx="183300" cy="323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385E"/>
          </a:solidFill>
          <a:ln cap="flat" cmpd="sng" w="9525">
            <a:solidFill>
              <a:srgbClr val="0038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2431175" y="1718500"/>
            <a:ext cx="110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PICU </a:t>
            </a:r>
            <a:r>
              <a:rPr i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Admission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2924675" y="2310650"/>
            <a:ext cx="119100" cy="204000"/>
          </a:xfrm>
          <a:prstGeom prst="rect">
            <a:avLst/>
          </a:prstGeom>
          <a:solidFill>
            <a:srgbClr val="00385E"/>
          </a:solidFill>
          <a:ln cap="flat" cmpd="sng" w="9525">
            <a:solidFill>
              <a:srgbClr val="0038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698825" y="2530825"/>
            <a:ext cx="183300" cy="323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385E"/>
          </a:solidFill>
          <a:ln cap="flat" cmpd="sng" w="9525">
            <a:solidFill>
              <a:srgbClr val="0038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6275975" y="1994788"/>
            <a:ext cx="10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r>
              <a:rPr i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hours 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2019-06-13T12:30:18Z</dcterms:created>
  <dc:creator>Joseph Laycock</dc:creator>
</cp:coreProperties>
</file>