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277"/>
    <a:srgbClr val="296DC0"/>
    <a:srgbClr val="AA0065"/>
    <a:srgbClr val="0092F7"/>
    <a:srgbClr val="65AA00"/>
    <a:srgbClr val="00437A"/>
    <a:srgbClr val="0066B5"/>
    <a:srgbClr val="00447B"/>
    <a:srgbClr val="00447A"/>
    <a:srgbClr val="0045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4660"/>
  </p:normalViewPr>
  <p:slideViewPr>
    <p:cSldViewPr snapToGrid="0">
      <p:cViewPr>
        <p:scale>
          <a:sx n="98" d="100"/>
          <a:sy n="98" d="100"/>
        </p:scale>
        <p:origin x="800" y="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85675"/>
            <a:ext cx="12192000" cy="530689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rot="18900000">
            <a:off x="141777" y="753445"/>
            <a:ext cx="405236" cy="385056"/>
          </a:xfrm>
          <a:prstGeom prst="rtTriangle">
            <a:avLst/>
          </a:prstGeom>
          <a:solidFill>
            <a:srgbClr val="006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9" name="Right Triangle 8"/>
          <p:cNvSpPr/>
          <p:nvPr userDrawn="1"/>
        </p:nvSpPr>
        <p:spPr>
          <a:xfrm rot="18900000">
            <a:off x="140123" y="1281465"/>
            <a:ext cx="394279" cy="394278"/>
          </a:xfrm>
          <a:prstGeom prst="rtTriangle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0" y="0"/>
            <a:ext cx="12192000" cy="1085673"/>
          </a:xfrm>
          <a:prstGeom prst="rect">
            <a:avLst/>
          </a:prstGeom>
          <a:gradFill flip="none" rotWithShape="1">
            <a:gsLst>
              <a:gs pos="0">
                <a:srgbClr val="0065AA">
                  <a:shade val="30000"/>
                  <a:satMod val="115000"/>
                </a:srgbClr>
              </a:gs>
              <a:gs pos="50000">
                <a:srgbClr val="0065AA">
                  <a:shade val="67500"/>
                  <a:satMod val="115000"/>
                </a:srgbClr>
              </a:gs>
              <a:gs pos="100000">
                <a:srgbClr val="0065AA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5576842"/>
            <a:ext cx="7490690" cy="1285854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576843"/>
            <a:ext cx="47028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083882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6" name="Right Triangle 15"/>
          <p:cNvSpPr/>
          <p:nvPr userDrawn="1"/>
        </p:nvSpPr>
        <p:spPr>
          <a:xfrm rot="18900000">
            <a:off x="137739" y="5244782"/>
            <a:ext cx="399045" cy="39904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9694459" y="176810"/>
            <a:ext cx="2349089" cy="747561"/>
            <a:chOff x="2857495" y="1762773"/>
            <a:chExt cx="7219988" cy="2156522"/>
          </a:xfrm>
        </p:grpSpPr>
        <p:sp>
          <p:nvSpPr>
            <p:cNvPr id="18" name="TextBox 17"/>
            <p:cNvSpPr txBox="1"/>
            <p:nvPr/>
          </p:nvSpPr>
          <p:spPr>
            <a:xfrm>
              <a:off x="5167705" y="1762773"/>
              <a:ext cx="4896288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Graphical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47071" y="2409939"/>
              <a:ext cx="4430412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Abstract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 rot="1066865">
              <a:off x="3331177" y="2017651"/>
              <a:ext cx="1664058" cy="1723226"/>
              <a:chOff x="3325506" y="2015311"/>
              <a:chExt cx="1664058" cy="1723226"/>
            </a:xfrm>
          </p:grpSpPr>
          <p:sp>
            <p:nvSpPr>
              <p:cNvPr id="22" name="Curved Up Arrow 21"/>
              <p:cNvSpPr/>
              <p:nvPr/>
            </p:nvSpPr>
            <p:spPr>
              <a:xfrm rot="5612676">
                <a:off x="2869267" y="2471550"/>
                <a:ext cx="1723226" cy="810748"/>
              </a:xfrm>
              <a:prstGeom prst="curvedUp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Trapezoid 22"/>
              <p:cNvSpPr/>
              <p:nvPr/>
            </p:nvSpPr>
            <p:spPr>
              <a:xfrm rot="20743483">
                <a:off x="4034300" y="2870714"/>
                <a:ext cx="516517" cy="852351"/>
              </a:xfrm>
              <a:prstGeom prst="trapezoid">
                <a:avLst/>
              </a:prstGeom>
              <a:solidFill>
                <a:srgbClr val="AA0065"/>
              </a:solidFill>
              <a:ln w="28575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Trapezoid 23"/>
              <p:cNvSpPr/>
              <p:nvPr/>
            </p:nvSpPr>
            <p:spPr>
              <a:xfrm rot="18485136">
                <a:off x="4227275" y="2752605"/>
                <a:ext cx="545380" cy="807242"/>
              </a:xfrm>
              <a:prstGeom prst="trapezoid">
                <a:avLst>
                  <a:gd name="adj" fmla="val 26969"/>
                </a:avLst>
              </a:prstGeom>
              <a:solidFill>
                <a:srgbClr val="00B050"/>
              </a:solidFill>
              <a:ln w="28575">
                <a:solidFill>
                  <a:srgbClr val="00427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Trapezoid 24"/>
              <p:cNvSpPr/>
              <p:nvPr/>
            </p:nvSpPr>
            <p:spPr>
              <a:xfrm rot="16200000">
                <a:off x="4313253" y="2492334"/>
                <a:ext cx="545380" cy="807242"/>
              </a:xfrm>
              <a:prstGeom prst="trapezoid">
                <a:avLst/>
              </a:prstGeom>
              <a:solidFill>
                <a:schemeClr val="accent2"/>
              </a:solidFill>
              <a:ln w="28575">
                <a:solidFill>
                  <a:srgbClr val="0044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Trapezoid 25"/>
              <p:cNvSpPr/>
              <p:nvPr/>
            </p:nvSpPr>
            <p:spPr>
              <a:xfrm rot="14460500">
                <a:off x="4252007" y="2192236"/>
                <a:ext cx="545380" cy="807242"/>
              </a:xfrm>
              <a:prstGeom prst="trapezoid">
                <a:avLst/>
              </a:prstGeom>
              <a:solidFill>
                <a:srgbClr val="0092F7"/>
              </a:solidFill>
              <a:ln w="25400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Trapezoid 26"/>
              <p:cNvSpPr/>
              <p:nvPr/>
            </p:nvSpPr>
            <p:spPr>
              <a:xfrm rot="12209348">
                <a:off x="4054992" y="2029218"/>
                <a:ext cx="532285" cy="762409"/>
              </a:xfrm>
              <a:prstGeom prst="trapezoid">
                <a:avLst>
                  <a:gd name="adj" fmla="val 33206"/>
                </a:avLst>
              </a:prstGeom>
              <a:solidFill>
                <a:srgbClr val="9966FF"/>
              </a:solidFill>
              <a:ln w="28575">
                <a:solidFill>
                  <a:srgbClr val="0044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884157" y="2595857"/>
                <a:ext cx="536234" cy="5508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8575">
                <a:solidFill>
                  <a:srgbClr val="0045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1" name="Double Brace 20"/>
            <p:cNvSpPr/>
            <p:nvPr/>
          </p:nvSpPr>
          <p:spPr>
            <a:xfrm>
              <a:off x="2857495" y="2112886"/>
              <a:ext cx="2510703" cy="1536932"/>
            </a:xfrm>
            <a:prstGeom prst="bracePair">
              <a:avLst>
                <a:gd name="adj" fmla="val 11432"/>
              </a:avLst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4BA06-560F-4272-BD1D-D3D251BC0A82}" type="datetimeFigureOut">
              <a:rPr lang="en-GB" smtClean="0"/>
              <a:t>07/08/2023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113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07/08/2023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package" Target="../embeddings/Microsoft_Excel_______.xlsx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219200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GB" sz="2000" b="1" dirty="0">
                <a:solidFill>
                  <a:schemeClr val="bg1"/>
                </a:solidFill>
              </a:rPr>
              <a:t>Basal metabolic rate and resting energy expenditure per body weight before and after </a:t>
            </a:r>
          </a:p>
          <a:p>
            <a:pPr marL="216000" algn="l"/>
            <a:r>
              <a:rPr lang="en-GB" sz="2000" b="1" dirty="0">
                <a:solidFill>
                  <a:schemeClr val="bg1"/>
                </a:solidFill>
              </a:rPr>
              <a:t>kidney transplantation in </a:t>
            </a:r>
            <a:r>
              <a:rPr lang="en-GB" sz="2000" b="1" dirty="0" err="1">
                <a:solidFill>
                  <a:schemeClr val="bg1"/>
                </a:solidFill>
              </a:rPr>
              <a:t>pediatric</a:t>
            </a:r>
            <a:r>
              <a:rPr lang="en-GB" sz="2000" b="1" dirty="0">
                <a:solidFill>
                  <a:schemeClr val="bg1"/>
                </a:solidFill>
              </a:rPr>
              <a:t> patients with chronic kidney disease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0183" y="1189759"/>
            <a:ext cx="10536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HYPOTHESIS</a:t>
            </a:r>
            <a:r>
              <a:rPr lang="en-GB" dirty="0">
                <a:solidFill>
                  <a:schemeClr val="bg1"/>
                </a:solidFill>
              </a:rPr>
              <a:t>: Post-transplant resting energy expenditure (REE) increased compared to pre-transplant.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448" y="1758951"/>
            <a:ext cx="11505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 </a:t>
            </a:r>
          </a:p>
          <a:p>
            <a:endParaRPr lang="en-GB" dirty="0">
              <a:solidFill>
                <a:srgbClr val="0065AA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79856" y="558747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Takahashi et al. 2023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719172"/>
            <a:ext cx="7141846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The resting energy expenditure with CKD patients is influenced by body size rather than kidney function. 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" name="Freeform: Shape 46">
            <a:extLst>
              <a:ext uri="{FF2B5EF4-FFF2-40B4-BE49-F238E27FC236}">
                <a16:creationId xmlns:a16="http://schemas.microsoft.com/office/drawing/2014/main" id="{EEB1DFA1-3BA2-F4F6-7A9F-E17544E7FE12}"/>
              </a:ext>
            </a:extLst>
          </p:cNvPr>
          <p:cNvSpPr/>
          <p:nvPr/>
        </p:nvSpPr>
        <p:spPr>
          <a:xfrm>
            <a:off x="886268" y="3012329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" name="TextBox 29">
            <a:extLst>
              <a:ext uri="{FF2B5EF4-FFF2-40B4-BE49-F238E27FC236}">
                <a16:creationId xmlns:a16="http://schemas.microsoft.com/office/drawing/2014/main" id="{E8341B84-FF9F-148D-054B-FECC279F36B1}"/>
              </a:ext>
            </a:extLst>
          </p:cNvPr>
          <p:cNvSpPr txBox="1"/>
          <p:nvPr/>
        </p:nvSpPr>
        <p:spPr>
          <a:xfrm>
            <a:off x="270467" y="2342508"/>
            <a:ext cx="2498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296DC0"/>
                </a:solidFill>
              </a:rPr>
              <a:t>10 patients with CKD</a:t>
            </a:r>
          </a:p>
        </p:txBody>
      </p:sp>
      <p:sp>
        <p:nvSpPr>
          <p:cNvPr id="4" name="TextBox 32">
            <a:extLst>
              <a:ext uri="{FF2B5EF4-FFF2-40B4-BE49-F238E27FC236}">
                <a16:creationId xmlns:a16="http://schemas.microsoft.com/office/drawing/2014/main" id="{008891C6-999B-6ECD-840B-7E02EBD617C6}"/>
              </a:ext>
            </a:extLst>
          </p:cNvPr>
          <p:cNvSpPr txBox="1"/>
          <p:nvPr/>
        </p:nvSpPr>
        <p:spPr>
          <a:xfrm>
            <a:off x="638683" y="4368935"/>
            <a:ext cx="2303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296DC0"/>
                </a:solidFill>
              </a:rPr>
              <a:t>Prospective observational study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ECB3EE2-E6EC-9120-493B-D3FA80EB6201}"/>
              </a:ext>
            </a:extLst>
          </p:cNvPr>
          <p:cNvSpPr/>
          <p:nvPr/>
        </p:nvSpPr>
        <p:spPr>
          <a:xfrm>
            <a:off x="2304720" y="2829472"/>
            <a:ext cx="1735313" cy="622841"/>
          </a:xfrm>
          <a:prstGeom prst="rect">
            <a:avLst/>
          </a:prstGeom>
          <a:solidFill>
            <a:srgbClr val="00385E"/>
          </a:solidFill>
          <a:ln w="41275">
            <a:solidFill>
              <a:srgbClr val="00385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Pre-transplant</a:t>
            </a:r>
          </a:p>
          <a:p>
            <a:pPr algn="ctr"/>
            <a:r>
              <a:rPr lang="en-GB" dirty="0"/>
              <a:t>REE</a:t>
            </a:r>
          </a:p>
        </p:txBody>
      </p:sp>
      <p:sp>
        <p:nvSpPr>
          <p:cNvPr id="6" name="Rectangle 38">
            <a:extLst>
              <a:ext uri="{FF2B5EF4-FFF2-40B4-BE49-F238E27FC236}">
                <a16:creationId xmlns:a16="http://schemas.microsoft.com/office/drawing/2014/main" id="{0670E36A-873A-497D-DE0F-8B84A5B97317}"/>
              </a:ext>
            </a:extLst>
          </p:cNvPr>
          <p:cNvSpPr/>
          <p:nvPr/>
        </p:nvSpPr>
        <p:spPr>
          <a:xfrm>
            <a:off x="2304719" y="3652484"/>
            <a:ext cx="1735313" cy="622841"/>
          </a:xfrm>
          <a:prstGeom prst="rect">
            <a:avLst/>
          </a:prstGeom>
          <a:noFill/>
          <a:ln w="41275">
            <a:solidFill>
              <a:srgbClr val="00437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437A"/>
                </a:solidFill>
              </a:rPr>
              <a:t>Post-transplant</a:t>
            </a:r>
          </a:p>
          <a:p>
            <a:pPr algn="ctr"/>
            <a:r>
              <a:rPr lang="en-GB" dirty="0">
                <a:solidFill>
                  <a:srgbClr val="00437A"/>
                </a:solidFill>
              </a:rPr>
              <a:t>REE</a:t>
            </a:r>
          </a:p>
        </p:txBody>
      </p:sp>
      <p:cxnSp>
        <p:nvCxnSpPr>
          <p:cNvPr id="7" name="Straight Arrow Connector 40">
            <a:extLst>
              <a:ext uri="{FF2B5EF4-FFF2-40B4-BE49-F238E27FC236}">
                <a16:creationId xmlns:a16="http://schemas.microsoft.com/office/drawing/2014/main" id="{473E5DAB-5456-3141-53FE-5EF8EFEC03AB}"/>
              </a:ext>
            </a:extLst>
          </p:cNvPr>
          <p:cNvCxnSpPr/>
          <p:nvPr/>
        </p:nvCxnSpPr>
        <p:spPr>
          <a:xfrm>
            <a:off x="1618088" y="3539900"/>
            <a:ext cx="613837" cy="478387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42">
            <a:extLst>
              <a:ext uri="{FF2B5EF4-FFF2-40B4-BE49-F238E27FC236}">
                <a16:creationId xmlns:a16="http://schemas.microsoft.com/office/drawing/2014/main" id="{218B5104-35E6-D316-39DA-ACFE35757383}"/>
              </a:ext>
            </a:extLst>
          </p:cNvPr>
          <p:cNvCxnSpPr/>
          <p:nvPr/>
        </p:nvCxnSpPr>
        <p:spPr>
          <a:xfrm flipV="1">
            <a:off x="1618088" y="3142576"/>
            <a:ext cx="613837" cy="405275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13">
            <a:extLst>
              <a:ext uri="{FF2B5EF4-FFF2-40B4-BE49-F238E27FC236}">
                <a16:creationId xmlns:a16="http://schemas.microsoft.com/office/drawing/2014/main" id="{D1AB88F4-A003-7E5A-696E-BBBE4D8D439F}"/>
              </a:ext>
            </a:extLst>
          </p:cNvPr>
          <p:cNvCxnSpPr>
            <a:cxnSpLocks/>
          </p:cNvCxnSpPr>
          <p:nvPr/>
        </p:nvCxnSpPr>
        <p:spPr>
          <a:xfrm>
            <a:off x="4297678" y="3477301"/>
            <a:ext cx="703692" cy="14984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40">
            <a:extLst>
              <a:ext uri="{FF2B5EF4-FFF2-40B4-BE49-F238E27FC236}">
                <a16:creationId xmlns:a16="http://schemas.microsoft.com/office/drawing/2014/main" id="{FE8B02F4-4B0F-C345-2C4F-CFF01BA91788}"/>
              </a:ext>
            </a:extLst>
          </p:cNvPr>
          <p:cNvCxnSpPr>
            <a:cxnSpLocks/>
          </p:cNvCxnSpPr>
          <p:nvPr/>
        </p:nvCxnSpPr>
        <p:spPr>
          <a:xfrm>
            <a:off x="4297678" y="3719344"/>
            <a:ext cx="647521" cy="665235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42">
            <a:extLst>
              <a:ext uri="{FF2B5EF4-FFF2-40B4-BE49-F238E27FC236}">
                <a16:creationId xmlns:a16="http://schemas.microsoft.com/office/drawing/2014/main" id="{C1C94BB0-E6B4-47A0-624B-865ED9B72DCB}"/>
              </a:ext>
            </a:extLst>
          </p:cNvPr>
          <p:cNvCxnSpPr>
            <a:cxnSpLocks/>
          </p:cNvCxnSpPr>
          <p:nvPr/>
        </p:nvCxnSpPr>
        <p:spPr>
          <a:xfrm flipV="1">
            <a:off x="4297678" y="2536466"/>
            <a:ext cx="613837" cy="776094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32">
            <a:extLst>
              <a:ext uri="{FF2B5EF4-FFF2-40B4-BE49-F238E27FC236}">
                <a16:creationId xmlns:a16="http://schemas.microsoft.com/office/drawing/2014/main" id="{97467EF2-638F-B5AB-C8B2-7ECE01639739}"/>
              </a:ext>
            </a:extLst>
          </p:cNvPr>
          <p:cNvSpPr txBox="1"/>
          <p:nvPr/>
        </p:nvSpPr>
        <p:spPr>
          <a:xfrm>
            <a:off x="5001370" y="2164012"/>
            <a:ext cx="30322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296DC0"/>
                </a:solidFill>
              </a:rPr>
              <a:t>Post-transplant REE (per weight) was higher than age-matched BMR with low body weight patient</a:t>
            </a:r>
          </a:p>
        </p:txBody>
      </p:sp>
      <p:sp>
        <p:nvSpPr>
          <p:cNvPr id="18" name="TextBox 32">
            <a:extLst>
              <a:ext uri="{FF2B5EF4-FFF2-40B4-BE49-F238E27FC236}">
                <a16:creationId xmlns:a16="http://schemas.microsoft.com/office/drawing/2014/main" id="{59C0744F-600E-87E2-1E90-C3608EAB10ED}"/>
              </a:ext>
            </a:extLst>
          </p:cNvPr>
          <p:cNvSpPr txBox="1"/>
          <p:nvPr/>
        </p:nvSpPr>
        <p:spPr>
          <a:xfrm>
            <a:off x="5045201" y="3144374"/>
            <a:ext cx="29884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296DC0"/>
                </a:solidFill>
              </a:rPr>
              <a:t>The change in the REE (per weight) before and after transplantation was not significant.</a:t>
            </a:r>
          </a:p>
        </p:txBody>
      </p:sp>
      <p:sp>
        <p:nvSpPr>
          <p:cNvPr id="19" name="TextBox 32">
            <a:extLst>
              <a:ext uri="{FF2B5EF4-FFF2-40B4-BE49-F238E27FC236}">
                <a16:creationId xmlns:a16="http://schemas.microsoft.com/office/drawing/2014/main" id="{FAE4C46F-A540-35D7-BB82-2636B5261676}"/>
              </a:ext>
            </a:extLst>
          </p:cNvPr>
          <p:cNvSpPr txBox="1"/>
          <p:nvPr/>
        </p:nvSpPr>
        <p:spPr>
          <a:xfrm>
            <a:off x="5071327" y="4111046"/>
            <a:ext cx="29884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296DC0"/>
                </a:solidFill>
              </a:rPr>
              <a:t>The change in the respiratory quotient (RQ) was significantly higher in post-transplant.</a:t>
            </a:r>
          </a:p>
        </p:txBody>
      </p:sp>
      <p:graphicFrame>
        <p:nvGraphicFramePr>
          <p:cNvPr id="20" name="オブジェクト 19">
            <a:extLst>
              <a:ext uri="{FF2B5EF4-FFF2-40B4-BE49-F238E27FC236}">
                <a16:creationId xmlns:a16="http://schemas.microsoft.com/office/drawing/2014/main" id="{4E501739-A9B9-1005-3788-E73F5CA956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1347064"/>
              </p:ext>
            </p:extLst>
          </p:nvPr>
        </p:nvGraphicFramePr>
        <p:xfrm>
          <a:off x="8167343" y="3078560"/>
          <a:ext cx="3684778" cy="5067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シート" r:id="rId2" imgW="4432300" imgH="609600" progId="Excel.Sheet.12">
                  <p:embed/>
                </p:oleObj>
              </mc:Choice>
              <mc:Fallback>
                <p:oleObj name="シート" r:id="rId2" imgW="4432300" imgH="6096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167343" y="3078560"/>
                        <a:ext cx="3684778" cy="5067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7265</TotalTime>
  <Words>123</Words>
  <Application>Microsoft Macintosh PowerPoint</Application>
  <PresentationFormat>ワイド画面</PresentationFormat>
  <Paragraphs>15</Paragraphs>
  <Slides>1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Microsoft Excel ワークシート</vt:lpstr>
      <vt:lpstr>PowerPoint プレゼンテーション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雄介 高橋</cp:lastModifiedBy>
  <cp:revision>56</cp:revision>
  <dcterms:created xsi:type="dcterms:W3CDTF">2019-06-13T12:30:18Z</dcterms:created>
  <dcterms:modified xsi:type="dcterms:W3CDTF">2023-08-10T03:09:34Z</dcterms:modified>
</cp:coreProperties>
</file>