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48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98"/>
    <p:restoredTop sz="91369"/>
  </p:normalViewPr>
  <p:slideViewPr>
    <p:cSldViewPr snapToGrid="0" snapToObjects="1">
      <p:cViewPr varScale="1">
        <p:scale>
          <a:sx n="106" d="100"/>
          <a:sy n="106" d="100"/>
        </p:scale>
        <p:origin x="11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F93099-83B0-9A41-894E-52B4953B5D80}" type="datetimeFigureOut">
              <a:rPr kumimoji="1" lang="ja-JP" altLang="en-US" smtClean="0"/>
              <a:t>2024/2/1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45533B-883A-FD4C-8424-5AD89223EA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829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" altLang="ja-JP" dirty="0"/>
              <a:t>Comparing PFS and OS in ICI treated and untreated populations, 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45533B-883A-FD4C-8424-5AD89223EAE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8213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5F883F-17BE-AE49-8436-0C9ABC1E7C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9DFAE40-3D53-A549-A432-AB10D0A6FA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6479325-39D1-0547-80E6-FCAE9DCE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BEDC4-ADBD-934B-ABAD-79544B18BBEE}" type="datetimeFigureOut">
              <a:rPr kumimoji="1" lang="ja-JP" altLang="en-US" smtClean="0"/>
              <a:t>2024/2/1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0207B67-5C26-E346-88C8-CEFD0AD64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DA13AC6-CA34-2945-B7FF-6868826C7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AA6A6-B92B-CC46-ABA4-9A5229B311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9963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3E33BD-93E2-6148-A44D-C5252E9C0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B352690-9233-AD48-B322-7D57E4F056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76CDD4A-B6B1-E849-9F12-33B012985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BEDC4-ADBD-934B-ABAD-79544B18BBEE}" type="datetimeFigureOut">
              <a:rPr kumimoji="1" lang="ja-JP" altLang="en-US" smtClean="0"/>
              <a:t>2024/2/1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EED9DC6-FB16-494B-AA50-77CCEAC07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FF1C51-5C7C-CF40-8D7C-635ECB475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AA6A6-B92B-CC46-ABA4-9A5229B311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531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11B9DC2-2F55-FB48-8EFB-FFD5DBBD89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E46018E-2D1D-1349-91BA-75936EDB4D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67B8DC1-D1D7-7746-B544-FBE8882CD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BEDC4-ADBD-934B-ABAD-79544B18BBEE}" type="datetimeFigureOut">
              <a:rPr kumimoji="1" lang="ja-JP" altLang="en-US" smtClean="0"/>
              <a:t>2024/2/1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2CF5B5-2A69-4C46-B229-D0D3301F0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D2E165E-48E8-3E43-8D66-8392A4171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AA6A6-B92B-CC46-ABA4-9A5229B311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9450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48999F-FB15-1544-A98B-F38E57A9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A4273F0-86B6-F945-A695-50C8EC3F2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B8D2CB-8375-7242-BF8D-33B330CE6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BEDC4-ADBD-934B-ABAD-79544B18BBEE}" type="datetimeFigureOut">
              <a:rPr kumimoji="1" lang="ja-JP" altLang="en-US" smtClean="0"/>
              <a:t>2024/2/1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95CD4E0-3061-C246-8519-43DCEC066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69F611-6C6E-7846-809A-4800E3B3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AA6A6-B92B-CC46-ABA4-9A5229B311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1257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6D378F-A4EB-B24E-B991-423346F54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D681D43-BD63-EF4D-92DF-F2462FBF12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5CE6CDD-92D0-E240-AB74-56616DEB0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BEDC4-ADBD-934B-ABAD-79544B18BBEE}" type="datetimeFigureOut">
              <a:rPr kumimoji="1" lang="ja-JP" altLang="en-US" smtClean="0"/>
              <a:t>2024/2/1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4B2D5EF-E865-B049-9AF5-ADC835078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1C139C0-BF4D-484E-847D-C07FCFBFE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AA6A6-B92B-CC46-ABA4-9A5229B311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2152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21A43B-A1BE-F841-9D00-81ADB47FF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01FA889-7587-CA4E-84DD-AD4116EE4C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D9A57D0-6519-A74F-B0F6-F666C0D78A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8269675-97D4-AC45-8314-BB520555D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BEDC4-ADBD-934B-ABAD-79544B18BBEE}" type="datetimeFigureOut">
              <a:rPr kumimoji="1" lang="ja-JP" altLang="en-US" smtClean="0"/>
              <a:t>2024/2/1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57F4555-39EE-0B47-8A5F-3679A6A7A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0D8C270-532E-074B-B482-7B93AB98E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AA6A6-B92B-CC46-ABA4-9A5229B311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383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C54F26-9F74-174A-88B1-CA19E18EE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F793016-D561-A349-90A5-B4EA5D932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CF7959C-0D9A-D049-9B96-E96D2609C8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0A30EE8-C565-3F40-8D58-95AB5C797E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9241D71-F038-BF41-A84A-EEBD1942AD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CB53EC5-F782-AC49-BF24-398408293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BEDC4-ADBD-934B-ABAD-79544B18BBEE}" type="datetimeFigureOut">
              <a:rPr kumimoji="1" lang="ja-JP" altLang="en-US" smtClean="0"/>
              <a:t>2024/2/1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D6E87C5-2E29-894B-A8F6-346285B19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A0EAFF3-7AD4-9F47-96AD-0E8CC1C70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AA6A6-B92B-CC46-ABA4-9A5229B311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4604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5D6606-9CBB-EB4A-B2AD-A0D4C9D05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6D8A78D-F710-C44F-9D1E-DC34202D8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BEDC4-ADBD-934B-ABAD-79544B18BBEE}" type="datetimeFigureOut">
              <a:rPr kumimoji="1" lang="ja-JP" altLang="en-US" smtClean="0"/>
              <a:t>2024/2/1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E72A0C1-5059-3649-A9F2-BEDA66D9D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6EE7998-91C7-E444-86C2-39A90A9DD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AA6A6-B92B-CC46-ABA4-9A5229B311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3103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B2EC3DF-CDD0-374D-91F5-13680CA57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BEDC4-ADBD-934B-ABAD-79544B18BBEE}" type="datetimeFigureOut">
              <a:rPr kumimoji="1" lang="ja-JP" altLang="en-US" smtClean="0"/>
              <a:t>2024/2/1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0BBFCE2-7D4C-5A44-881F-EBFF29658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B1543C-7575-0D43-97B7-7492BC1CE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AA6A6-B92B-CC46-ABA4-9A5229B311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201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F88A80-6A0A-DA4B-885B-261E77D42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63333B6-33B8-3646-AD23-D25BA31B7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FC2D398-AB2B-C249-BC10-5D8CBE7D7D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C2339B2-8F90-EA41-B353-4A7EC4CE0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BEDC4-ADBD-934B-ABAD-79544B18BBEE}" type="datetimeFigureOut">
              <a:rPr kumimoji="1" lang="ja-JP" altLang="en-US" smtClean="0"/>
              <a:t>2024/2/1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693E204-BE5F-054B-88BD-EF13F54D3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0B14455-4DE8-D548-8479-EEF988448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AA6A6-B92B-CC46-ABA4-9A5229B311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2684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29FB7B-2698-A849-AF1B-4A5E62FA4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DEB90B0-4D8D-9444-81CD-1164D615CC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12EB51E-2C2A-304E-9A22-E4B5ACE3A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A1A83E4-4291-9543-92DF-F8E1D9FD9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BEDC4-ADBD-934B-ABAD-79544B18BBEE}" type="datetimeFigureOut">
              <a:rPr kumimoji="1" lang="ja-JP" altLang="en-US" smtClean="0"/>
              <a:t>2024/2/1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27BB3A3-ABC2-4D44-AB24-5D593F93D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5948415-2780-2746-8709-B6DE16B38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AA6A6-B92B-CC46-ABA4-9A5229B311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7947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599211A-EB09-FD4F-B1FA-379254147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5F8347E-E595-4740-9535-46B3C94CE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AC8E4F-8477-3848-9E44-DE07A05746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BEDC4-ADBD-934B-ABAD-79544B18BBEE}" type="datetimeFigureOut">
              <a:rPr kumimoji="1" lang="ja-JP" altLang="en-US" smtClean="0"/>
              <a:t>2024/2/1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4E19A5-BF50-0C4B-8E70-A718677777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F68FAE-FF41-E248-BC1E-73C920FB1D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AA6A6-B92B-CC46-ABA4-9A5229B311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423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F85AE09-8A2B-A146-2B3F-C4348E86FF19}"/>
              </a:ext>
            </a:extLst>
          </p:cNvPr>
          <p:cNvSpPr txBox="1"/>
          <p:nvPr/>
        </p:nvSpPr>
        <p:spPr>
          <a:xfrm>
            <a:off x="281569" y="236716"/>
            <a:ext cx="24739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kern="100" dirty="0">
                <a:solidFill>
                  <a:srgbClr val="000000"/>
                </a:solidFill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Fig.1</a:t>
            </a:r>
            <a:endParaRPr lang="ja-JP" altLang="en-US" sz="180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D714F18-0C6E-95BB-6CD9-B162485F6989}"/>
              </a:ext>
            </a:extLst>
          </p:cNvPr>
          <p:cNvSpPr txBox="1"/>
          <p:nvPr/>
        </p:nvSpPr>
        <p:spPr>
          <a:xfrm>
            <a:off x="281569" y="669924"/>
            <a:ext cx="3280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A</a:t>
            </a:r>
            <a:endParaRPr lang="ja-JP" altLang="en-US" sz="180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9798469-EC5D-BDC5-BC97-9BBD8191625C}"/>
              </a:ext>
            </a:extLst>
          </p:cNvPr>
          <p:cNvSpPr txBox="1"/>
          <p:nvPr/>
        </p:nvSpPr>
        <p:spPr>
          <a:xfrm>
            <a:off x="6096000" y="669924"/>
            <a:ext cx="3280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B</a:t>
            </a:r>
            <a:endParaRPr lang="ja-JP" altLang="en-US" sz="1800">
              <a:latin typeface="Arial" panose="020B0604020202020204" pitchFamily="34" charset="0"/>
              <a:ea typeface="Meiryo" panose="020B0604030504040204" pitchFamily="34" charset="-128"/>
              <a:cs typeface="Arial" panose="020B0604020202020204" pitchFamily="34" charset="0"/>
            </a:endParaRP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E53D2E13-0081-7188-47D5-D580C2EF783D}"/>
              </a:ext>
            </a:extLst>
          </p:cNvPr>
          <p:cNvGrpSpPr/>
          <p:nvPr/>
        </p:nvGrpSpPr>
        <p:grpSpPr>
          <a:xfrm>
            <a:off x="281569" y="1039256"/>
            <a:ext cx="5789377" cy="4067893"/>
            <a:chOff x="281569" y="1039256"/>
            <a:chExt cx="5789377" cy="4067893"/>
          </a:xfrm>
        </p:grpSpPr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F0F55967-2F45-5310-F539-19DDD304C41C}"/>
                </a:ext>
              </a:extLst>
            </p:cNvPr>
            <p:cNvGrpSpPr/>
            <p:nvPr/>
          </p:nvGrpSpPr>
          <p:grpSpPr>
            <a:xfrm>
              <a:off x="281569" y="1039256"/>
              <a:ext cx="5789377" cy="3711164"/>
              <a:chOff x="5885520" y="4119755"/>
              <a:chExt cx="4284391" cy="2886973"/>
            </a:xfrm>
          </p:grpSpPr>
          <p:pic>
            <p:nvPicPr>
              <p:cNvPr id="7" name="図 6" descr="グラフ, ヒストグラム&#10;&#10;自動的に生成された説明">
                <a:extLst>
                  <a:ext uri="{FF2B5EF4-FFF2-40B4-BE49-F238E27FC236}">
                    <a16:creationId xmlns:a16="http://schemas.microsoft.com/office/drawing/2014/main" id="{6A97790B-9256-3138-A7D3-123E48C8DD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85520" y="4119755"/>
                <a:ext cx="4284391" cy="2886973"/>
              </a:xfrm>
              <a:prstGeom prst="rect">
                <a:avLst/>
              </a:prstGeom>
            </p:spPr>
          </p:pic>
          <p:sp>
            <p:nvSpPr>
              <p:cNvPr id="2" name="テキスト ボックス 1">
                <a:extLst>
                  <a:ext uri="{FF2B5EF4-FFF2-40B4-BE49-F238E27FC236}">
                    <a16:creationId xmlns:a16="http://schemas.microsoft.com/office/drawing/2014/main" id="{CAECE97C-1760-255D-498E-68A9854A067E}"/>
                  </a:ext>
                </a:extLst>
              </p:cNvPr>
              <p:cNvSpPr txBox="1"/>
              <p:nvPr/>
            </p:nvSpPr>
            <p:spPr>
              <a:xfrm>
                <a:off x="7691176" y="4534207"/>
                <a:ext cx="2322620" cy="742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1400" b="1" dirty="0">
                    <a:latin typeface="Arial" panose="020B0604020202020204" pitchFamily="34" charset="0"/>
                    <a:ea typeface="Hiragino Kaku Gothic Pro W3" panose="020B0300000000000000" pitchFamily="34" charset="-128"/>
                    <a:cs typeface="Arial" panose="020B0604020202020204" pitchFamily="34" charset="0"/>
                  </a:rPr>
                  <a:t>Median PFS</a:t>
                </a:r>
              </a:p>
              <a:p>
                <a:pPr algn="r"/>
                <a:r>
                  <a:rPr lang="en-US" altLang="ja-JP" sz="1400" b="1" dirty="0">
                    <a:latin typeface="Arial" panose="020B0604020202020204" pitchFamily="34" charset="0"/>
                    <a:ea typeface="Hiragino Kaku Gothic Pro W3" panose="020B0300000000000000" pitchFamily="34" charset="-128"/>
                    <a:cs typeface="Arial" panose="020B0604020202020204" pitchFamily="34" charset="0"/>
                  </a:rPr>
                  <a:t>No ICI group</a:t>
                </a:r>
                <a:r>
                  <a:rPr kumimoji="1" lang="en-US" altLang="ja-JP" sz="1400" b="1" dirty="0">
                    <a:latin typeface="Arial" panose="020B0604020202020204" pitchFamily="34" charset="0"/>
                    <a:ea typeface="Hiragino Kaku Gothic Pro W3" panose="020B0300000000000000" pitchFamily="34" charset="-128"/>
                    <a:cs typeface="Arial" panose="020B0604020202020204" pitchFamily="34" charset="0"/>
                  </a:rPr>
                  <a:t>: 6.8</a:t>
                </a:r>
                <a:r>
                  <a:rPr lang="en-US" altLang="ja-JP" sz="1400" b="1" dirty="0">
                    <a:latin typeface="Arial" panose="020B0604020202020204" pitchFamily="34" charset="0"/>
                    <a:ea typeface="Hiragino Kaku Gothic Pro W3" panose="020B0300000000000000" pitchFamily="34" charset="-128"/>
                    <a:cs typeface="Arial" panose="020B0604020202020204" pitchFamily="34" charset="0"/>
                  </a:rPr>
                  <a:t> months</a:t>
                </a:r>
              </a:p>
              <a:p>
                <a:pPr algn="r"/>
                <a:r>
                  <a:rPr lang="en-US" altLang="ja-JP" sz="1400" b="1" dirty="0">
                    <a:latin typeface="Arial" panose="020B0604020202020204" pitchFamily="34" charset="0"/>
                    <a:ea typeface="Hiragino Kaku Gothic Pro W3" panose="020B0300000000000000" pitchFamily="34" charset="-128"/>
                    <a:cs typeface="Arial" panose="020B0604020202020204" pitchFamily="34" charset="0"/>
                  </a:rPr>
                  <a:t>ICI </a:t>
                </a:r>
                <a:r>
                  <a:rPr lang="en-US" altLang="ja-JP" sz="1400" b="1" dirty="0" err="1">
                    <a:latin typeface="Arial" panose="020B0604020202020204" pitchFamily="34" charset="0"/>
                    <a:ea typeface="Hiragino Kaku Gothic Pro W3" panose="020B0300000000000000" pitchFamily="34" charset="-128"/>
                    <a:cs typeface="Arial" panose="020B0604020202020204" pitchFamily="34" charset="0"/>
                  </a:rPr>
                  <a:t>gropu</a:t>
                </a:r>
                <a:r>
                  <a:rPr lang="en-US" altLang="ja-JP" sz="1400" b="1" dirty="0">
                    <a:latin typeface="Arial" panose="020B0604020202020204" pitchFamily="34" charset="0"/>
                    <a:ea typeface="Hiragino Kaku Gothic Pro W3" panose="020B0300000000000000" pitchFamily="34" charset="-128"/>
                    <a:cs typeface="Arial" panose="020B0604020202020204" pitchFamily="34" charset="0"/>
                  </a:rPr>
                  <a:t>: 5.9 months </a:t>
                </a:r>
              </a:p>
              <a:p>
                <a:pPr algn="r"/>
                <a:endParaRPr kumimoji="1" lang="en-US" altLang="ja-JP" sz="1400" b="1" dirty="0">
                  <a:latin typeface="Arial" panose="020B0604020202020204" pitchFamily="34" charset="0"/>
                  <a:ea typeface="Hiragino Kaku Gothic Pro W3" panose="020B0300000000000000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34A7187A-131C-AA48-5094-EDDFD52A9A49}"/>
                  </a:ext>
                </a:extLst>
              </p:cNvPr>
              <p:cNvSpPr txBox="1"/>
              <p:nvPr/>
            </p:nvSpPr>
            <p:spPr>
              <a:xfrm>
                <a:off x="7468955" y="4230359"/>
                <a:ext cx="2700956" cy="263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1600" b="1" dirty="0">
                    <a:latin typeface="Arial" panose="020B0604020202020204" pitchFamily="34" charset="0"/>
                    <a:ea typeface="Hiragino Kaku Gothic Pro W3" panose="020B0300000000000000" pitchFamily="34" charset="-128"/>
                    <a:cs typeface="Arial" panose="020B0604020202020204" pitchFamily="34" charset="0"/>
                  </a:rPr>
                  <a:t>HR: 2.00 (95%CI 0.56-7.16, p: 0.16)</a:t>
                </a:r>
                <a:endParaRPr kumimoji="1" lang="en-US" altLang="ja-JP" sz="1600" b="1" dirty="0">
                  <a:latin typeface="Arial" panose="020B0604020202020204" pitchFamily="34" charset="0"/>
                  <a:ea typeface="Hiragino Kaku Gothic Pro W3" panose="020B0300000000000000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211DA35E-155E-A5E6-1254-A62D763C3797}"/>
                </a:ext>
              </a:extLst>
            </p:cNvPr>
            <p:cNvSpPr txBox="1"/>
            <p:nvPr/>
          </p:nvSpPr>
          <p:spPr>
            <a:xfrm rot="16200000">
              <a:off x="-1561806" y="2887090"/>
              <a:ext cx="4067892" cy="3722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en-US" altLang="ja-JP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      PFS (%)                                       </a:t>
              </a:r>
              <a:endParaRPr kumimoji="1" lang="ja-JP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39B4C905-C1AB-1FC5-7AF2-0B69C3C53649}"/>
              </a:ext>
            </a:extLst>
          </p:cNvPr>
          <p:cNvGrpSpPr/>
          <p:nvPr/>
        </p:nvGrpSpPr>
        <p:grpSpPr>
          <a:xfrm>
            <a:off x="6121055" y="992883"/>
            <a:ext cx="6384331" cy="4160637"/>
            <a:chOff x="5920228" y="3460102"/>
            <a:chExt cx="6384331" cy="4160637"/>
          </a:xfrm>
        </p:grpSpPr>
        <p:pic>
          <p:nvPicPr>
            <p:cNvPr id="13" name="図 12" descr="グラフ&#10;&#10;自動的に生成された説明">
              <a:extLst>
                <a:ext uri="{FF2B5EF4-FFF2-40B4-BE49-F238E27FC236}">
                  <a16:creationId xmlns:a16="http://schemas.microsoft.com/office/drawing/2014/main" id="{0696379B-D455-1911-EDBD-B99B4784B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20228" y="3460102"/>
              <a:ext cx="5653273" cy="3711163"/>
            </a:xfrm>
            <a:prstGeom prst="rect">
              <a:avLst/>
            </a:prstGeom>
          </p:spPr>
        </p:pic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E1B530BD-51B5-FF03-B7DE-E80C40DC2993}"/>
                </a:ext>
              </a:extLst>
            </p:cNvPr>
            <p:cNvSpPr txBox="1"/>
            <p:nvPr/>
          </p:nvSpPr>
          <p:spPr>
            <a:xfrm rot="16200000">
              <a:off x="4130463" y="5400680"/>
              <a:ext cx="4067892" cy="3722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en-US" altLang="ja-JP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      OS(%)                                        </a:t>
              </a:r>
              <a:endParaRPr kumimoji="1" lang="ja-JP" alt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5064317C-B712-C8DB-AA99-EC12AC8ED408}"/>
                </a:ext>
              </a:extLst>
            </p:cNvPr>
            <p:cNvGrpSpPr/>
            <p:nvPr/>
          </p:nvGrpSpPr>
          <p:grpSpPr>
            <a:xfrm>
              <a:off x="8870537" y="4041493"/>
              <a:ext cx="3434022" cy="966459"/>
              <a:chOff x="8892840" y="3789464"/>
              <a:chExt cx="3434022" cy="966459"/>
            </a:xfrm>
          </p:grpSpPr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9F3D4E66-96A2-70B4-7F6E-53BCE890D614}"/>
                  </a:ext>
                </a:extLst>
              </p:cNvPr>
              <p:cNvSpPr txBox="1"/>
              <p:nvPr/>
            </p:nvSpPr>
            <p:spPr>
              <a:xfrm>
                <a:off x="8892840" y="3789464"/>
                <a:ext cx="23519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1400" b="1" dirty="0">
                    <a:latin typeface="Arial" panose="020B0604020202020204" pitchFamily="34" charset="0"/>
                    <a:ea typeface="Hiragino Kaku Gothic Pro W3" panose="020B0300000000000000" pitchFamily="34" charset="-128"/>
                    <a:cs typeface="Arial" panose="020B0604020202020204" pitchFamily="34" charset="0"/>
                  </a:rPr>
                  <a:t>Median OS</a:t>
                </a:r>
                <a:r>
                  <a:rPr kumimoji="1" lang="en-US" altLang="ja-JP" sz="1400" b="1" dirty="0">
                    <a:latin typeface="Arial" panose="020B0604020202020204" pitchFamily="34" charset="0"/>
                    <a:ea typeface="Hiragino Kaku Gothic Pro W3" panose="020B0300000000000000" pitchFamily="34" charset="-128"/>
                    <a:cs typeface="Arial" panose="020B0604020202020204" pitchFamily="34" charset="0"/>
                  </a:rPr>
                  <a:t>  </a:t>
                </a:r>
              </a:p>
            </p:txBody>
          </p:sp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ABD8B8C5-322B-F6B8-04C3-342664707CE6}"/>
                  </a:ext>
                </a:extLst>
              </p:cNvPr>
              <p:cNvSpPr txBox="1"/>
              <p:nvPr/>
            </p:nvSpPr>
            <p:spPr>
              <a:xfrm>
                <a:off x="9527098" y="4017259"/>
                <a:ext cx="279976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1400" b="1" dirty="0">
                    <a:latin typeface="Arial" panose="020B0604020202020204" pitchFamily="34" charset="0"/>
                    <a:ea typeface="Hiragino Kaku Gothic Pro W3" panose="020B0300000000000000" pitchFamily="34" charset="-128"/>
                    <a:cs typeface="Arial" panose="020B0604020202020204" pitchFamily="34" charset="0"/>
                  </a:rPr>
                  <a:t>No ICI group</a:t>
                </a:r>
                <a:r>
                  <a:rPr kumimoji="1" lang="en-US" altLang="ja-JP" sz="1400" b="1" dirty="0">
                    <a:latin typeface="Arial" panose="020B0604020202020204" pitchFamily="34" charset="0"/>
                    <a:ea typeface="Hiragino Kaku Gothic Pro W3" panose="020B0300000000000000" pitchFamily="34" charset="-128"/>
                    <a:cs typeface="Arial" panose="020B0604020202020204" pitchFamily="34" charset="0"/>
                  </a:rPr>
                  <a:t> : 11.3</a:t>
                </a:r>
                <a:r>
                  <a:rPr lang="en-US" altLang="ja-JP" sz="1400" b="1" dirty="0">
                    <a:latin typeface="Arial" panose="020B0604020202020204" pitchFamily="34" charset="0"/>
                    <a:ea typeface="Hiragino Kaku Gothic Pro W3" panose="020B0300000000000000" pitchFamily="34" charset="-128"/>
                    <a:cs typeface="Arial" panose="020B0604020202020204" pitchFamily="34" charset="0"/>
                  </a:rPr>
                  <a:t> months</a:t>
                </a:r>
              </a:p>
              <a:p>
                <a:r>
                  <a:rPr lang="en-US" altLang="ja-JP" sz="1400" b="1" dirty="0">
                    <a:latin typeface="Arial" panose="020B0604020202020204" pitchFamily="34" charset="0"/>
                    <a:ea typeface="Hiragino Kaku Gothic Pro W3" panose="020B0300000000000000" pitchFamily="34" charset="-128"/>
                    <a:cs typeface="Arial" panose="020B0604020202020204" pitchFamily="34" charset="0"/>
                  </a:rPr>
                  <a:t>      ICI group : 7.8 months   </a:t>
                </a:r>
              </a:p>
              <a:p>
                <a:pPr algn="r"/>
                <a:endParaRPr kumimoji="1" lang="en-US" altLang="ja-JP" sz="1400" b="1" dirty="0">
                  <a:latin typeface="Arial" panose="020B0604020202020204" pitchFamily="34" charset="0"/>
                  <a:ea typeface="Hiragino Kaku Gothic Pro W3" panose="020B0300000000000000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8BB3BABB-735D-037B-EBDC-5470FB8B32EF}"/>
                </a:ext>
              </a:extLst>
            </p:cNvPr>
            <p:cNvSpPr txBox="1"/>
            <p:nvPr/>
          </p:nvSpPr>
          <p:spPr>
            <a:xfrm>
              <a:off x="8221666" y="3646989"/>
              <a:ext cx="3649726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600" b="1" dirty="0">
                  <a:latin typeface="Arial" panose="020B0604020202020204" pitchFamily="34" charset="0"/>
                  <a:ea typeface="Hiragino Kaku Gothic Pro W3" panose="020B0300000000000000" pitchFamily="34" charset="-128"/>
                  <a:cs typeface="Arial" panose="020B0604020202020204" pitchFamily="34" charset="0"/>
                </a:rPr>
                <a:t>HR: 2.52 (95%CI 0.64-9.92, p: 0.09)</a:t>
              </a:r>
              <a:endParaRPr kumimoji="1" lang="en-US" altLang="ja-JP" sz="1600" b="1" dirty="0">
                <a:latin typeface="Arial" panose="020B0604020202020204" pitchFamily="34" charset="0"/>
                <a:ea typeface="Hiragino Kaku Gothic Pro W3" panose="020B0300000000000000" pitchFamily="34" charset="-128"/>
                <a:cs typeface="Arial" panose="020B0604020202020204" pitchFamily="34" charset="0"/>
              </a:endParaRPr>
            </a:p>
          </p:txBody>
        </p:sp>
      </p:grp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ACD394C-64FA-3EEA-20A9-EECE32C8A56C}"/>
              </a:ext>
            </a:extLst>
          </p:cNvPr>
          <p:cNvSpPr/>
          <p:nvPr/>
        </p:nvSpPr>
        <p:spPr>
          <a:xfrm>
            <a:off x="1460810" y="2821259"/>
            <a:ext cx="1294747" cy="780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30D2EB3-0247-733D-8241-7076C7A490BA}"/>
              </a:ext>
            </a:extLst>
          </p:cNvPr>
          <p:cNvSpPr/>
          <p:nvPr/>
        </p:nvSpPr>
        <p:spPr>
          <a:xfrm>
            <a:off x="7468233" y="2640263"/>
            <a:ext cx="1294747" cy="780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図 11" descr="円 が含まれている画像&#10;&#10;自動的に生成された説明">
            <a:extLst>
              <a:ext uri="{FF2B5EF4-FFF2-40B4-BE49-F238E27FC236}">
                <a16:creationId xmlns:a16="http://schemas.microsoft.com/office/drawing/2014/main" id="{5BDB7406-FFE3-FFB5-A3F3-723BB302A6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1585" y="3073202"/>
            <a:ext cx="1314105" cy="472057"/>
          </a:xfrm>
          <a:prstGeom prst="rect">
            <a:avLst/>
          </a:prstGeom>
        </p:spPr>
      </p:pic>
      <p:pic>
        <p:nvPicPr>
          <p:cNvPr id="22" name="図 21" descr="円 が含まれている画像&#10;&#10;自動的に生成された説明">
            <a:extLst>
              <a:ext uri="{FF2B5EF4-FFF2-40B4-BE49-F238E27FC236}">
                <a16:creationId xmlns:a16="http://schemas.microsoft.com/office/drawing/2014/main" id="{7C3482CD-CC53-1CE8-2DBD-E9639B190A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1464" y="3073202"/>
            <a:ext cx="13081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385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34594</TotalTime>
  <Words>76</Words>
  <Application>Microsoft Macintosh PowerPoint</Application>
  <PresentationFormat>ワイド画面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Microsoft Office User</dc:creator>
  <cp:lastModifiedBy>真之輔 竹本</cp:lastModifiedBy>
  <cp:revision>49</cp:revision>
  <dcterms:created xsi:type="dcterms:W3CDTF">2022-11-15T12:55:17Z</dcterms:created>
  <dcterms:modified xsi:type="dcterms:W3CDTF">2024-02-01T14:05:54Z</dcterms:modified>
</cp:coreProperties>
</file>